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4775E-1425-FC41-AE6A-1B36FF1512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7A0C07-6D39-1742-B889-D653AFC867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5EBF0-9C24-B540-A8BF-635F0031F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7514-D31C-C94F-A8FF-D639849884E3}" type="datetimeFigureOut">
              <a:rPr lang="en-US" smtClean="0"/>
              <a:t>1/19/21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0BF79-B923-7B4A-98B0-B80B82B87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588C2B-E8AE-2F47-AD4F-AD33903EC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0C75-C6E1-604A-8069-7DCCE367F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05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4BF5A-A8C4-1345-9E7E-19779C55A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F93FB1-1BEF-ED4B-A939-E3425B64FC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9F0E3-1A96-1741-A3E0-78E5BC0CE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7514-D31C-C94F-A8FF-D639849884E3}" type="datetimeFigureOut">
              <a:rPr lang="en-US" smtClean="0"/>
              <a:t>1/19/21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19771-1CCB-5E45-8BE8-2D11E76C5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28434-5FBC-3D49-A1EF-DD3C89AF8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0C75-C6E1-604A-8069-7DCCE367F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94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6871A8-EE2F-B449-AB6C-7085B7CC10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E4C36F-476C-C043-A357-F3141C16C9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13924-F842-F246-9774-7FC582EDE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7514-D31C-C94F-A8FF-D639849884E3}" type="datetimeFigureOut">
              <a:rPr lang="en-US" smtClean="0"/>
              <a:t>1/19/21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2FAE9-D8C6-894B-8134-883FAD4FD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23DA0-6EFF-6E48-B7CC-F90CFFB91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0C75-C6E1-604A-8069-7DCCE367F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13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AE1AF-F077-E044-B731-932246197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141D7-30E9-D64A-880E-8C4487250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5C3D80-640B-6042-AB8C-C2270464A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7514-D31C-C94F-A8FF-D639849884E3}" type="datetimeFigureOut">
              <a:rPr lang="en-US" smtClean="0"/>
              <a:t>1/19/21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450E6-2947-4940-8EDF-2C86AFAFE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7A9CC-747F-3043-8792-50D2AB70B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0C75-C6E1-604A-8069-7DCCE367F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319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12035-C62A-894A-A5D5-5C9067FF8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3EF2D-891E-B445-B118-01EB6AAC6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B2B87-153B-3B49-84EA-F92FAB5D2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7514-D31C-C94F-A8FF-D639849884E3}" type="datetimeFigureOut">
              <a:rPr lang="en-US" smtClean="0"/>
              <a:t>1/19/21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30988-39EA-FE45-B49D-0AC1FE0B2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96330-94D7-9046-8F7F-C4AA24A26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0C75-C6E1-604A-8069-7DCCE367F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73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014EF-0F80-0249-BCE2-5AA9FF5A3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EEC2F-541D-A644-9AD9-BB9A10158B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D373D4-9DA2-B141-8F14-348A4E661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CF5175-E713-0140-B1A4-F0557AC42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7514-D31C-C94F-A8FF-D639849884E3}" type="datetimeFigureOut">
              <a:rPr lang="en-US" smtClean="0"/>
              <a:t>1/19/21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4B5AB-7670-2949-AEBA-B4DA8BF6B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3C01CA-F5C5-1142-A5BE-11857140F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0C75-C6E1-604A-8069-7DCCE367F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58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B893C-32D0-AF40-A54D-6790A524F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A26817-1128-9444-9957-81BE3DF1D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3DD9A9-63CD-5E44-93F5-F346339442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0E157D-A2A3-B14F-BF4F-6715D8C454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499B58-C945-2441-B1D7-C07B6412B8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51EC77-B940-4F48-BF26-68DB00ECB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7514-D31C-C94F-A8FF-D639849884E3}" type="datetimeFigureOut">
              <a:rPr lang="en-US" smtClean="0"/>
              <a:t>1/19/21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6B9927-3CB1-3546-A45C-2475A8751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DC7A4F-C8B4-104B-9297-46A4F980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0C75-C6E1-604A-8069-7DCCE367F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92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F3C5D-758F-854E-A57F-1B3418B64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787FD1-8C7D-B848-BD7A-F432EC20E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7514-D31C-C94F-A8FF-D639849884E3}" type="datetimeFigureOut">
              <a:rPr lang="en-US" smtClean="0"/>
              <a:t>1/19/21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1F5DA0-0477-DB49-87FD-63EF55948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1E6418-D559-7345-A6CF-CB8A7EB63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0C75-C6E1-604A-8069-7DCCE367F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95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43F331-1BB0-E246-906D-F19EB0481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7514-D31C-C94F-A8FF-D639849884E3}" type="datetimeFigureOut">
              <a:rPr lang="en-US" smtClean="0"/>
              <a:t>1/19/21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4637AE-E939-E448-B753-3A4C5129E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2D7B14-A3AA-0E4D-9266-4051A4897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0C75-C6E1-604A-8069-7DCCE367F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7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84660-AFC1-E341-8E31-D65D09A2C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17523-8FDF-BB4E-9606-FC2FDEC14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DA71FA-71D4-BD44-A631-72EA2AC1E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EEDDA6-3046-6D44-AA52-E50DDA138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7514-D31C-C94F-A8FF-D639849884E3}" type="datetimeFigureOut">
              <a:rPr lang="en-US" smtClean="0"/>
              <a:t>1/19/21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A1CFDE-A5B2-734D-95FE-4660998CB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1EFEB5-E1A8-1A4D-B319-4D3A21C01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0C75-C6E1-604A-8069-7DCCE367F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3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A08BC-CF9D-5A4A-98CA-1D7CEFB1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385BC7-36AE-1545-95FF-D70C4E867B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D75482-BBC6-B340-BB30-1E9421F33D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001E14-6254-B440-8632-1FB8D9B63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7514-D31C-C94F-A8FF-D639849884E3}" type="datetimeFigureOut">
              <a:rPr lang="en-US" smtClean="0"/>
              <a:t>1/19/21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229D90-9395-B449-9DE8-732032023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8D1DDF-309F-584D-B019-CA84C28DB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0C75-C6E1-604A-8069-7DCCE367F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90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38F530-8903-624C-9137-C79A544C1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ADAD79-28EB-2C48-AF35-74E93075C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E2FD82-6AC6-3242-8E31-B22B588D68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C7514-D31C-C94F-A8FF-D639849884E3}" type="datetimeFigureOut">
              <a:rPr lang="en-US" smtClean="0"/>
              <a:t>1/19/21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C0009-096B-2D42-9B12-F313B99EFC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CA538-48F5-1944-A7A3-B7BB89EDBC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70C75-C6E1-604A-8069-7DCCE367F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3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FE2A7-8CB4-1D43-8D89-C5388C4917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92756"/>
          </a:xfrm>
        </p:spPr>
        <p:txBody>
          <a:bodyPr/>
          <a:lstStyle/>
          <a:p>
            <a:r>
              <a:rPr lang="en-US" dirty="0"/>
              <a:t>CHRONIC HYPERTENSION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76EBD4-FC26-104D-A203-5D35079299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83630"/>
            <a:ext cx="9144000" cy="1374169"/>
          </a:xfrm>
        </p:spPr>
        <p:txBody>
          <a:bodyPr/>
          <a:lstStyle/>
          <a:p>
            <a:r>
              <a:rPr lang="en-US" dirty="0"/>
              <a:t>Donna D. Johnson, MD</a:t>
            </a:r>
          </a:p>
          <a:p>
            <a:r>
              <a:rPr lang="en-US" dirty="0"/>
              <a:t>Project ECHO South Carolina Pregnancy Wellness</a:t>
            </a:r>
          </a:p>
          <a:p>
            <a:r>
              <a:rPr lang="en-US" dirty="0"/>
              <a:t>December 2, 2020</a:t>
            </a:r>
          </a:p>
        </p:txBody>
      </p:sp>
    </p:spTree>
    <p:extLst>
      <p:ext uri="{BB962C8B-B14F-4D97-AF65-F5344CB8AC3E}">
        <p14:creationId xmlns:p14="http://schemas.microsoft.com/office/powerpoint/2010/main" val="3630997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2DA81-5875-C845-8117-80CBCFB7A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LABS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37CF6-3F76-BD49-B78C-CADE8ADF0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P:C ratio</a:t>
            </a:r>
          </a:p>
          <a:p>
            <a:r>
              <a:rPr lang="en-US" dirty="0"/>
              <a:t>Creatinine</a:t>
            </a:r>
          </a:p>
          <a:p>
            <a:r>
              <a:rPr lang="en-US" dirty="0"/>
              <a:t>EKG or ECHO: longstanding HTN</a:t>
            </a:r>
          </a:p>
        </p:txBody>
      </p:sp>
    </p:spTree>
    <p:extLst>
      <p:ext uri="{BB962C8B-B14F-4D97-AF65-F5344CB8AC3E}">
        <p14:creationId xmlns:p14="http://schemas.microsoft.com/office/powerpoint/2010/main" val="2247716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61CA6-AF04-E44F-A584-610583AF3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CHRONIC HYPERTENSION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B31AC-0C52-E949-85A3-8688DE070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6384532" cy="4351338"/>
          </a:xfrm>
        </p:spPr>
        <p:txBody>
          <a:bodyPr>
            <a:normAutofit/>
          </a:bodyPr>
          <a:lstStyle/>
          <a:p>
            <a:r>
              <a:rPr lang="en-US" sz="3200" dirty="0"/>
              <a:t>Normal: &lt;120 and &lt;80</a:t>
            </a:r>
          </a:p>
          <a:p>
            <a:r>
              <a:rPr lang="en-US" sz="3200" dirty="0"/>
              <a:t>Elevated BP: 120-129 and &lt;80</a:t>
            </a:r>
          </a:p>
          <a:p>
            <a:r>
              <a:rPr lang="en-US" sz="3200" dirty="0"/>
              <a:t>Stage 1: 130-139 or 80-89</a:t>
            </a:r>
          </a:p>
          <a:p>
            <a:r>
              <a:rPr lang="en-US" sz="3200" dirty="0"/>
              <a:t>Stage 2: 140 or 90</a:t>
            </a:r>
          </a:p>
          <a:p>
            <a:r>
              <a:rPr lang="en-US" sz="3200" dirty="0"/>
              <a:t>Treatment: Stage 1</a:t>
            </a:r>
          </a:p>
        </p:txBody>
      </p:sp>
    </p:spTree>
    <p:extLst>
      <p:ext uri="{BB962C8B-B14F-4D97-AF65-F5344CB8AC3E}">
        <p14:creationId xmlns:p14="http://schemas.microsoft.com/office/powerpoint/2010/main" val="43150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40741-077E-734E-90FF-1C6DBBDFB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CHRONIC HYPERTENSION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87C1E-D5C8-6142-AFD2-ED71A819E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49584" cy="4351338"/>
          </a:xfrm>
        </p:spPr>
        <p:txBody>
          <a:bodyPr>
            <a:normAutofit/>
          </a:bodyPr>
          <a:lstStyle/>
          <a:p>
            <a:r>
              <a:rPr lang="en-US" sz="3200" dirty="0"/>
              <a:t>Primary (essential):</a:t>
            </a:r>
          </a:p>
          <a:p>
            <a:pPr lvl="1"/>
            <a:r>
              <a:rPr lang="en-US" sz="2800" dirty="0"/>
              <a:t>90%</a:t>
            </a:r>
          </a:p>
          <a:p>
            <a:r>
              <a:rPr lang="en-US" sz="3200" dirty="0"/>
              <a:t>Secondary:	</a:t>
            </a:r>
          </a:p>
          <a:p>
            <a:pPr lvl="1"/>
            <a:r>
              <a:rPr lang="en-US" sz="2800" dirty="0"/>
              <a:t>Medications</a:t>
            </a:r>
          </a:p>
          <a:p>
            <a:pPr lvl="1"/>
            <a:r>
              <a:rPr lang="en-US" sz="2800" dirty="0"/>
              <a:t>Illicit drugs</a:t>
            </a:r>
          </a:p>
          <a:p>
            <a:pPr lvl="1"/>
            <a:r>
              <a:rPr lang="en-US" sz="2800" dirty="0"/>
              <a:t>Pheochromocytoma</a:t>
            </a:r>
          </a:p>
          <a:p>
            <a:pPr lvl="1"/>
            <a:r>
              <a:rPr lang="en-US" sz="2800" dirty="0"/>
              <a:t>Primary aldosteronism</a:t>
            </a:r>
          </a:p>
          <a:p>
            <a:pPr lvl="1"/>
            <a:r>
              <a:rPr lang="en-US" sz="2800" dirty="0"/>
              <a:t>Cushing’s Disease</a:t>
            </a:r>
          </a:p>
          <a:p>
            <a:pPr lvl="1"/>
            <a:r>
              <a:rPr lang="en-US" sz="2800" dirty="0"/>
              <a:t>Hyperthyroidism</a:t>
            </a:r>
          </a:p>
        </p:txBody>
      </p:sp>
    </p:spTree>
    <p:extLst>
      <p:ext uri="{BB962C8B-B14F-4D97-AF65-F5344CB8AC3E}">
        <p14:creationId xmlns:p14="http://schemas.microsoft.com/office/powerpoint/2010/main" val="3747540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39ABE-7CE6-8B40-AD8A-C5D2ADA8E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SECONDARY HYPERTENSION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C9E44-8878-2448-BA38-BA17213F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8120865" cy="4351338"/>
          </a:xfrm>
        </p:spPr>
        <p:txBody>
          <a:bodyPr>
            <a:normAutofit/>
          </a:bodyPr>
          <a:lstStyle/>
          <a:p>
            <a:r>
              <a:rPr lang="en-US" sz="3200" dirty="0"/>
              <a:t>Unusual presentation </a:t>
            </a:r>
          </a:p>
          <a:p>
            <a:r>
              <a:rPr lang="en-US" sz="3200" dirty="0"/>
              <a:t>Drug-resistant hypertension</a:t>
            </a:r>
          </a:p>
          <a:p>
            <a:r>
              <a:rPr lang="en-US" sz="3200" dirty="0"/>
              <a:t>Clinical clues: abdominal bruit, low potassium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79253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882C0-8259-BE4A-8D6B-41B1D4DE5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CHRONIC HYPERTENSION IN PREGNANCY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9624B-6E08-6D45-8625-8C2E8A8F5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658528" cy="4351338"/>
          </a:xfrm>
        </p:spPr>
        <p:txBody>
          <a:bodyPr/>
          <a:lstStyle/>
          <a:p>
            <a:r>
              <a:rPr lang="en-US" dirty="0"/>
              <a:t>HTN prior to conception or &lt;20 weeks</a:t>
            </a:r>
          </a:p>
          <a:p>
            <a:r>
              <a:rPr lang="en-US" dirty="0"/>
              <a:t>&gt;140/90</a:t>
            </a:r>
          </a:p>
          <a:p>
            <a:pPr lvl="1"/>
            <a:r>
              <a:rPr lang="en-US" dirty="0"/>
              <a:t>2 times</a:t>
            </a:r>
          </a:p>
          <a:p>
            <a:pPr lvl="1"/>
            <a:r>
              <a:rPr lang="en-US" dirty="0"/>
              <a:t>4 hours apart</a:t>
            </a:r>
          </a:p>
          <a:p>
            <a:r>
              <a:rPr lang="en-US" dirty="0"/>
              <a:t>Severe range BP: &gt;160/110</a:t>
            </a:r>
          </a:p>
        </p:txBody>
      </p:sp>
    </p:spTree>
    <p:extLst>
      <p:ext uri="{BB962C8B-B14F-4D97-AF65-F5344CB8AC3E}">
        <p14:creationId xmlns:p14="http://schemas.microsoft.com/office/powerpoint/2010/main" val="1432299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FABCD-8CC4-D248-880D-5100914E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TREATMENT IN PREGNANCY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65DCD-4C7E-4F46-BAF4-5960D31E7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843463" cy="4351338"/>
          </a:xfrm>
        </p:spPr>
        <p:txBody>
          <a:bodyPr>
            <a:normAutofit/>
          </a:bodyPr>
          <a:lstStyle/>
          <a:p>
            <a:r>
              <a:rPr lang="en-US" sz="3200" dirty="0"/>
              <a:t>&gt;160/110</a:t>
            </a:r>
          </a:p>
          <a:p>
            <a:r>
              <a:rPr lang="en-US" sz="3200" dirty="0"/>
              <a:t>CHIPS</a:t>
            </a:r>
          </a:p>
          <a:p>
            <a:pPr lvl="1"/>
            <a:r>
              <a:rPr lang="en-US" sz="2800" dirty="0"/>
              <a:t>Diastolic &lt; 85 vs. &lt;100: no benefit to fetus</a:t>
            </a:r>
          </a:p>
          <a:p>
            <a:pPr lvl="1"/>
            <a:r>
              <a:rPr lang="en-US" sz="2800" dirty="0"/>
              <a:t>Less severe maternal hypertension</a:t>
            </a:r>
          </a:p>
          <a:p>
            <a:r>
              <a:rPr lang="en-US" sz="3200" dirty="0"/>
              <a:t>Earlier treatment: organ damage</a:t>
            </a:r>
          </a:p>
        </p:txBody>
      </p:sp>
    </p:spTree>
    <p:extLst>
      <p:ext uri="{BB962C8B-B14F-4D97-AF65-F5344CB8AC3E}">
        <p14:creationId xmlns:p14="http://schemas.microsoft.com/office/powerpoint/2010/main" val="1766262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52F88-1BF8-8747-98FE-968E37F01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MEDICATION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B019C97-F915-D34B-9DAE-6742AACB52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5222" y="1520574"/>
            <a:ext cx="9724226" cy="4777483"/>
          </a:xfrm>
        </p:spPr>
      </p:pic>
    </p:spTree>
    <p:extLst>
      <p:ext uri="{BB962C8B-B14F-4D97-AF65-F5344CB8AC3E}">
        <p14:creationId xmlns:p14="http://schemas.microsoft.com/office/powerpoint/2010/main" val="965398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EC5A7-010C-8F45-81C0-B03B6D44B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28062"/>
          </a:xfrm>
        </p:spPr>
        <p:txBody>
          <a:bodyPr>
            <a:normAutofit/>
          </a:bodyPr>
          <a:lstStyle/>
          <a:p>
            <a:r>
              <a:rPr lang="en-US" sz="6000" b="1" dirty="0"/>
              <a:t>ACE INHIBITORS/ARB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A14EA-5BDF-8A4C-A73F-D750210D9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6201"/>
            <a:ext cx="6785225" cy="4070761"/>
          </a:xfrm>
        </p:spPr>
        <p:txBody>
          <a:bodyPr/>
          <a:lstStyle/>
          <a:p>
            <a:r>
              <a:rPr lang="en-US" dirty="0"/>
              <a:t>Fetal heart &amp; CNS: controversial</a:t>
            </a:r>
          </a:p>
          <a:p>
            <a:r>
              <a:rPr lang="en-US" dirty="0"/>
              <a:t>Renal: second &amp; third trimester</a:t>
            </a:r>
          </a:p>
        </p:txBody>
      </p:sp>
    </p:spTree>
    <p:extLst>
      <p:ext uri="{BB962C8B-B14F-4D97-AF65-F5344CB8AC3E}">
        <p14:creationId xmlns:p14="http://schemas.microsoft.com/office/powerpoint/2010/main" val="1425963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B550C-8B2A-A143-AF05-D9252B79E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ATENOLOL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AAE84-2D59-CB40-8D96-E06A9D41D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624191" cy="4351338"/>
          </a:xfrm>
        </p:spPr>
        <p:txBody>
          <a:bodyPr>
            <a:normAutofit/>
          </a:bodyPr>
          <a:lstStyle/>
          <a:p>
            <a:r>
              <a:rPr lang="en-US" sz="3600" dirty="0"/>
              <a:t>Avoid</a:t>
            </a:r>
          </a:p>
          <a:p>
            <a:r>
              <a:rPr lang="en-US" sz="3600" dirty="0"/>
              <a:t>IUGR</a:t>
            </a:r>
          </a:p>
        </p:txBody>
      </p:sp>
    </p:spTree>
    <p:extLst>
      <p:ext uri="{BB962C8B-B14F-4D97-AF65-F5344CB8AC3E}">
        <p14:creationId xmlns:p14="http://schemas.microsoft.com/office/powerpoint/2010/main" val="1307882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168</Words>
  <Application>Microsoft Macintosh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CHRONIC HYPERTENSION</vt:lpstr>
      <vt:lpstr>CHRONIC HYPERTENSION</vt:lpstr>
      <vt:lpstr>CHRONIC HYPERTENSION</vt:lpstr>
      <vt:lpstr>SECONDARY HYPERTENSION</vt:lpstr>
      <vt:lpstr>CHRONIC HYPERTENSION IN PREGNANCY</vt:lpstr>
      <vt:lpstr>TREATMENT IN PREGNANCY</vt:lpstr>
      <vt:lpstr>MEDICATION</vt:lpstr>
      <vt:lpstr>ACE INHIBITORS/ARB</vt:lpstr>
      <vt:lpstr>ATENOLOL </vt:lpstr>
      <vt:lpstr>LABS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CHRONIC HYPETENSION</dc:title>
  <dc:creator>Donna Johnson</dc:creator>
  <cp:lastModifiedBy>Microsoft Office User</cp:lastModifiedBy>
  <cp:revision>7</cp:revision>
  <dcterms:created xsi:type="dcterms:W3CDTF">2020-12-02T04:26:49Z</dcterms:created>
  <dcterms:modified xsi:type="dcterms:W3CDTF">2021-01-20T03:52:38Z</dcterms:modified>
</cp:coreProperties>
</file>