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118CE-141D-E04B-A8E6-A27F7329C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EC90D3-1008-A443-92E8-919AA0287F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948C0-72EE-F041-8AA9-8959EB540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8519-FBE6-FF4E-A089-A036C5F5E744}" type="datetimeFigureOut">
              <a:rPr lang="en-US" smtClean="0"/>
              <a:t>3/17/21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0004E-840C-4241-B4B8-D2EBCD209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FCBDB-A4DA-AD42-BFDD-40B1B157E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AC46-207C-5341-B077-B0CF5815F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01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A542B-EA03-E347-AB62-787C8FB98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263914-DE67-3A4B-9AF2-DFA48B1FE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E9519-2CBA-8A4E-B4AA-B7CFAD080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8519-FBE6-FF4E-A089-A036C5F5E744}" type="datetimeFigureOut">
              <a:rPr lang="en-US" smtClean="0"/>
              <a:t>3/17/21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6E682-6E15-FC43-87C4-5A4AAC715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BF404-47A4-AA40-86CA-8754BBFF3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AC46-207C-5341-B077-B0CF5815F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17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876AFB-6DFB-F543-B99D-DD24C90780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9E29FB-29D1-3C41-8FF8-06C6D91317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A9757-92AE-954C-85A1-67078CDF9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8519-FBE6-FF4E-A089-A036C5F5E744}" type="datetimeFigureOut">
              <a:rPr lang="en-US" smtClean="0"/>
              <a:t>3/17/21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28604-8544-7448-B33C-3AC163070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B6C95-D043-054C-A3F6-19934A199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AC46-207C-5341-B077-B0CF5815F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098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5A5538F6-3FD9-7649-88EF-E2B30A85011D}" type="datetimeFigureOut">
              <a:rPr lang="en-US" smtClean="0"/>
              <a:t>3/17/21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F001142-C400-7B4F-B955-01EA4774A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407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38F6-3FD9-7649-88EF-E2B30A85011D}" type="datetimeFigureOut">
              <a:rPr lang="en-US" smtClean="0"/>
              <a:t>3/17/21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1142-C400-7B4F-B955-01EA4774A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513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A5538F6-3FD9-7649-88EF-E2B30A85011D}" type="datetimeFigureOut">
              <a:rPr lang="en-US" smtClean="0"/>
              <a:t>3/17/21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F001142-C400-7B4F-B955-01EA4774A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46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A5538F6-3FD9-7649-88EF-E2B30A85011D}" type="datetimeFigureOut">
              <a:rPr lang="en-US" smtClean="0"/>
              <a:t>3/17/21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F001142-C400-7B4F-B955-01EA4774A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983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A5538F6-3FD9-7649-88EF-E2B30A85011D}" type="datetimeFigureOut">
              <a:rPr lang="en-US" smtClean="0"/>
              <a:t>3/17/21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F001142-C400-7B4F-B955-01EA4774A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790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38F6-3FD9-7649-88EF-E2B30A85011D}" type="datetimeFigureOut">
              <a:rPr lang="en-US" smtClean="0"/>
              <a:t>3/17/21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1142-C400-7B4F-B955-01EA4774A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1352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A5538F6-3FD9-7649-88EF-E2B30A85011D}" type="datetimeFigureOut">
              <a:rPr lang="en-US" smtClean="0"/>
              <a:t>3/17/21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F001142-C400-7B4F-B955-01EA4774A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0328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38F6-3FD9-7649-88EF-E2B30A85011D}" type="datetimeFigureOut">
              <a:rPr lang="en-US" smtClean="0"/>
              <a:t>3/17/21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1142-C400-7B4F-B955-01EA4774A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48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74534-2390-6F4D-BA20-45427155A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8D072-6BE4-6E4A-9FD9-811B69D1A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EA381-8CC1-3148-868A-6CCA53F86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8519-FBE6-FF4E-A089-A036C5F5E744}" type="datetimeFigureOut">
              <a:rPr lang="en-US" smtClean="0"/>
              <a:t>3/17/21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78750-7C98-8A4D-803D-5DF133EC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A4D3E-6D3F-CB46-809C-21C456108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AC46-207C-5341-B077-B0CF5815F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1971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A5538F6-3FD9-7649-88EF-E2B30A85011D}" type="datetimeFigureOut">
              <a:rPr lang="en-US" smtClean="0"/>
              <a:t>3/17/21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8F001142-C400-7B4F-B955-01EA4774A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441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38F6-3FD9-7649-88EF-E2B30A85011D}" type="datetimeFigureOut">
              <a:rPr lang="en-US" smtClean="0"/>
              <a:t>3/17/21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1142-C400-7B4F-B955-01EA4774A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301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A5538F6-3FD9-7649-88EF-E2B30A85011D}" type="datetimeFigureOut">
              <a:rPr lang="en-US" smtClean="0"/>
              <a:t>3/17/21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F001142-C400-7B4F-B955-01EA4774A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6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A8D65-E937-DF4F-9F04-9A5E4921B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AE229-B372-7843-B144-B49738BD6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FC499-E398-7149-9A3F-1E4E7C91B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8519-FBE6-FF4E-A089-A036C5F5E744}" type="datetimeFigureOut">
              <a:rPr lang="en-US" smtClean="0"/>
              <a:t>3/17/21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8ABBC-0E2A-4E4E-83A2-620C25B5B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39B15-8EC2-A54C-8483-59E3EF020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AC46-207C-5341-B077-B0CF5815F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51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8A57A-DF92-F94C-90DE-D3229DE48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5A6C0-4317-9946-B12E-67E953B30D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E0513D-A3DE-1347-B822-3F4216BAC4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3F8586-3FC9-E541-A148-E9BC6153F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8519-FBE6-FF4E-A089-A036C5F5E744}" type="datetimeFigureOut">
              <a:rPr lang="en-US" smtClean="0"/>
              <a:t>3/17/21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0B0A34-AF1E-7B40-A451-222BDBC25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9EDF57-B117-CF4B-B69C-3FBA7D2D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AC46-207C-5341-B077-B0CF5815F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43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71623-4DEA-044E-B4C8-77606BFBA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E36D08-613A-3245-9A00-25420233B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CEFBBC-10FB-B74D-B40D-EFA7F472DF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DDE712-56A1-4448-9339-3843BF514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F79FDD-37EC-FE45-852B-75DC53D6BA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A060FB-A4B9-CD44-B827-5A72F2D88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8519-FBE6-FF4E-A089-A036C5F5E744}" type="datetimeFigureOut">
              <a:rPr lang="en-US" smtClean="0"/>
              <a:t>3/17/21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E0229A-869E-D44F-AB2D-CAA8BDA48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C5E8F7-F144-B54C-9A1D-956528966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AC46-207C-5341-B077-B0CF5815F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652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07D0F-8D4D-544A-BBE6-936568D20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991EC1-CA2C-D045-9490-F2D09B191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8519-FBE6-FF4E-A089-A036C5F5E744}" type="datetimeFigureOut">
              <a:rPr lang="en-US" smtClean="0"/>
              <a:t>3/17/21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AFA3E-AE4D-3C42-BDEF-2646051F9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8B3D39-CBE3-0F49-B83A-B84DA7216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AC46-207C-5341-B077-B0CF5815F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637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C33A6-2AE0-D246-B2DB-C70F615AD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8519-FBE6-FF4E-A089-A036C5F5E744}" type="datetimeFigureOut">
              <a:rPr lang="en-US" smtClean="0"/>
              <a:t>3/17/21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CC3D0A-E25E-4043-8028-9FD3620B8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1B5BCA-D70F-3243-A5FC-43F2F2F9F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AC46-207C-5341-B077-B0CF5815F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63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EF03B-4C77-BE45-9D83-A4BFCDD8A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1289C-E81A-0948-B6DF-AA0131657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A19A27-BC82-9142-AEC3-D517116F34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29640-018E-5844-A779-2FBCD6E00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8519-FBE6-FF4E-A089-A036C5F5E744}" type="datetimeFigureOut">
              <a:rPr lang="en-US" smtClean="0"/>
              <a:t>3/17/21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845260-3AA1-9847-9A17-753D33B6F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917564-B46B-5946-AD31-31A894563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AC46-207C-5341-B077-B0CF5815F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333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23D1D-8575-1243-BB6B-9BA18E364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1B86B1-4F51-8D44-9CD4-4ADFB4FA3D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7B59BE-FCC2-EC4B-A723-0E48AE69C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ACDF0-BCB3-0F47-8324-A32A6C4A0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8519-FBE6-FF4E-A089-A036C5F5E744}" type="datetimeFigureOut">
              <a:rPr lang="en-US" smtClean="0"/>
              <a:t>3/17/21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D7180-E9DA-2D4F-9269-D956DA2C2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6E1569-5F12-7D42-AAA7-81B319293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AC46-207C-5341-B077-B0CF5815F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75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621CDC-D404-304B-B693-65AD998EB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6809B-A521-7F4B-949E-E4E285E8E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52F67-AFFD-C440-8396-482180167D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F8519-FBE6-FF4E-A089-A036C5F5E744}" type="datetimeFigureOut">
              <a:rPr lang="en-US" smtClean="0"/>
              <a:t>3/17/21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E116E-9C5E-B045-BEE6-00C8328060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AF301-2FF4-5840-8CFD-385768FFDB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AAC46-207C-5341-B077-B0CF5815F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7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538F6-3FD9-7649-88EF-E2B30A85011D}" type="datetimeFigureOut">
              <a:rPr lang="en-US" smtClean="0"/>
              <a:t>3/17/21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01142-C400-7B4F-B955-01EA4774A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705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24917-E2FA-2445-A3AA-CBF30D6750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2258"/>
            <a:ext cx="9144000" cy="192677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CONSERVATIVE MANAGEMENT OF SEVERE PRECLAMPSIA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0A2219-9819-F94A-AF43-461D5D6AC8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Donna D. Johnson, MD</a:t>
            </a:r>
          </a:p>
        </p:txBody>
      </p:sp>
    </p:spTree>
    <p:extLst>
      <p:ext uri="{BB962C8B-B14F-4D97-AF65-F5344CB8AC3E}">
        <p14:creationId xmlns:p14="http://schemas.microsoft.com/office/powerpoint/2010/main" val="1452290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9B916-0B3D-AF41-8AE4-91830060D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ABANDON EXPECTANT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543A4-E2B5-BB44-8838-28B999D61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6343" y="2166256"/>
            <a:ext cx="5399314" cy="3875769"/>
          </a:xfrm>
        </p:spPr>
        <p:txBody>
          <a:bodyPr/>
          <a:lstStyle/>
          <a:p>
            <a:r>
              <a:rPr lang="en-US" dirty="0"/>
              <a:t>34 0/7 weeks</a:t>
            </a:r>
          </a:p>
          <a:p>
            <a:r>
              <a:rPr lang="en-US" dirty="0"/>
              <a:t>New onset contraindications </a:t>
            </a:r>
          </a:p>
          <a:p>
            <a:r>
              <a:rPr lang="en-US" dirty="0"/>
              <a:t>Worsening maternal labs</a:t>
            </a:r>
          </a:p>
          <a:p>
            <a:r>
              <a:rPr lang="en-US" dirty="0"/>
              <a:t>Abnormal fetal testing</a:t>
            </a:r>
          </a:p>
          <a:p>
            <a:r>
              <a:rPr lang="en-US" dirty="0"/>
              <a:t>Labor or PROM</a:t>
            </a:r>
          </a:p>
        </p:txBody>
      </p:sp>
    </p:spTree>
    <p:extLst>
      <p:ext uri="{BB962C8B-B14F-4D97-AF65-F5344CB8AC3E}">
        <p14:creationId xmlns:p14="http://schemas.microsoft.com/office/powerpoint/2010/main" val="2955167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C14C7-B44D-8C45-9B9D-BF4D36E6B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MODE OF DELIVERY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B883C11-D175-2B4C-80A4-4A59C8C8BA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536257"/>
              </p:ext>
            </p:extLst>
          </p:nvPr>
        </p:nvGraphicFramePr>
        <p:xfrm>
          <a:off x="3287485" y="1836511"/>
          <a:ext cx="56170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515">
                  <a:extLst>
                    <a:ext uri="{9D8B030D-6E8A-4147-A177-3AD203B41FA5}">
                      <a16:colId xmlns:a16="http://schemas.microsoft.com/office/drawing/2014/main" val="2260767058"/>
                    </a:ext>
                  </a:extLst>
                </a:gridCol>
                <a:gridCol w="2808515">
                  <a:extLst>
                    <a:ext uri="{9D8B030D-6E8A-4147-A177-3AD203B41FA5}">
                      <a16:colId xmlns:a16="http://schemas.microsoft.com/office/drawing/2014/main" val="12373243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GESTATIONAL AGE (weeks)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CESAREAN DELIVERY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175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93-97%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254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28-32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53-65%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253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32-34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31-38%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649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090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A7731EF-D0D6-AE42-865A-806A8C347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2400" b="1" dirty="0"/>
              <a:t>To Request a Copy of a </a:t>
            </a:r>
            <a:br>
              <a:rPr lang="en-US" sz="2400" b="1" dirty="0"/>
            </a:br>
            <a:r>
              <a:rPr lang="en-US" sz="2400" b="1" dirty="0"/>
              <a:t>Didactic Video Presentation</a:t>
            </a:r>
            <a:br>
              <a:rPr lang="en-US" sz="2400" b="1" dirty="0"/>
            </a:br>
            <a:br>
              <a:rPr lang="en-US" sz="2400" b="1" dirty="0"/>
            </a:br>
            <a:r>
              <a:rPr lang="en-US" sz="2400" b="1" dirty="0"/>
              <a:t>Contact</a:t>
            </a:r>
            <a:br>
              <a:rPr lang="en-US" sz="2400" b="1" dirty="0"/>
            </a:br>
            <a:r>
              <a:rPr lang="en-US" sz="2400" b="1" dirty="0"/>
              <a:t> </a:t>
            </a:r>
            <a:r>
              <a:rPr lang="en-US" sz="2200" b="1" dirty="0"/>
              <a:t>Rachel Grater, Program Coordinator</a:t>
            </a:r>
            <a:br>
              <a:rPr lang="en-US" sz="2200" b="1" dirty="0"/>
            </a:br>
            <a:r>
              <a:rPr lang="en-US" sz="2200" b="1" dirty="0"/>
              <a:t>grater@musc.edu</a:t>
            </a:r>
            <a:br>
              <a:rPr lang="en-US" sz="2400" b="1" dirty="0"/>
            </a:br>
            <a:r>
              <a:rPr lang="en-US" sz="2400" b="1" dirty="0"/>
              <a:t> 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BD9A4A-C974-AF4E-B7B2-A9E4234272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8600" y="1221874"/>
            <a:ext cx="6146800" cy="431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58BC36C-7931-0345-8524-CFF1E7D46686}"/>
              </a:ext>
            </a:extLst>
          </p:cNvPr>
          <p:cNvSpPr/>
          <p:nvPr/>
        </p:nvSpPr>
        <p:spPr>
          <a:xfrm>
            <a:off x="2103295" y="329684"/>
            <a:ext cx="8474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https://sctelehealth.org/services/pregnancy-wellness</a:t>
            </a:r>
          </a:p>
        </p:txBody>
      </p:sp>
    </p:spTree>
    <p:extLst>
      <p:ext uri="{BB962C8B-B14F-4D97-AF65-F5344CB8AC3E}">
        <p14:creationId xmlns:p14="http://schemas.microsoft.com/office/powerpoint/2010/main" val="2898392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BEC1F-728C-194B-8F37-F2EFB52C9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POTENTIAL BENEFIT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9723A-8CEF-BE4A-8908-7B128C167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6971" y="1901825"/>
            <a:ext cx="5138057" cy="4351338"/>
          </a:xfrm>
        </p:spPr>
        <p:txBody>
          <a:bodyPr/>
          <a:lstStyle/>
          <a:p>
            <a:r>
              <a:rPr lang="en-US" dirty="0"/>
              <a:t>Advance gestational age</a:t>
            </a:r>
          </a:p>
          <a:p>
            <a:r>
              <a:rPr lang="en-US" dirty="0"/>
              <a:t>Less days in NICU</a:t>
            </a:r>
          </a:p>
          <a:p>
            <a:r>
              <a:rPr lang="en-US" dirty="0"/>
              <a:t>Less fetal complications</a:t>
            </a:r>
          </a:p>
          <a:p>
            <a:pPr lvl="1"/>
            <a:r>
              <a:rPr lang="en-US" dirty="0"/>
              <a:t>Respiratory distress</a:t>
            </a:r>
          </a:p>
          <a:p>
            <a:pPr lvl="1"/>
            <a:r>
              <a:rPr lang="en-US" dirty="0"/>
              <a:t>NEC</a:t>
            </a:r>
          </a:p>
        </p:txBody>
      </p:sp>
    </p:spTree>
    <p:extLst>
      <p:ext uri="{BB962C8B-B14F-4D97-AF65-F5344CB8AC3E}">
        <p14:creationId xmlns:p14="http://schemas.microsoft.com/office/powerpoint/2010/main" val="3801138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08D0F-F460-4849-8E56-B122AE621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GESTATIONAL AGE TO BEGIN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DE4E8E3-0E0C-8246-A72F-FDCAEB8B89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498696"/>
              </p:ext>
            </p:extLst>
          </p:nvPr>
        </p:nvGraphicFramePr>
        <p:xfrm>
          <a:off x="3574142" y="1676400"/>
          <a:ext cx="504371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1858">
                  <a:extLst>
                    <a:ext uri="{9D8B030D-6E8A-4147-A177-3AD203B41FA5}">
                      <a16:colId xmlns:a16="http://schemas.microsoft.com/office/drawing/2014/main" val="2588908097"/>
                    </a:ext>
                  </a:extLst>
                </a:gridCol>
                <a:gridCol w="2521858">
                  <a:extLst>
                    <a:ext uri="{9D8B030D-6E8A-4147-A177-3AD203B41FA5}">
                      <a16:colId xmlns:a16="http://schemas.microsoft.com/office/drawing/2014/main" val="9851000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GESTATIONAL AGE</a:t>
                      </a:r>
                    </a:p>
                    <a:p>
                      <a:r>
                        <a:rPr lang="en-US" dirty="0"/>
                        <a:t>(weeks)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SURVIVAL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113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&lt;23 0/7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0/34 (0%)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176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23 0/7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4/22 (18%)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476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24 0/7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15/26 (58%)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307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252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B2855-EF43-5642-BE1E-25C5AFBA4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MATERNAL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0AA6-F37C-294B-B606-EB68F427A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2155370"/>
            <a:ext cx="6672943" cy="3999821"/>
          </a:xfrm>
        </p:spPr>
        <p:txBody>
          <a:bodyPr/>
          <a:lstStyle/>
          <a:p>
            <a:r>
              <a:rPr lang="en-US" dirty="0"/>
              <a:t>VS &amp; urine output </a:t>
            </a:r>
          </a:p>
          <a:p>
            <a:r>
              <a:rPr lang="en-US" dirty="0"/>
              <a:t>Symptoms </a:t>
            </a:r>
          </a:p>
          <a:p>
            <a:r>
              <a:rPr lang="en-US" dirty="0"/>
              <a:t>Contractions, abdominal pain or bleeding</a:t>
            </a:r>
          </a:p>
          <a:p>
            <a:r>
              <a:rPr lang="en-US" dirty="0"/>
              <a:t>CBC, LFT’s, serum creatinine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175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22ECE-257C-B24D-AF9C-845FE3FE1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/>
              <a:t>FETAL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FF8F8-55FC-2A4C-BC92-F47104DBF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0" y="2141537"/>
            <a:ext cx="5791200" cy="4351338"/>
          </a:xfrm>
        </p:spPr>
        <p:txBody>
          <a:bodyPr/>
          <a:lstStyle/>
          <a:p>
            <a:r>
              <a:rPr lang="en-US" dirty="0"/>
              <a:t>NST with contraction monitoring</a:t>
            </a:r>
          </a:p>
          <a:p>
            <a:r>
              <a:rPr lang="en-US" dirty="0"/>
              <a:t>Amniotic fluid assessment</a:t>
            </a:r>
          </a:p>
          <a:p>
            <a:r>
              <a:rPr lang="en-US" dirty="0"/>
              <a:t>Growth ultrasound every 2 weeks</a:t>
            </a:r>
          </a:p>
        </p:txBody>
      </p:sp>
    </p:spTree>
    <p:extLst>
      <p:ext uri="{BB962C8B-B14F-4D97-AF65-F5344CB8AC3E}">
        <p14:creationId xmlns:p14="http://schemas.microsoft.com/office/powerpoint/2010/main" val="1908861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D8530-588F-FF49-A948-502D5B8E7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INITIAL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49A43-D6AB-D444-81F0-DBEF96E70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8050" y="1788659"/>
            <a:ext cx="5295900" cy="4351338"/>
          </a:xfrm>
        </p:spPr>
        <p:txBody>
          <a:bodyPr/>
          <a:lstStyle/>
          <a:p>
            <a:r>
              <a:rPr lang="en-US" dirty="0"/>
              <a:t>Observe on L and D</a:t>
            </a:r>
          </a:p>
          <a:p>
            <a:r>
              <a:rPr lang="en-US" dirty="0"/>
              <a:t>Steroids</a:t>
            </a:r>
          </a:p>
          <a:p>
            <a:r>
              <a:rPr lang="en-US" dirty="0"/>
              <a:t>Magnesium</a:t>
            </a:r>
          </a:p>
          <a:p>
            <a:r>
              <a:rPr lang="en-US" dirty="0"/>
              <a:t>Anti-hypertensive medication</a:t>
            </a:r>
          </a:p>
          <a:p>
            <a:r>
              <a:rPr lang="en-US" dirty="0"/>
              <a:t>Maternal evaluation</a:t>
            </a:r>
          </a:p>
          <a:p>
            <a:r>
              <a:rPr lang="en-US" dirty="0"/>
              <a:t>Fetal evaluation</a:t>
            </a:r>
          </a:p>
        </p:txBody>
      </p:sp>
    </p:spTree>
    <p:extLst>
      <p:ext uri="{BB962C8B-B14F-4D97-AF65-F5344CB8AC3E}">
        <p14:creationId xmlns:p14="http://schemas.microsoft.com/office/powerpoint/2010/main" val="3183570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81A34-524B-0A4E-B6E1-8B032D024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/>
              <a:t>CONTRAINDICATIONS TO </a:t>
            </a:r>
            <a:br>
              <a:rPr lang="en-US" sz="4800" b="1" dirty="0"/>
            </a:br>
            <a:r>
              <a:rPr lang="en-US" sz="4800" b="1" dirty="0"/>
              <a:t>EXPECTANT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FD4F0-9113-F546-BE5F-F3B3C306A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7214" y="2141537"/>
            <a:ext cx="4517571" cy="4351338"/>
          </a:xfrm>
        </p:spPr>
        <p:txBody>
          <a:bodyPr/>
          <a:lstStyle/>
          <a:p>
            <a:r>
              <a:rPr lang="en-US" dirty="0"/>
              <a:t>Eclampsia</a:t>
            </a:r>
          </a:p>
          <a:p>
            <a:r>
              <a:rPr lang="en-US" dirty="0"/>
              <a:t>Pulmonary edema</a:t>
            </a:r>
          </a:p>
          <a:p>
            <a:r>
              <a:rPr lang="en-US" dirty="0"/>
              <a:t>DIC</a:t>
            </a:r>
          </a:p>
          <a:p>
            <a:r>
              <a:rPr lang="en-US" dirty="0"/>
              <a:t>Uncontrollable severe HTN</a:t>
            </a:r>
          </a:p>
          <a:p>
            <a:r>
              <a:rPr lang="en-US" dirty="0"/>
              <a:t>Abnormal fetal testing</a:t>
            </a:r>
          </a:p>
          <a:p>
            <a:r>
              <a:rPr lang="en-US" dirty="0"/>
              <a:t>Abruptio placentae</a:t>
            </a:r>
          </a:p>
          <a:p>
            <a:r>
              <a:rPr lang="en-US" dirty="0"/>
              <a:t>Fetal demise</a:t>
            </a:r>
          </a:p>
        </p:txBody>
      </p:sp>
    </p:spTree>
    <p:extLst>
      <p:ext uri="{BB962C8B-B14F-4D97-AF65-F5344CB8AC3E}">
        <p14:creationId xmlns:p14="http://schemas.microsoft.com/office/powerpoint/2010/main" val="2564347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4D35B-F323-FE45-BE0E-E6F06D71E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DELIVERY AFTER CORTICOSTEROIDS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742DE-81BC-DA45-A30E-244F270BC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2121" y="1858283"/>
            <a:ext cx="6547757" cy="4351338"/>
          </a:xfrm>
        </p:spPr>
        <p:txBody>
          <a:bodyPr/>
          <a:lstStyle/>
          <a:p>
            <a:r>
              <a:rPr lang="en-US" dirty="0"/>
              <a:t>&gt;33 6/7 weeks</a:t>
            </a:r>
          </a:p>
          <a:p>
            <a:r>
              <a:rPr lang="en-US" dirty="0"/>
              <a:t>Persistent symptoms</a:t>
            </a:r>
          </a:p>
          <a:p>
            <a:r>
              <a:rPr lang="en-US" dirty="0"/>
              <a:t>HELLP</a:t>
            </a:r>
          </a:p>
          <a:p>
            <a:r>
              <a:rPr lang="en-US" dirty="0"/>
              <a:t>Fetal growth restriction (&lt;5</a:t>
            </a:r>
            <a:r>
              <a:rPr lang="en-US" baseline="30000" dirty="0"/>
              <a:t>th</a:t>
            </a:r>
            <a:r>
              <a:rPr lang="en-US" dirty="0"/>
              <a:t> percentile)</a:t>
            </a:r>
          </a:p>
          <a:p>
            <a:r>
              <a:rPr lang="en-US" dirty="0"/>
              <a:t>Severe oligo</a:t>
            </a:r>
          </a:p>
          <a:p>
            <a:r>
              <a:rPr lang="en-US" dirty="0"/>
              <a:t>Reversed EDF</a:t>
            </a:r>
          </a:p>
          <a:p>
            <a:r>
              <a:rPr lang="en-US" dirty="0"/>
              <a:t>Labor or PROM</a:t>
            </a:r>
          </a:p>
          <a:p>
            <a:r>
              <a:rPr lang="en-US" dirty="0"/>
              <a:t>Significant renal dysfunction</a:t>
            </a:r>
          </a:p>
        </p:txBody>
      </p:sp>
    </p:spTree>
    <p:extLst>
      <p:ext uri="{BB962C8B-B14F-4D97-AF65-F5344CB8AC3E}">
        <p14:creationId xmlns:p14="http://schemas.microsoft.com/office/powerpoint/2010/main" val="4076725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F17DD-69A0-DE45-A593-31AEEA93A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EXPECTANT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5E16F-5381-894B-BC17-BB7ABBA79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6243" y="1967140"/>
            <a:ext cx="6999514" cy="4351338"/>
          </a:xfrm>
        </p:spPr>
        <p:txBody>
          <a:bodyPr/>
          <a:lstStyle/>
          <a:p>
            <a:r>
              <a:rPr lang="en-US" dirty="0"/>
              <a:t>Adequate maternal &amp; neonatal resources</a:t>
            </a:r>
          </a:p>
          <a:p>
            <a:r>
              <a:rPr lang="en-US" dirty="0"/>
              <a:t>Inpatient only</a:t>
            </a:r>
          </a:p>
          <a:p>
            <a:r>
              <a:rPr lang="en-US" dirty="0"/>
              <a:t>Stop magnesium</a:t>
            </a:r>
          </a:p>
          <a:p>
            <a:r>
              <a:rPr lang="en-US" dirty="0"/>
              <a:t>VS, symptoms, and lab monitoring</a:t>
            </a:r>
          </a:p>
          <a:p>
            <a:r>
              <a:rPr lang="en-US" dirty="0"/>
              <a:t>Oral antihypertensive drugs</a:t>
            </a:r>
          </a:p>
        </p:txBody>
      </p:sp>
    </p:spTree>
    <p:extLst>
      <p:ext uri="{BB962C8B-B14F-4D97-AF65-F5344CB8AC3E}">
        <p14:creationId xmlns:p14="http://schemas.microsoft.com/office/powerpoint/2010/main" val="883167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245</Words>
  <Application>Microsoft Macintosh PowerPoint</Application>
  <PresentationFormat>Widescreen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Rockwell</vt:lpstr>
      <vt:lpstr>Wingdings</vt:lpstr>
      <vt:lpstr>Office Theme</vt:lpstr>
      <vt:lpstr>Atlas</vt:lpstr>
      <vt:lpstr>CONSERVATIVE MANAGEMENT OF SEVERE PRECLAMPSIA</vt:lpstr>
      <vt:lpstr>POTENTIAL BENEFIT</vt:lpstr>
      <vt:lpstr>GESTATIONAL AGE TO BEGIN</vt:lpstr>
      <vt:lpstr>MATERNAL EVALUATION</vt:lpstr>
      <vt:lpstr>FETAL EVALUATION</vt:lpstr>
      <vt:lpstr>INITIAL MANAGEMENT</vt:lpstr>
      <vt:lpstr>CONTRAINDICATIONS TO  EXPECTANT MANAGEMENT</vt:lpstr>
      <vt:lpstr>DELIVERY AFTER CORTICOSTEROIDS</vt:lpstr>
      <vt:lpstr>EXPECTANT MANAGEMENT</vt:lpstr>
      <vt:lpstr>ABANDON EXPECTANT MANAGEMENT</vt:lpstr>
      <vt:lpstr>MODE OF DELIVERY</vt:lpstr>
      <vt:lpstr>To Request a Copy of a  Didactic Video Presentation  Contact  Rachel Grater, Program Coordinator grater@musc.edu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CONSERVATIVE MANAGEMENT OF SEVERE PRECLAMPSIA</dc:title>
  <dc:creator>Donna Johnson</dc:creator>
  <cp:lastModifiedBy>Mccloskey, Justin</cp:lastModifiedBy>
  <cp:revision>8</cp:revision>
  <dcterms:created xsi:type="dcterms:W3CDTF">2021-03-17T01:52:13Z</dcterms:created>
  <dcterms:modified xsi:type="dcterms:W3CDTF">2021-03-17T19:58:37Z</dcterms:modified>
</cp:coreProperties>
</file>