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2" r:id="rId20"/>
    <p:sldId id="257" r:id="rId21"/>
    <p:sldId id="291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33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328E-FC9F-F248-8038-B65FD9C80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F0FA1-4189-7940-AFD8-785A195CB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3B04-81AD-E141-BC00-4D85609B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E33EC-9062-CB42-81AC-6A383227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76BBB-5D4F-5748-8808-05235E98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14C8-8B3F-C04C-A13F-86BD512E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123CA-3B28-BE4E-BECB-1B4A863F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C3A31-E412-BD48-9A40-B0C212B6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8C203-F273-3640-B467-05D40A44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A9BC4-A9E7-4648-8256-2134A0A3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C90000-8AFB-F249-80EB-82FDD9C7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25A9E-D711-6141-8B5E-9CEF2259F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0002F-3895-0646-8B05-B6C0B58F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B61E5-500B-A643-8F83-1B33B034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D24F-6B2E-044C-B2E3-682E3F72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1AAD-2240-5D46-8A47-DA770937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B87EC-32E6-C445-8BE6-B71B96581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2E04F-A3C9-7A40-8A05-55CA0AAB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C0A2B-D0CD-4344-979B-9161ACB2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69EBC-D514-7645-A41B-5F99DAB2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735C-0105-994B-8EC1-6E0E28CB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B2243-16E4-5B41-99BB-0F972878E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14051-A12C-BA44-A3D1-8F5EBD2C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1D1D5-C52D-9A4B-B689-BD54602D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8B868-2C01-7840-A569-C664381E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D1C6-DB2D-0B4B-A12E-1504CEB8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4DB71-B9AC-5747-8BEC-AC8083EB3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A0F88-FB15-A543-BEC6-C81617275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BD2BF-4592-4B4F-8504-D48794DF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86183-CD8A-C34F-9104-A12F0F01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2EC7D-C57C-8F42-916A-5470C7BE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92B4-7D63-1E41-BEFA-6FADA2B8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5645-0D5D-8D41-BF04-5540F78A0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E8A6E-40AB-4144-8B99-AC3173000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067D9-33DC-E44C-9415-F45CA9C92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67C5-454E-A849-9774-764483087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DBEDF-B387-C54D-87CA-C5740B52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F0EC6-58BF-F043-9FDD-4E20C6AD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D4057-0278-0F4B-8DBF-47095ED9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9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CDD0-FEDC-3040-95AC-B32EDE3C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A6DA8-313E-8348-ABE7-0C62729A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5857C-CC44-E547-80A5-80DCD2CE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D0363-2EC7-E242-8A7B-87C524CB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4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7A1BC-4AC9-0648-BB0F-33BA6F6F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99E0E-3DCB-2848-BD0D-30FCE4D4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C855A-FD55-314C-836E-7C03371F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1A5E-900E-524C-A90E-A67889B9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0294-FC5E-8C49-B268-C4890567E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88720-CC79-334A-8121-0893A4D93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61797-EFD1-9046-A39D-B05E432D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D603E-52A1-D540-997D-014B7566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77063-0BB7-9042-9734-5A1CECF0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5049-7476-B240-A2E0-B7F89A74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312A7-BAB2-984D-9C0A-3432C7C85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B8BEC-D02D-B14A-92C9-E02AF7218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82FDD-E218-2A49-8C1B-EBB5AD6C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44818-A651-9E40-8A69-531AE501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6DF35-C4A7-B041-95F3-F0AB8D75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AE3C1-BB3D-8842-B236-8ACE6D90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3487F-72DB-F744-98D7-083D51321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A9E90-00A2-6842-8A13-7D4EF78E1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6A3D6-633F-B54C-A3FD-63F6C700935E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6691-63EE-D140-968F-AF46039D1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C5305-CC7E-C449-BB57-8F06CFF97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51D8-5487-F046-8204-8F85C531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dv.org/" TargetMode="External"/><Relationship Id="rId2" Type="http://schemas.openxmlformats.org/officeDocument/2006/relationships/hyperlink" Target="http://www.futureswithoutviolen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vw.usdoj.gov/" TargetMode="External"/><Relationship Id="rId5" Type="http://schemas.openxmlformats.org/officeDocument/2006/relationships/hyperlink" Target="http://www.nrcdv.org/" TargetMode="External"/><Relationship Id="rId4" Type="http://schemas.openxmlformats.org/officeDocument/2006/relationships/hyperlink" Target="http://www.nnedv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cadvasa.org/" TargetMode="External"/><Relationship Id="rId2" Type="http://schemas.openxmlformats.org/officeDocument/2006/relationships/hyperlink" Target="https://dss.sc.gov/adult-protection/domestic-violence-progra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9D46-0F36-0C42-AEE2-537C2CE1D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0580"/>
          </a:xfrm>
        </p:spPr>
        <p:txBody>
          <a:bodyPr>
            <a:normAutofit fontScale="90000"/>
          </a:bodyPr>
          <a:lstStyle/>
          <a:p>
            <a:r>
              <a:rPr lang="en-US" sz="8800" b="1" dirty="0"/>
              <a:t>DOMESTIC VIOLENCE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ADDB0-7896-9E4B-B992-5B40514FA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8856"/>
            <a:ext cx="9144000" cy="1338943"/>
          </a:xfrm>
        </p:spPr>
        <p:txBody>
          <a:bodyPr>
            <a:normAutofit/>
          </a:bodyPr>
          <a:lstStyle/>
          <a:p>
            <a:r>
              <a:rPr lang="en-US" sz="3600" dirty="0"/>
              <a:t>Donna D. Johnson, MD</a:t>
            </a:r>
          </a:p>
        </p:txBody>
      </p:sp>
    </p:spTree>
    <p:extLst>
      <p:ext uri="{BB962C8B-B14F-4D97-AF65-F5344CB8AC3E}">
        <p14:creationId xmlns:p14="http://schemas.microsoft.com/office/powerpoint/2010/main" val="49318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D1D4-B6FE-CB4A-BFBC-77554D90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Abuse Assessment Screen (AAS)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4FFC-0B09-CE48-882C-629A511B4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 positive answer denotes abuse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Sensitivity: 32-94%  </a:t>
            </a:r>
          </a:p>
          <a:p>
            <a:pPr marL="0" indent="0">
              <a:buNone/>
            </a:pPr>
            <a:r>
              <a:rPr lang="en-US" dirty="0"/>
              <a:t>Specificity: 55-99%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8A707-9E80-374C-8E0C-5FCA5CBA4926}"/>
              </a:ext>
            </a:extLst>
          </p:cNvPr>
          <p:cNvSpPr txBox="1"/>
          <p:nvPr/>
        </p:nvSpPr>
        <p:spPr>
          <a:xfrm>
            <a:off x="7456714" y="4974771"/>
            <a:ext cx="3690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Norton,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, 1996</a:t>
            </a:r>
          </a:p>
          <a:p>
            <a:r>
              <a:rPr lang="en-US" dirty="0"/>
              <a:t>Rabin, Am J </a:t>
            </a:r>
            <a:r>
              <a:rPr lang="en-US" dirty="0" err="1"/>
              <a:t>Prev</a:t>
            </a:r>
            <a:r>
              <a:rPr lang="en-US" dirty="0"/>
              <a:t> Health,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8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E9D5-E367-1F4D-AF91-01DB11AA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MANDATORY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E60D-D5C9-D948-A4C6-17827E71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law in SC</a:t>
            </a:r>
          </a:p>
          <a:p>
            <a:r>
              <a:rPr lang="en-US" dirty="0"/>
              <a:t>83% : violence worsen</a:t>
            </a:r>
          </a:p>
        </p:txBody>
      </p:sp>
    </p:spTree>
    <p:extLst>
      <p:ext uri="{BB962C8B-B14F-4D97-AF65-F5344CB8AC3E}">
        <p14:creationId xmlns:p14="http://schemas.microsoft.com/office/powerpoint/2010/main" val="186663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500-327A-5E41-B335-EE1680E6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MANDATORY SUPPORTING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BFD0-5EAA-3647-A111-BE11AC667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health providers  to give survivors information for domestic violence programs. </a:t>
            </a:r>
          </a:p>
          <a:p>
            <a:r>
              <a:rPr lang="en-US" dirty="0"/>
              <a:t>Mandate reports for specific serious injuries, but include exceptions for domestic violence. </a:t>
            </a:r>
          </a:p>
          <a:p>
            <a:r>
              <a:rPr lang="en-US" dirty="0"/>
              <a:t>Require patient consent before making a report to law enforcement.</a:t>
            </a:r>
          </a:p>
          <a:p>
            <a:r>
              <a:rPr lang="en-US" dirty="0"/>
              <a:t>Collect anonymous data on domestic violence to inform public health programming.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4C58D-61AE-9641-BCE4-879D78D03206}"/>
              </a:ext>
            </a:extLst>
          </p:cNvPr>
          <p:cNvSpPr txBox="1"/>
          <p:nvPr/>
        </p:nvSpPr>
        <p:spPr>
          <a:xfrm>
            <a:off x="7707086" y="5595257"/>
            <a:ext cx="364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Futures without Violence</a:t>
            </a:r>
          </a:p>
        </p:txBody>
      </p:sp>
    </p:spTree>
    <p:extLst>
      <p:ext uri="{BB962C8B-B14F-4D97-AF65-F5344CB8AC3E}">
        <p14:creationId xmlns:p14="http://schemas.microsoft.com/office/powerpoint/2010/main" val="399109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F095-2A94-AE45-9F25-C443528F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F65E-6D0E-D440-9EDA-BABC655A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7286" cy="4351338"/>
          </a:xfrm>
        </p:spPr>
        <p:txBody>
          <a:bodyPr/>
          <a:lstStyle/>
          <a:p>
            <a:r>
              <a:rPr lang="en-US" dirty="0"/>
              <a:t>National Domestic Violence Hotline 1-800-799-SAFE (7233)</a:t>
            </a:r>
          </a:p>
          <a:p>
            <a:r>
              <a:rPr lang="en-US" dirty="0"/>
              <a:t>Rape Abuse &amp; Incest National Network (RAINN) Hotline                        1-800-656-HOPE (4673)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9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8463-CBED-234F-BC55-ED044F04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RESOURCES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3162-7B59-324D-AE30-C8ED6AFE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Futures Without Violence </a:t>
            </a:r>
            <a:r>
              <a:rPr lang="en-US" dirty="0">
                <a:hlinkClick r:id="rId2"/>
              </a:rPr>
              <a:t>www.futureswithoutviolence.org</a:t>
            </a:r>
            <a:endParaRPr lang="en-US" dirty="0"/>
          </a:p>
          <a:p>
            <a:r>
              <a:rPr lang="en-US" dirty="0"/>
              <a:t>National Coalition Against Domestic Violence </a:t>
            </a:r>
            <a:r>
              <a:rPr lang="en-US" dirty="0">
                <a:hlinkClick r:id="rId3"/>
              </a:rPr>
              <a:t>www.ncadv.org</a:t>
            </a:r>
            <a:endParaRPr lang="en-US" dirty="0"/>
          </a:p>
          <a:p>
            <a:r>
              <a:rPr lang="en-US" dirty="0"/>
              <a:t>National Network to End Domestic Violence </a:t>
            </a:r>
            <a:r>
              <a:rPr lang="en-US" dirty="0">
                <a:hlinkClick r:id="rId4"/>
              </a:rPr>
              <a:t>www.nnedv.org</a:t>
            </a:r>
            <a:endParaRPr lang="en-US" dirty="0"/>
          </a:p>
          <a:p>
            <a:r>
              <a:rPr lang="en-US" dirty="0"/>
              <a:t>National Resource Center on Domestic Violence </a:t>
            </a:r>
            <a:r>
              <a:rPr lang="en-US" dirty="0">
                <a:hlinkClick r:id="rId5"/>
              </a:rPr>
              <a:t>www.nrcdv.org</a:t>
            </a:r>
            <a:endParaRPr lang="en-US" dirty="0"/>
          </a:p>
          <a:p>
            <a:r>
              <a:rPr lang="en-US" dirty="0"/>
              <a:t>Office on Violence Against Women (U.S. Department of Justice) </a:t>
            </a:r>
            <a:r>
              <a:rPr lang="en-US" dirty="0">
                <a:hlinkClick r:id="rId6"/>
              </a:rPr>
              <a:t>www.usdoj.gov/ovw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1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3395-BD2A-2948-B376-B31CD80C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OUR STATE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2D73-A0B4-854E-904B-6F657EA1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https://dss.sc.gov/adult-protection/domestic-violence-program/</a:t>
            </a:r>
            <a:endParaRPr lang="en-US" dirty="0"/>
          </a:p>
          <a:p>
            <a:pPr lvl="1"/>
            <a:r>
              <a:rPr lang="en-US" dirty="0"/>
              <a:t>Lists shelters available</a:t>
            </a:r>
          </a:p>
          <a:p>
            <a:pPr lvl="1"/>
            <a:r>
              <a:rPr lang="en-US" dirty="0"/>
              <a:t>Lists programs available</a:t>
            </a:r>
          </a:p>
          <a:p>
            <a:r>
              <a:rPr lang="en-US" dirty="0"/>
              <a:t>South Carolina Coalition against Domestic Violence and Sexual Assault (SCCADVASA) </a:t>
            </a:r>
            <a:r>
              <a:rPr lang="en-US" dirty="0">
                <a:hlinkClick r:id="rId3"/>
              </a:rPr>
              <a:t>www.sccadvasa.org</a:t>
            </a:r>
            <a:endParaRPr lang="en-US" dirty="0"/>
          </a:p>
          <a:p>
            <a:pPr lvl="1"/>
            <a:r>
              <a:rPr lang="en-US" dirty="0"/>
              <a:t>Interactive map to guide providers and patients to resources</a:t>
            </a:r>
          </a:p>
        </p:txBody>
      </p:sp>
    </p:spTree>
    <p:extLst>
      <p:ext uri="{BB962C8B-B14F-4D97-AF65-F5344CB8AC3E}">
        <p14:creationId xmlns:p14="http://schemas.microsoft.com/office/powerpoint/2010/main" val="337341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AA73BD-AAB9-C748-9FF3-5CA4F7DA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36172"/>
            <a:ext cx="10515600" cy="133236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HOW DOES SC RANK?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58460-C51E-664A-93B7-6807AAD0E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8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7AC5DD-39CB-AA42-8725-5D3A449E2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3" y="0"/>
            <a:ext cx="1195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5E97-EF44-3B4F-B525-560AA7DE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WHY SC?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20FA-3BA6-5443-A055-FED2D3EB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7657" cy="4351338"/>
          </a:xfrm>
        </p:spPr>
        <p:txBody>
          <a:bodyPr/>
          <a:lstStyle/>
          <a:p>
            <a:r>
              <a:rPr lang="en-US" dirty="0"/>
              <a:t>Patriarchal society</a:t>
            </a:r>
          </a:p>
          <a:p>
            <a:r>
              <a:rPr lang="en-US" dirty="0"/>
              <a:t>Traditional gender roles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Guns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Marriage license</a:t>
            </a:r>
          </a:p>
          <a:p>
            <a:pPr lvl="1"/>
            <a:r>
              <a:rPr lang="en-US" dirty="0"/>
              <a:t>22 dollars/victim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5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09 at 10.1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4" y="359402"/>
            <a:ext cx="7645757" cy="5241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C5738-AEA9-0743-BDF5-697C7FF1F8AF}"/>
              </a:ext>
            </a:extLst>
          </p:cNvPr>
          <p:cNvSpPr txBox="1"/>
          <p:nvPr/>
        </p:nvSpPr>
        <p:spPr>
          <a:xfrm>
            <a:off x="1472161" y="5952076"/>
            <a:ext cx="24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&amp; Courier</a:t>
            </a:r>
          </a:p>
        </p:txBody>
      </p:sp>
    </p:spTree>
    <p:extLst>
      <p:ext uri="{BB962C8B-B14F-4D97-AF65-F5344CB8AC3E}">
        <p14:creationId xmlns:p14="http://schemas.microsoft.com/office/powerpoint/2010/main" val="355751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018DC4-65EA-8A44-B7BC-5EC96150BF5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29" y="304800"/>
            <a:ext cx="6270171" cy="60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2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D541-AF9D-4A42-A8B7-77EB7CBD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Domestic Violence Reform Act,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854B-5121-C645-830A-D44C2121D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Clearer definitions</a:t>
            </a:r>
          </a:p>
          <a:p>
            <a:r>
              <a:rPr lang="en-US" dirty="0"/>
              <a:t>Degrees of violence</a:t>
            </a:r>
          </a:p>
          <a:p>
            <a:r>
              <a:rPr lang="en-US" dirty="0"/>
              <a:t>Stronger punishments. </a:t>
            </a:r>
          </a:p>
        </p:txBody>
      </p:sp>
    </p:spTree>
    <p:extLst>
      <p:ext uri="{BB962C8B-B14F-4D97-AF65-F5344CB8AC3E}">
        <p14:creationId xmlns:p14="http://schemas.microsoft.com/office/powerpoint/2010/main" val="125807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53054C-1568-4748-8DDA-C7E41A3A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34" y="456786"/>
            <a:ext cx="6716062" cy="1486107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B0023DB-403B-4F59-8C55-834B9C0B4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05" y="2215649"/>
            <a:ext cx="3918687" cy="42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10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F9028D-48D0-634F-807D-8B6945EB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CRIMINAL DOMESTIC VIOLENCE COURT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E796D4-92EE-7B4A-8195-908CBFD0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 enforcement</a:t>
            </a:r>
          </a:p>
          <a:p>
            <a:r>
              <a:rPr lang="en-US" dirty="0"/>
              <a:t>Judges</a:t>
            </a:r>
          </a:p>
          <a:p>
            <a:r>
              <a:rPr lang="en-US" dirty="0"/>
              <a:t>Prosecutors </a:t>
            </a:r>
          </a:p>
          <a:p>
            <a:r>
              <a:rPr lang="en-US" dirty="0"/>
              <a:t>Mental health professionals</a:t>
            </a:r>
          </a:p>
          <a:p>
            <a:r>
              <a:rPr lang="en-US" dirty="0"/>
              <a:t> Victim advocates</a:t>
            </a:r>
          </a:p>
          <a:p>
            <a:r>
              <a:rPr lang="en-US" dirty="0"/>
              <a:t>Goal:  improve the safety for victims and hold offenders accountable.</a:t>
            </a:r>
          </a:p>
        </p:txBody>
      </p:sp>
    </p:spTree>
    <p:extLst>
      <p:ext uri="{BB962C8B-B14F-4D97-AF65-F5344CB8AC3E}">
        <p14:creationId xmlns:p14="http://schemas.microsoft.com/office/powerpoint/2010/main" val="247368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DB06-B518-5445-BE59-98D1BEF0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WHO IS AT RISK: ANYONE!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BD4C-45AB-3B4B-86FE-B0B91A44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981" y="1690688"/>
            <a:ext cx="515403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community</a:t>
            </a:r>
          </a:p>
          <a:p>
            <a:r>
              <a:rPr lang="en-US" dirty="0"/>
              <a:t>Every gender</a:t>
            </a:r>
          </a:p>
          <a:p>
            <a:r>
              <a:rPr lang="en-US" dirty="0"/>
              <a:t>Any age</a:t>
            </a:r>
          </a:p>
          <a:p>
            <a:r>
              <a:rPr lang="en-US" dirty="0"/>
              <a:t>Rich or poor</a:t>
            </a:r>
          </a:p>
          <a:p>
            <a:r>
              <a:rPr lang="en-US" dirty="0"/>
              <a:t>Race</a:t>
            </a:r>
          </a:p>
          <a:p>
            <a:r>
              <a:rPr lang="en-US" dirty="0"/>
              <a:t>Religious or not</a:t>
            </a:r>
          </a:p>
          <a:p>
            <a:r>
              <a:rPr lang="en-US" dirty="0"/>
              <a:t>Ethnicity</a:t>
            </a:r>
          </a:p>
          <a:p>
            <a:r>
              <a:rPr lang="en-US" dirty="0"/>
              <a:t>Sexual Orientation</a:t>
            </a:r>
          </a:p>
          <a:p>
            <a:r>
              <a:rPr lang="en-US" dirty="0"/>
              <a:t>Educational 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408BF-F084-8340-9B79-31EFAE41183F}"/>
              </a:ext>
            </a:extLst>
          </p:cNvPr>
          <p:cNvSpPr txBox="1"/>
          <p:nvPr/>
        </p:nvSpPr>
        <p:spPr>
          <a:xfrm>
            <a:off x="8287966" y="6303523"/>
            <a:ext cx="192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ACOG, CO #518</a:t>
            </a:r>
          </a:p>
        </p:txBody>
      </p:sp>
    </p:spTree>
    <p:extLst>
      <p:ext uri="{BB962C8B-B14F-4D97-AF65-F5344CB8AC3E}">
        <p14:creationId xmlns:p14="http://schemas.microsoft.com/office/powerpoint/2010/main" val="22342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4E9E-4D97-1C43-8A24-3598C59E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IS DV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D956-DD99-D24B-A880-8FF0F6B8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YES!</a:t>
            </a:r>
          </a:p>
          <a:p>
            <a:r>
              <a:rPr lang="en-US" dirty="0"/>
              <a:t>One out of three women</a:t>
            </a:r>
          </a:p>
          <a:p>
            <a:pPr lvl="1"/>
            <a:r>
              <a:rPr lang="en-US" dirty="0"/>
              <a:t>Rape</a:t>
            </a:r>
          </a:p>
          <a:p>
            <a:pPr lvl="1"/>
            <a:r>
              <a:rPr lang="en-US" dirty="0"/>
              <a:t>Physical violence</a:t>
            </a:r>
          </a:p>
          <a:p>
            <a:pPr lvl="1"/>
            <a:r>
              <a:rPr lang="en-US" dirty="0"/>
              <a:t>Stalking</a:t>
            </a:r>
          </a:p>
          <a:p>
            <a:r>
              <a:rPr lang="en-US" dirty="0"/>
              <a:t>Almost 5 M cases reported each year</a:t>
            </a:r>
          </a:p>
          <a:p>
            <a:r>
              <a:rPr lang="en-US" sz="4000" b="1" dirty="0"/>
              <a:t>YOU KNOW SOMEONE WHO HAS BEEN ABUSED</a:t>
            </a:r>
          </a:p>
        </p:txBody>
      </p:sp>
    </p:spTree>
    <p:extLst>
      <p:ext uri="{BB962C8B-B14F-4D97-AF65-F5344CB8AC3E}">
        <p14:creationId xmlns:p14="http://schemas.microsoft.com/office/powerpoint/2010/main" val="375050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E086-EF9A-FA4E-BD25-0ABB18AA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365125"/>
            <a:ext cx="11321143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HURT, INSULT, THREATEN, and SCREAM (HITS)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FF0BF-58EB-9743-8655-06252468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22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often does your partner: Physically hurt you?</a:t>
            </a:r>
          </a:p>
          <a:p>
            <a:r>
              <a:rPr lang="en-US" dirty="0"/>
              <a:t>Insult you or talk down to you?</a:t>
            </a:r>
          </a:p>
          <a:p>
            <a:r>
              <a:rPr lang="en-US" dirty="0"/>
              <a:t>Threaten you with harm?</a:t>
            </a:r>
          </a:p>
          <a:p>
            <a:r>
              <a:rPr lang="en-US" dirty="0"/>
              <a:t>Scream or curse at you?</a:t>
            </a:r>
          </a:p>
          <a:p>
            <a:endParaRPr lang="en-US" dirty="0"/>
          </a:p>
          <a:p>
            <a:r>
              <a:rPr lang="en-US" dirty="0"/>
              <a:t>Likert Scale: 1-5</a:t>
            </a:r>
          </a:p>
          <a:p>
            <a:r>
              <a:rPr lang="en-US" dirty="0"/>
              <a:t>Score </a:t>
            </a:r>
            <a:r>
              <a:rPr lang="en-US" u="sng" dirty="0"/>
              <a:t>&gt;</a:t>
            </a:r>
            <a:r>
              <a:rPr lang="en-US" dirty="0"/>
              <a:t> 10: positive</a:t>
            </a:r>
          </a:p>
          <a:p>
            <a:r>
              <a:rPr lang="en-US" dirty="0"/>
              <a:t>Sensitivity: 30%–100%</a:t>
            </a:r>
          </a:p>
          <a:p>
            <a:r>
              <a:rPr lang="en-US" dirty="0"/>
              <a:t>Specificity: 86%–99%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D74FB-8ED5-F248-8F7D-A1C87394F2CE}"/>
              </a:ext>
            </a:extLst>
          </p:cNvPr>
          <p:cNvSpPr txBox="1"/>
          <p:nvPr/>
        </p:nvSpPr>
        <p:spPr>
          <a:xfrm>
            <a:off x="7783286" y="5878286"/>
            <a:ext cx="348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Kevin </a:t>
            </a:r>
            <a:r>
              <a:rPr lang="en-US" dirty="0" err="1"/>
              <a:t>Sherin</a:t>
            </a:r>
            <a:r>
              <a:rPr lang="en-US" dirty="0"/>
              <a:t>, MD, MPH</a:t>
            </a:r>
          </a:p>
          <a:p>
            <a:r>
              <a:rPr lang="en-US" dirty="0"/>
              <a:t>Rabin, Am J </a:t>
            </a:r>
            <a:r>
              <a:rPr lang="en-US" dirty="0" err="1"/>
              <a:t>Prev</a:t>
            </a:r>
            <a:r>
              <a:rPr lang="en-US" dirty="0"/>
              <a:t> Health, 2009</a:t>
            </a:r>
          </a:p>
        </p:txBody>
      </p:sp>
    </p:spTree>
    <p:extLst>
      <p:ext uri="{BB962C8B-B14F-4D97-AF65-F5344CB8AC3E}">
        <p14:creationId xmlns:p14="http://schemas.microsoft.com/office/powerpoint/2010/main" val="263672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C4F87-D1A9-C547-892A-03B8D969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WOMAN ABUSE SCREENING TOOL: WAST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1A30-1979-184C-B548-3BC128B18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7146"/>
          </a:xfrm>
        </p:spPr>
        <p:txBody>
          <a:bodyPr/>
          <a:lstStyle/>
          <a:p>
            <a:r>
              <a:rPr lang="en-US" dirty="0"/>
              <a:t>In general, how would you describe your relationship—a lot of tension (3), some tension (2), no tension (1)?</a:t>
            </a:r>
          </a:p>
          <a:p>
            <a:r>
              <a:rPr lang="en-US" dirty="0"/>
              <a:t>Do you and your partner work out arguments with great difficulty (3), some difficulty (2), or no difficulty (1)? 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BA2E9-CF6D-1A4F-AD57-D7772B9E83C7}"/>
              </a:ext>
            </a:extLst>
          </p:cNvPr>
          <p:cNvSpPr txBox="1"/>
          <p:nvPr/>
        </p:nvSpPr>
        <p:spPr>
          <a:xfrm>
            <a:off x="7990115" y="4942114"/>
            <a:ext cx="33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Brown, Fam Med, 1996</a:t>
            </a:r>
          </a:p>
        </p:txBody>
      </p:sp>
    </p:spTree>
    <p:extLst>
      <p:ext uri="{BB962C8B-B14F-4D97-AF65-F5344CB8AC3E}">
        <p14:creationId xmlns:p14="http://schemas.microsoft.com/office/powerpoint/2010/main" val="70508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2E89-870F-D349-A598-C18B3751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WOMAN ABUSE SCREENING TOOL: WAST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BB3B-FAA2-414D-9D05-7FC438970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78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 arguments ever result in you feeling down or bad about yourself?</a:t>
            </a:r>
          </a:p>
          <a:p>
            <a:r>
              <a:rPr lang="en-US" dirty="0"/>
              <a:t>Do arguments ever result in hitting, kicking, or pushing?</a:t>
            </a:r>
          </a:p>
          <a:p>
            <a:r>
              <a:rPr lang="en-US" dirty="0"/>
              <a:t>Do you ever feel frightened by what your partner says or does?</a:t>
            </a:r>
          </a:p>
          <a:p>
            <a:r>
              <a:rPr lang="en-US" dirty="0"/>
              <a:t>Has your partner ever abused you physically?</a:t>
            </a:r>
          </a:p>
          <a:p>
            <a:r>
              <a:rPr lang="en-US" dirty="0"/>
              <a:t>Has your partner ever abused you emotionally?</a:t>
            </a:r>
          </a:p>
          <a:p>
            <a:r>
              <a:rPr lang="en-US" dirty="0"/>
              <a:t>Has your partner ever abused you sexually?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Responses: Often (3), sometimes (2), never (1)</a:t>
            </a:r>
          </a:p>
          <a:p>
            <a:pPr marL="0" indent="0">
              <a:buNone/>
            </a:pPr>
            <a:r>
              <a:rPr lang="en-US" dirty="0"/>
              <a:t>Score of 13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Sensitivity: 47-93%  </a:t>
            </a:r>
          </a:p>
          <a:p>
            <a:pPr marL="0" indent="0">
              <a:buNone/>
            </a:pPr>
            <a:r>
              <a:rPr lang="en-US" dirty="0"/>
              <a:t>Specificity: 56-96%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ED622-FA2D-6847-8E02-06B156363682}"/>
              </a:ext>
            </a:extLst>
          </p:cNvPr>
          <p:cNvSpPr txBox="1"/>
          <p:nvPr/>
        </p:nvSpPr>
        <p:spPr>
          <a:xfrm>
            <a:off x="8675916" y="6161314"/>
            <a:ext cx="328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Brown, Fam Med, 1996</a:t>
            </a:r>
          </a:p>
          <a:p>
            <a:r>
              <a:rPr lang="en-US" dirty="0"/>
              <a:t>Rabin, Am J </a:t>
            </a:r>
            <a:r>
              <a:rPr lang="en-US" dirty="0" err="1"/>
              <a:t>Prev</a:t>
            </a:r>
            <a:r>
              <a:rPr lang="en-US" dirty="0"/>
              <a:t> Health,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0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B909-AED8-F544-9F56-27CFA42D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Partner Violence Screen (PVS)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BAFD-0232-CE4C-8168-7368D37C2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Have you been hit, kicked, punched, or otherwise hurt by someone in the past year? If so, by whom?</a:t>
            </a:r>
          </a:p>
          <a:p>
            <a:r>
              <a:rPr lang="en-US" dirty="0"/>
              <a:t>Do you feel safe in your current relationship?</a:t>
            </a:r>
          </a:p>
          <a:p>
            <a:r>
              <a:rPr lang="en-US" dirty="0"/>
              <a:t>Is there a partner from a previous relationship who is making you feel unsafe now?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positive response denotes abuse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Sensitivity: 35-79%  </a:t>
            </a:r>
          </a:p>
          <a:p>
            <a:pPr marL="0" indent="0">
              <a:buNone/>
            </a:pPr>
            <a:r>
              <a:rPr lang="en-US" dirty="0"/>
              <a:t>Specificity: 80-94%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0059A-6C23-F44C-B55D-7AFB957A837D}"/>
              </a:ext>
            </a:extLst>
          </p:cNvPr>
          <p:cNvSpPr txBox="1"/>
          <p:nvPr/>
        </p:nvSpPr>
        <p:spPr>
          <a:xfrm>
            <a:off x="7794171" y="5850235"/>
            <a:ext cx="3233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Feldhaus</a:t>
            </a:r>
            <a:r>
              <a:rPr lang="en-US" dirty="0"/>
              <a:t>, JAMA, 1997</a:t>
            </a:r>
          </a:p>
          <a:p>
            <a:r>
              <a:rPr lang="en-US" dirty="0"/>
              <a:t>Rabin, Am J </a:t>
            </a:r>
            <a:r>
              <a:rPr lang="en-US" dirty="0" err="1"/>
              <a:t>Prev</a:t>
            </a:r>
            <a:r>
              <a:rPr lang="en-US" dirty="0"/>
              <a:t> Health,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1C65-84E6-4140-AD56-6FFD5085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Abuse Assessment Screen (AAS)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049D-FAF3-0749-AE2F-F0510D20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you ever been emotionally or physically abused by your partner or someone important to you?</a:t>
            </a:r>
          </a:p>
          <a:p>
            <a:r>
              <a:rPr lang="en-US" dirty="0"/>
              <a:t>Within the last year, have you been hit, slapped, kicked, or otherwise physically hurt by someone? If yes, by whom? How many times?</a:t>
            </a:r>
          </a:p>
          <a:p>
            <a:r>
              <a:rPr lang="en-US" dirty="0"/>
              <a:t>Since you have been pregnant, have you been hit, slapped, kicked, or otherwise physically hurt by someone? If yes, by whom? How many times and where?</a:t>
            </a:r>
          </a:p>
          <a:p>
            <a:r>
              <a:rPr lang="en-US" dirty="0"/>
              <a:t>In the last year, has anyone forced you to have sexual activities? If so, whom? How many times?</a:t>
            </a:r>
          </a:p>
          <a:p>
            <a:r>
              <a:rPr lang="en-US" dirty="0"/>
              <a:t>Are you afraid of your partner or anyone you listed above?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E4441-6DEF-4E4D-8AC6-8CC7E9868603}"/>
              </a:ext>
            </a:extLst>
          </p:cNvPr>
          <p:cNvSpPr txBox="1"/>
          <p:nvPr/>
        </p:nvSpPr>
        <p:spPr>
          <a:xfrm>
            <a:off x="7217229" y="5992297"/>
            <a:ext cx="360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Norton,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401030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823</Words>
  <Application>Microsoft Macintosh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DOMESTIC VIOLENCE</vt:lpstr>
      <vt:lpstr>PowerPoint Presentation</vt:lpstr>
      <vt:lpstr>WHO IS AT RISK: ANYONE!</vt:lpstr>
      <vt:lpstr>IS DV COMMON?</vt:lpstr>
      <vt:lpstr>HURT, INSULT, THREATEN, and SCREAM (HITS)</vt:lpstr>
      <vt:lpstr>WOMAN ABUSE SCREENING TOOL: WAST</vt:lpstr>
      <vt:lpstr>WOMAN ABUSE SCREENING TOOL: WAST</vt:lpstr>
      <vt:lpstr>Partner Violence Screen (PVS)</vt:lpstr>
      <vt:lpstr>Abuse Assessment Screen (AAS)</vt:lpstr>
      <vt:lpstr>Abuse Assessment Screen (AAS)</vt:lpstr>
      <vt:lpstr>MANDATORY REPORTING</vt:lpstr>
      <vt:lpstr>MANDATORY SUPPORTING</vt:lpstr>
      <vt:lpstr>RESOURCES</vt:lpstr>
      <vt:lpstr>RESOURCES</vt:lpstr>
      <vt:lpstr>OUR STATE RESOURCES</vt:lpstr>
      <vt:lpstr>HOW DOES SC RANK?</vt:lpstr>
      <vt:lpstr>PowerPoint Presentation</vt:lpstr>
      <vt:lpstr>WHY SC?</vt:lpstr>
      <vt:lpstr>PowerPoint Presentation</vt:lpstr>
      <vt:lpstr>Domestic Violence Reform Act, 2015</vt:lpstr>
      <vt:lpstr>PowerPoint Presentation</vt:lpstr>
      <vt:lpstr>CRIMINAL DOMESTIC VIOLENCE COURT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VIOLENCE</dc:title>
  <dc:creator>Donna Johnson</dc:creator>
  <cp:lastModifiedBy>Grater, Rachel</cp:lastModifiedBy>
  <cp:revision>7</cp:revision>
  <dcterms:created xsi:type="dcterms:W3CDTF">2022-03-15T02:00:49Z</dcterms:created>
  <dcterms:modified xsi:type="dcterms:W3CDTF">2023-07-09T02:09:06Z</dcterms:modified>
</cp:coreProperties>
</file>