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6" r:id="rId16"/>
    <p:sldId id="275" r:id="rId17"/>
    <p:sldId id="285" r:id="rId18"/>
    <p:sldId id="286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687C-0007-4826-B140-AE2F9026E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1FC89-96EE-4108-82F5-D0E3B424C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06FAA-D29A-45DD-810A-7A4AB0FE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EA453-F7E4-43E2-808B-DFE343A1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6C35B-F07F-43BB-8B56-CE576FFC0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7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13E1-632F-40E2-9B06-5AA0969C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34007-A1CC-4284-B246-B4F4D43DD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50F8A-E7EC-4728-8F8A-0B353A2A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52E2D-BF12-4878-9146-2336C61D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4B008-2687-449B-9E54-C6D36B66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6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857575-3FC2-4243-80C0-6312C245B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E0F94-1C39-4345-BF9C-AAC60AF1E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EB770-A85B-42E3-AF5F-0AE511C7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883FC-5B7B-4C28-B47A-B0EEA45E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9E71B-F43C-43EA-9B9D-E32DDF07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7756-AA16-48A7-BF82-2BB66714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4B977-BF98-4FAC-90EE-0CFBA138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AA4A8-2EE2-4DBC-8984-EDD5B49D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960F-D2CA-4A90-8A87-2AAD3395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F3AE2-AA26-404B-A959-1E5CEACD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3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F57D-95EF-4ADC-B773-8D27E200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54743-A309-4F28-9F72-FCA8F08D4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0FE03-736C-40B8-9E49-EBCC57BA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4C5E1-1E39-4BFA-8AEE-3EA0193A4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474D0-7055-408B-95DD-F42BF82E8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15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80C42-D183-44DD-B524-CB85F9A90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C9AB7-36D4-4B74-84B3-025A640E2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E6A3D-00F5-49DB-91F0-66D05B4CC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34554-EC7A-48DC-A649-96809BCB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B4CED-5F11-49BC-A7A0-F6C37D512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D9F20-217E-4562-8C71-1BB96681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6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58AC-9995-4CDE-8169-324578D8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C198-9A96-4E48-A41A-E19D824B2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A9223-99A0-498E-A608-6F58BACD8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511532-5106-4FC6-A5EB-C305B9A17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BBCF5-C12D-40EB-8356-6B6DFA1F2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F307C-807D-4774-B6A8-B83BD475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1C90A6-6D17-4EC1-AA8B-B970D1E3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B93030-0E47-4BFF-9F13-116DF313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206C-A385-4CEA-AF50-28373F7D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D4FC3-22CA-45ED-B11B-5CCBB313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59894-5B23-40A4-AF49-403E51C9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980FC-9057-4617-A922-67091074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329CCA-1A55-4D1D-96DF-5D52A7B5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1696C-DAF9-4FC4-A68D-4440C8CE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C841C-6AC7-4F5C-8D86-02C07CC72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369A-DAB0-4C7C-90E9-4FF697095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81823-2310-4F00-9501-3E2104871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76388-555A-4EC8-B859-76CBB6C41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F0A2E-D231-4520-9E0A-F552466BA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1EE19-257A-4AF4-A7F5-8CB0E8784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8B206-FAD1-478C-8CB9-0C349D79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84705-D6CE-4521-BDA2-DCA9D8C3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CB34-904B-4B7A-82C4-9102AF399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E4646-C63A-4452-906A-891EF830C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E65F1-A41F-4651-922D-E10FF152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747FE-5AB7-435C-81E7-7AA34FE88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EA276-1E24-467B-BFA7-193073347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5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70D478-A39D-4FC3-AEC7-CB10E94A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65D74-986C-4782-9395-8297CC77C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0149-36AF-45A0-9E7F-3F19E21E1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FB1A-2D6E-47B7-9341-847A9198FC7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2E7AD-7F33-445A-9016-6D0454CE7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1BA31-4C45-4280-A9ED-AA90ECE5E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D8DC5-E6CD-4DCF-A731-0A464BEE4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6EB66-2E87-433A-9CF4-8809FE3B2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23284-CB92-4810-A769-1870956405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Berry Campbell</a:t>
            </a:r>
          </a:p>
          <a:p>
            <a:r>
              <a:rPr lang="en-US" dirty="0"/>
              <a:t>Project ECHO SC Pregnancy Wellness</a:t>
            </a:r>
          </a:p>
          <a:p>
            <a:r>
              <a:rPr lang="en-US" dirty="0"/>
              <a:t>Wednesday, July 21, 2021</a:t>
            </a:r>
          </a:p>
        </p:txBody>
      </p:sp>
    </p:spTree>
    <p:extLst>
      <p:ext uri="{BB962C8B-B14F-4D97-AF65-F5344CB8AC3E}">
        <p14:creationId xmlns:p14="http://schemas.microsoft.com/office/powerpoint/2010/main" val="333830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Asked hematology to see her (9am)</a:t>
            </a:r>
          </a:p>
          <a:p>
            <a:r>
              <a:rPr lang="en-US" dirty="0"/>
              <a:t>Reassured</a:t>
            </a:r>
          </a:p>
          <a:p>
            <a:r>
              <a:rPr lang="en-US" dirty="0"/>
              <a:t>Decided to watch and repeat labs later, discharge if remained normal.  OB assessed twice through the morning (10 &amp; 1130am), no changes</a:t>
            </a:r>
          </a:p>
          <a:p>
            <a:r>
              <a:rPr lang="en-US" dirty="0"/>
              <a:t>Later decided to give abs empirically (</a:t>
            </a:r>
            <a:r>
              <a:rPr lang="en-US" dirty="0" err="1"/>
              <a:t>rocephin</a:t>
            </a:r>
            <a:r>
              <a:rPr lang="en-US" dirty="0"/>
              <a:t>), ordered 3pm</a:t>
            </a:r>
          </a:p>
          <a:p>
            <a:endParaRPr lang="en-US" dirty="0"/>
          </a:p>
          <a:p>
            <a:r>
              <a:rPr lang="en-US" dirty="0"/>
              <a:t>Went to draw labs at 5pm, patient confused—Thoughts?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4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Called OB to assess (5pm) and was in a delivery.</a:t>
            </a:r>
          </a:p>
          <a:p>
            <a:endParaRPr lang="en-US" dirty="0"/>
          </a:p>
          <a:p>
            <a:r>
              <a:rPr lang="en-US" dirty="0"/>
              <a:t>Rapid called by nursing 15 minutes later (5:15pm)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5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 physician ran code, intubated</a:t>
            </a:r>
          </a:p>
          <a:p>
            <a:r>
              <a:rPr lang="en-US" dirty="0"/>
              <a:t>Labs: WBC 2K, Hb 12, </a:t>
            </a:r>
            <a:r>
              <a:rPr lang="en-US" dirty="0" err="1"/>
              <a:t>plt</a:t>
            </a:r>
            <a:r>
              <a:rPr lang="en-US" dirty="0"/>
              <a:t> 92K, Cr 2.6, AST 120</a:t>
            </a:r>
          </a:p>
          <a:p>
            <a:r>
              <a:rPr lang="en-US" dirty="0"/>
              <a:t>Abs and </a:t>
            </a:r>
            <a:r>
              <a:rPr lang="en-US" dirty="0" err="1"/>
              <a:t>pressors</a:t>
            </a:r>
            <a:r>
              <a:rPr lang="en-US" dirty="0"/>
              <a:t> given</a:t>
            </a:r>
          </a:p>
          <a:p>
            <a:r>
              <a:rPr lang="en-US" dirty="0"/>
              <a:t>Unsuccessful resuscitation</a:t>
            </a:r>
          </a:p>
          <a:p>
            <a:r>
              <a:rPr lang="en-US" dirty="0"/>
              <a:t>Maternal death 1 hour after intubation</a:t>
            </a:r>
          </a:p>
          <a:p>
            <a:endParaRPr lang="en-US" dirty="0"/>
          </a:p>
          <a:p>
            <a:r>
              <a:rPr lang="en-US" dirty="0"/>
              <a:t>Diagnosis: Septic shock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Thoughts?</a:t>
            </a:r>
          </a:p>
          <a:p>
            <a:endParaRPr lang="en-US" dirty="0"/>
          </a:p>
          <a:p>
            <a:r>
              <a:rPr lang="en-US" dirty="0"/>
              <a:t>Lactate &gt; 4 during code</a:t>
            </a:r>
          </a:p>
          <a:p>
            <a:endParaRPr lang="en-US" dirty="0"/>
          </a:p>
          <a:p>
            <a:r>
              <a:rPr lang="en-US" dirty="0"/>
              <a:t>Cultures-group A sepsis (puerperal sepsis)</a:t>
            </a:r>
          </a:p>
        </p:txBody>
      </p:sp>
    </p:spTree>
    <p:extLst>
      <p:ext uri="{BB962C8B-B14F-4D97-AF65-F5344CB8AC3E}">
        <p14:creationId xmlns:p14="http://schemas.microsoft.com/office/powerpoint/2010/main" val="36723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Life-threatening organ dysfunction caused by dysregulated host response to infection</a:t>
            </a:r>
          </a:p>
        </p:txBody>
      </p:sp>
    </p:spTree>
    <p:extLst>
      <p:ext uri="{BB962C8B-B14F-4D97-AF65-F5344CB8AC3E}">
        <p14:creationId xmlns:p14="http://schemas.microsoft.com/office/powerpoint/2010/main" val="411959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Emphasis MUST BE ON organ dysfunction, NOT signs of infection</a:t>
            </a:r>
          </a:p>
        </p:txBody>
      </p:sp>
    </p:spTree>
    <p:extLst>
      <p:ext uri="{BB962C8B-B14F-4D97-AF65-F5344CB8AC3E}">
        <p14:creationId xmlns:p14="http://schemas.microsoft.com/office/powerpoint/2010/main" val="349158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Septic Shock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Subset of sepsis where underlying circulation and cellular/metabolic abnormalities are profound enough to substantially increase mortality</a:t>
            </a:r>
          </a:p>
          <a:p>
            <a:r>
              <a:rPr lang="en-US" dirty="0"/>
              <a:t>Sepsis with persistent hypotension requiring vasopressors to maintain MAP&gt;65 + lactate &gt; 2mmol/L</a:t>
            </a:r>
          </a:p>
        </p:txBody>
      </p:sp>
    </p:spTree>
    <p:extLst>
      <p:ext uri="{BB962C8B-B14F-4D97-AF65-F5344CB8AC3E}">
        <p14:creationId xmlns:p14="http://schemas.microsoft.com/office/powerpoint/2010/main" val="129999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Cultures</a:t>
            </a:r>
          </a:p>
          <a:p>
            <a:r>
              <a:rPr lang="en-US" dirty="0"/>
              <a:t>Serum lactate</a:t>
            </a:r>
          </a:p>
          <a:p>
            <a:r>
              <a:rPr lang="en-US" dirty="0"/>
              <a:t>Antibiotics within 1 hour of suspicion</a:t>
            </a:r>
          </a:p>
          <a:p>
            <a:r>
              <a:rPr lang="en-US" dirty="0"/>
              <a:t>Fluids (carefully—1-2 L)</a:t>
            </a:r>
          </a:p>
          <a:p>
            <a:r>
              <a:rPr lang="en-US" dirty="0"/>
              <a:t>Vasopressors</a:t>
            </a:r>
          </a:p>
        </p:txBody>
      </p:sp>
    </p:spTree>
    <p:extLst>
      <p:ext uri="{BB962C8B-B14F-4D97-AF65-F5344CB8AC3E}">
        <p14:creationId xmlns:p14="http://schemas.microsoft.com/office/powerpoint/2010/main" val="2604950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 strep sepsis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Child-bed fever</a:t>
            </a:r>
          </a:p>
          <a:p>
            <a:r>
              <a:rPr lang="en-US" dirty="0"/>
              <a:t>Puerperal sepsis</a:t>
            </a:r>
          </a:p>
          <a:p>
            <a:r>
              <a:rPr lang="en-US" dirty="0"/>
              <a:t>Pre-antibiotic era, common cause of death</a:t>
            </a:r>
          </a:p>
          <a:p>
            <a:r>
              <a:rPr lang="en-US" dirty="0"/>
              <a:t>Not as common today BUT presentation is erratic and confuses</a:t>
            </a:r>
          </a:p>
          <a:p>
            <a:r>
              <a:rPr lang="en-US" dirty="0"/>
              <a:t>Rec:  empiric abs can save lives in situations that are unclear</a:t>
            </a:r>
          </a:p>
          <a:p>
            <a:r>
              <a:rPr lang="en-US" dirty="0"/>
              <a:t>Full lab panels INCLUDING lactate</a:t>
            </a:r>
          </a:p>
        </p:txBody>
      </p:sp>
    </p:spTree>
    <p:extLst>
      <p:ext uri="{BB962C8B-B14F-4D97-AF65-F5344CB8AC3E}">
        <p14:creationId xmlns:p14="http://schemas.microsoft.com/office/powerpoint/2010/main" val="185534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4933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Tachycardia and leukocytosis common in pregnancy and postpartum</a:t>
            </a:r>
            <a:br>
              <a:rPr lang="en-US" dirty="0"/>
            </a:br>
            <a:r>
              <a:rPr lang="en-US" dirty="0"/>
              <a:t>↓↓</a:t>
            </a:r>
            <a:br>
              <a:rPr lang="en-US" dirty="0"/>
            </a:br>
            <a:r>
              <a:rPr lang="en-US" dirty="0"/>
              <a:t>under-action by OB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2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33 </a:t>
            </a:r>
            <a:r>
              <a:rPr lang="en-US" dirty="0" err="1"/>
              <a:t>yo</a:t>
            </a:r>
            <a:r>
              <a:rPr lang="en-US" dirty="0"/>
              <a:t> AA female at 39 weeks G4P3</a:t>
            </a:r>
          </a:p>
          <a:p>
            <a:r>
              <a:rPr lang="en-US" dirty="0"/>
              <a:t>Admitted for induction</a:t>
            </a:r>
          </a:p>
          <a:p>
            <a:r>
              <a:rPr lang="en-US" dirty="0"/>
              <a:t>BMI 26</a:t>
            </a:r>
          </a:p>
          <a:p>
            <a:r>
              <a:rPr lang="en-US" dirty="0" err="1"/>
              <a:t>Hx</a:t>
            </a:r>
            <a:r>
              <a:rPr lang="en-US" dirty="0"/>
              <a:t> possible ITP, never treated (followed by </a:t>
            </a:r>
            <a:r>
              <a:rPr lang="en-US" dirty="0" err="1"/>
              <a:t>heme-onc</a:t>
            </a:r>
            <a:r>
              <a:rPr lang="en-US" dirty="0"/>
              <a:t>)</a:t>
            </a:r>
          </a:p>
          <a:p>
            <a:r>
              <a:rPr lang="en-US" dirty="0"/>
              <a:t>No prior surgeries</a:t>
            </a:r>
          </a:p>
        </p:txBody>
      </p:sp>
    </p:spTree>
    <p:extLst>
      <p:ext uri="{BB962C8B-B14F-4D97-AF65-F5344CB8AC3E}">
        <p14:creationId xmlns:p14="http://schemas.microsoft.com/office/powerpoint/2010/main" val="220955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 </a:t>
            </a:r>
            <a:r>
              <a:rPr lang="en-US" dirty="0" err="1"/>
              <a:t>Hx</a:t>
            </a:r>
            <a:r>
              <a:rPr lang="en-US" dirty="0"/>
              <a:t>: SVD term x 3, largest 8#4; smallest 6#.</a:t>
            </a:r>
          </a:p>
          <a:p>
            <a:r>
              <a:rPr lang="en-US" dirty="0" err="1"/>
              <a:t>Hx</a:t>
            </a:r>
            <a:r>
              <a:rPr lang="en-US" dirty="0"/>
              <a:t> pp hemorrhage 3</a:t>
            </a:r>
            <a:r>
              <a:rPr lang="en-US" baseline="30000" dirty="0"/>
              <a:t>rd</a:t>
            </a:r>
            <a:r>
              <a:rPr lang="en-US" dirty="0"/>
              <a:t> delivery</a:t>
            </a:r>
          </a:p>
          <a:p>
            <a:r>
              <a:rPr lang="en-US" dirty="0"/>
              <a:t>EFW 7#6</a:t>
            </a:r>
          </a:p>
          <a:p>
            <a:r>
              <a:rPr lang="en-US" dirty="0"/>
              <a:t>No prior surgeries</a:t>
            </a:r>
          </a:p>
          <a:p>
            <a:r>
              <a:rPr lang="en-US" dirty="0"/>
              <a:t>Anemia </a:t>
            </a:r>
            <a:r>
              <a:rPr lang="en-US" dirty="0" err="1"/>
              <a:t>Hb</a:t>
            </a:r>
            <a:r>
              <a:rPr lang="en-US" dirty="0"/>
              <a:t> 7.9 pre-delivery</a:t>
            </a:r>
          </a:p>
        </p:txBody>
      </p:sp>
    </p:spTree>
    <p:extLst>
      <p:ext uri="{BB962C8B-B14F-4D97-AF65-F5344CB8AC3E}">
        <p14:creationId xmlns:p14="http://schemas.microsoft.com/office/powerpoint/2010/main" val="118697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Admission vitals BP 110/60, P 110, normal </a:t>
            </a:r>
            <a:r>
              <a:rPr lang="en-US" dirty="0" err="1"/>
              <a:t>resp</a:t>
            </a:r>
            <a:r>
              <a:rPr lang="en-US" dirty="0"/>
              <a:t> rate</a:t>
            </a:r>
          </a:p>
          <a:p>
            <a:r>
              <a:rPr lang="en-US" dirty="0"/>
              <a:t>Labs: </a:t>
            </a:r>
            <a:r>
              <a:rPr lang="en-US" dirty="0" err="1"/>
              <a:t>Hb</a:t>
            </a:r>
            <a:r>
              <a:rPr lang="en-US" dirty="0"/>
              <a:t> 7.9; </a:t>
            </a:r>
            <a:r>
              <a:rPr lang="en-US" dirty="0" err="1"/>
              <a:t>plt</a:t>
            </a:r>
            <a:r>
              <a:rPr lang="en-US" dirty="0"/>
              <a:t> 166K; WBC 8K</a:t>
            </a:r>
          </a:p>
          <a:p>
            <a:r>
              <a:rPr lang="en-US" dirty="0"/>
              <a:t>T&amp;C 2 units</a:t>
            </a:r>
          </a:p>
          <a:p>
            <a:r>
              <a:rPr lang="en-US" dirty="0"/>
              <a:t>FHT reactive, spontaneous </a:t>
            </a:r>
            <a:r>
              <a:rPr lang="en-US" dirty="0" err="1"/>
              <a:t>ctx</a:t>
            </a:r>
            <a:r>
              <a:rPr lang="en-US" dirty="0"/>
              <a:t> every 5-8 minutes</a:t>
            </a:r>
          </a:p>
        </p:txBody>
      </p:sp>
    </p:spTree>
    <p:extLst>
      <p:ext uri="{BB962C8B-B14F-4D97-AF65-F5344CB8AC3E}">
        <p14:creationId xmlns:p14="http://schemas.microsoft.com/office/powerpoint/2010/main" val="156193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Labor unremarkable</a:t>
            </a:r>
          </a:p>
          <a:p>
            <a:r>
              <a:rPr lang="en-US" dirty="0"/>
              <a:t>7#12 </a:t>
            </a:r>
            <a:r>
              <a:rPr lang="en-US" dirty="0" err="1"/>
              <a:t>apgars</a:t>
            </a:r>
            <a:r>
              <a:rPr lang="en-US" dirty="0"/>
              <a:t> 8/9</a:t>
            </a:r>
          </a:p>
          <a:p>
            <a:r>
              <a:rPr lang="en-US" dirty="0"/>
              <a:t>EBL 400ml</a:t>
            </a:r>
          </a:p>
          <a:p>
            <a:r>
              <a:rPr lang="en-US" dirty="0"/>
              <a:t>Vitals: pulse 122 after delivery; BP 100/60, O2 </a:t>
            </a:r>
            <a:r>
              <a:rPr lang="en-US" dirty="0" err="1"/>
              <a:t>sats</a:t>
            </a:r>
            <a:r>
              <a:rPr lang="en-US" dirty="0"/>
              <a:t> 99%</a:t>
            </a:r>
          </a:p>
          <a:p>
            <a:r>
              <a:rPr lang="en-US" dirty="0"/>
              <a:t>No symptoms</a:t>
            </a:r>
          </a:p>
          <a:p>
            <a:endParaRPr lang="en-US" dirty="0"/>
          </a:p>
          <a:p>
            <a:r>
              <a:rPr lang="en-US" dirty="0"/>
              <a:t>Management?</a:t>
            </a:r>
          </a:p>
        </p:txBody>
      </p:sp>
    </p:spTree>
    <p:extLst>
      <p:ext uri="{BB962C8B-B14F-4D97-AF65-F5344CB8AC3E}">
        <p14:creationId xmlns:p14="http://schemas.microsoft.com/office/powerpoint/2010/main" val="324952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Transfused 2 </a:t>
            </a:r>
            <a:r>
              <a:rPr lang="en-US" dirty="0" err="1"/>
              <a:t>uPRBC</a:t>
            </a:r>
            <a:r>
              <a:rPr lang="en-US" dirty="0"/>
              <a:t>, CBC ordered following morning</a:t>
            </a:r>
          </a:p>
          <a:p>
            <a:endParaRPr lang="en-US" dirty="0"/>
          </a:p>
          <a:p>
            <a:r>
              <a:rPr lang="en-US" dirty="0"/>
              <a:t>Pp #1—P124; BP 100/58; O2 </a:t>
            </a:r>
            <a:r>
              <a:rPr lang="en-US" dirty="0" err="1"/>
              <a:t>sats</a:t>
            </a:r>
            <a:r>
              <a:rPr lang="en-US" dirty="0"/>
              <a:t> 99%; afebrile</a:t>
            </a:r>
          </a:p>
          <a:p>
            <a:r>
              <a:rPr lang="en-US" dirty="0"/>
              <a:t>No complaints</a:t>
            </a:r>
          </a:p>
          <a:p>
            <a:r>
              <a:rPr lang="en-US" dirty="0"/>
              <a:t>Labs: </a:t>
            </a:r>
            <a:r>
              <a:rPr lang="en-US" dirty="0" err="1"/>
              <a:t>Hb</a:t>
            </a:r>
            <a:r>
              <a:rPr lang="en-US" dirty="0"/>
              <a:t> 9.9, WBC 5K; </a:t>
            </a:r>
            <a:r>
              <a:rPr lang="en-US" dirty="0" err="1"/>
              <a:t>plt</a:t>
            </a:r>
            <a:r>
              <a:rPr lang="en-US" dirty="0"/>
              <a:t> 145K</a:t>
            </a:r>
          </a:p>
          <a:p>
            <a:r>
              <a:rPr lang="en-US" dirty="0" err="1"/>
              <a:t>PxEx</a:t>
            </a:r>
            <a:r>
              <a:rPr lang="en-US" dirty="0"/>
              <a:t>: FF and </a:t>
            </a:r>
            <a:r>
              <a:rPr lang="en-US" dirty="0" err="1"/>
              <a:t>nontender</a:t>
            </a:r>
            <a:r>
              <a:rPr lang="en-US" dirty="0"/>
              <a:t>; lochia normal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1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PP #2—no complaints</a:t>
            </a:r>
          </a:p>
          <a:p>
            <a:r>
              <a:rPr lang="en-US" dirty="0" err="1"/>
              <a:t>PxEx</a:t>
            </a:r>
            <a:r>
              <a:rPr lang="en-US" dirty="0"/>
              <a:t> unchanged</a:t>
            </a:r>
          </a:p>
          <a:p>
            <a:r>
              <a:rPr lang="en-US" dirty="0"/>
              <a:t>Ready for discharge</a:t>
            </a:r>
          </a:p>
          <a:p>
            <a:endParaRPr lang="en-US" dirty="0"/>
          </a:p>
          <a:p>
            <a:r>
              <a:rPr lang="en-US" dirty="0"/>
              <a:t>Called to see her for pulse persistently &gt;125, BP 95-110/50-60, afebrile.  C/O mild dizziness when up</a:t>
            </a:r>
          </a:p>
          <a:p>
            <a:r>
              <a:rPr lang="en-US" dirty="0"/>
              <a:t>PLAN?</a:t>
            </a:r>
          </a:p>
        </p:txBody>
      </p:sp>
    </p:spTree>
    <p:extLst>
      <p:ext uri="{BB962C8B-B14F-4D97-AF65-F5344CB8AC3E}">
        <p14:creationId xmlns:p14="http://schemas.microsoft.com/office/powerpoint/2010/main" val="2401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 ordered: CBC</a:t>
            </a:r>
          </a:p>
          <a:p>
            <a:r>
              <a:rPr lang="en-US" dirty="0" err="1"/>
              <a:t>Orthostatics</a:t>
            </a:r>
            <a:r>
              <a:rPr lang="en-US" dirty="0"/>
              <a:t> ordered: normal</a:t>
            </a:r>
          </a:p>
          <a:p>
            <a:endParaRPr lang="en-US" dirty="0"/>
          </a:p>
          <a:p>
            <a:r>
              <a:rPr lang="en-US" dirty="0" err="1"/>
              <a:t>Hb</a:t>
            </a:r>
            <a:r>
              <a:rPr lang="en-US" dirty="0"/>
              <a:t> 10.2, </a:t>
            </a:r>
            <a:r>
              <a:rPr lang="en-US" dirty="0" err="1"/>
              <a:t>plt</a:t>
            </a:r>
            <a:r>
              <a:rPr lang="en-US" dirty="0"/>
              <a:t> 135K, WBC 4.5K</a:t>
            </a:r>
          </a:p>
          <a:p>
            <a:r>
              <a:rPr lang="en-US" dirty="0" err="1"/>
              <a:t>PxEx</a:t>
            </a:r>
            <a:r>
              <a:rPr lang="en-US" dirty="0"/>
              <a:t> no change, O2 </a:t>
            </a:r>
            <a:r>
              <a:rPr lang="en-US" dirty="0" err="1"/>
              <a:t>sats</a:t>
            </a:r>
            <a:r>
              <a:rPr lang="en-US" dirty="0"/>
              <a:t> normal, </a:t>
            </a:r>
            <a:r>
              <a:rPr lang="en-US" dirty="0" err="1"/>
              <a:t>afeb</a:t>
            </a:r>
            <a:endParaRPr lang="en-US" dirty="0"/>
          </a:p>
          <a:p>
            <a:endParaRPr lang="en-US" dirty="0"/>
          </a:p>
          <a:p>
            <a:r>
              <a:rPr lang="en-US" dirty="0"/>
              <a:t>Plan? </a:t>
            </a:r>
          </a:p>
        </p:txBody>
      </p:sp>
    </p:spTree>
    <p:extLst>
      <p:ext uri="{BB962C8B-B14F-4D97-AF65-F5344CB8AC3E}">
        <p14:creationId xmlns:p14="http://schemas.microsoft.com/office/powerpoint/2010/main" val="208593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859" y="2152150"/>
            <a:ext cx="10972800" cy="3954186"/>
          </a:xfrm>
        </p:spPr>
        <p:txBody>
          <a:bodyPr/>
          <a:lstStyle/>
          <a:p>
            <a:r>
              <a:rPr lang="en-US" dirty="0"/>
              <a:t>Decided to observe another day</a:t>
            </a:r>
          </a:p>
          <a:p>
            <a:r>
              <a:rPr lang="en-US" dirty="0"/>
              <a:t>PP #3 alert, no c/o except fast heart rate</a:t>
            </a:r>
          </a:p>
          <a:p>
            <a:r>
              <a:rPr lang="en-US" dirty="0"/>
              <a:t>Labs: </a:t>
            </a:r>
            <a:r>
              <a:rPr lang="en-US" dirty="0" err="1"/>
              <a:t>Hb</a:t>
            </a:r>
            <a:r>
              <a:rPr lang="en-US" dirty="0"/>
              <a:t> 11.2, </a:t>
            </a:r>
            <a:r>
              <a:rPr lang="en-US" dirty="0" err="1"/>
              <a:t>plt</a:t>
            </a:r>
            <a:r>
              <a:rPr lang="en-US" dirty="0"/>
              <a:t> 122K, WBC 3.6K</a:t>
            </a:r>
          </a:p>
          <a:p>
            <a:r>
              <a:rPr lang="en-US" dirty="0" err="1"/>
              <a:t>Afeb</a:t>
            </a:r>
            <a:r>
              <a:rPr lang="en-US" dirty="0"/>
              <a:t>, pulse 132, RR &lt;20, O2 </a:t>
            </a:r>
            <a:r>
              <a:rPr lang="en-US" dirty="0" err="1"/>
              <a:t>sats</a:t>
            </a:r>
            <a:r>
              <a:rPr lang="en-US" dirty="0"/>
              <a:t> 98%; good UOP</a:t>
            </a:r>
          </a:p>
          <a:p>
            <a:r>
              <a:rPr lang="en-US" dirty="0"/>
              <a:t>Exam </a:t>
            </a:r>
            <a:r>
              <a:rPr lang="en-US" dirty="0" err="1"/>
              <a:t>abd</a:t>
            </a:r>
            <a:r>
              <a:rPr lang="en-US" dirty="0"/>
              <a:t> </a:t>
            </a:r>
            <a:r>
              <a:rPr lang="en-US" dirty="0" err="1"/>
              <a:t>nontender</a:t>
            </a:r>
            <a:r>
              <a:rPr lang="en-US" dirty="0"/>
              <a:t>, fundus firm, no edema</a:t>
            </a:r>
          </a:p>
          <a:p>
            <a:r>
              <a:rPr lang="en-US" dirty="0"/>
              <a:t>Pt insists on discharge</a:t>
            </a:r>
          </a:p>
          <a:p>
            <a:r>
              <a:rPr lang="en-US" dirty="0"/>
              <a:t>Plan?</a:t>
            </a:r>
          </a:p>
        </p:txBody>
      </p:sp>
    </p:spTree>
    <p:extLst>
      <p:ext uri="{BB962C8B-B14F-4D97-AF65-F5344CB8AC3E}">
        <p14:creationId xmlns:p14="http://schemas.microsoft.com/office/powerpoint/2010/main" val="17165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561</Words>
  <Application>Microsoft Office PowerPoint</Application>
  <PresentationFormat>Widescreen</PresentationFormat>
  <Paragraphs>95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Case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Sepsis</vt:lpstr>
      <vt:lpstr>Sepsis</vt:lpstr>
      <vt:lpstr>Septic Shock</vt:lpstr>
      <vt:lpstr>Management</vt:lpstr>
      <vt:lpstr>Group A strep sepsis</vt:lpstr>
      <vt:lpstr>Tachycardia and leukocytosis common in pregnancy and postpartum ↓↓ under-action by OB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Berry Campbell</dc:creator>
  <cp:lastModifiedBy>Grater, Rachel</cp:lastModifiedBy>
  <cp:revision>2</cp:revision>
  <dcterms:created xsi:type="dcterms:W3CDTF">2021-07-20T10:18:44Z</dcterms:created>
  <dcterms:modified xsi:type="dcterms:W3CDTF">2021-09-23T18:37:56Z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-1691906018</vt:i4>
  </property>
  <property fmtid="{D5CDD505-2E9C-101B-9397-08002B2CF9AE}" pid="3" name="_NewReviewCycle">
    <vt:lpwstr/>
  </property>
  <property fmtid="{D5CDD505-2E9C-101B-9397-08002B2CF9AE}" pid="4" name="_EmailSubject">
    <vt:lpwstr>slides for preg echo</vt:lpwstr>
  </property>
  <property fmtid="{D5CDD505-2E9C-101B-9397-08002B2CF9AE}" pid="5" name="_AuthorEmail">
    <vt:lpwstr>grater@musc.edu</vt:lpwstr>
  </property>
  <property fmtid="{D5CDD505-2E9C-101B-9397-08002B2CF9AE}" pid="6" name="_AuthorEmailDisplayName">
    <vt:lpwstr>Grater, Rachel</vt:lpwstr>
  </property>
</Properties>
</file>