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2"/>
  </p:normalViewPr>
  <p:slideViewPr>
    <p:cSldViewPr snapToGrid="0" snapToObjects="1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20A9-E961-7748-BC5D-D8C945572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997B5-810E-CF4B-A583-31F595666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47522-41E0-1D43-912D-0C61CCB5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83FD0-47BE-6F4C-846E-C55FE1C4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83128-CA3E-5346-9D30-7C4C55B0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4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4D24-D2D6-4B4A-B049-ABA41158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DA37A-B6D7-4747-9045-C3517B7BD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43899-A9C7-4049-8DDA-470191F9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0C47F-B8EF-774E-92A3-1514768C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3BED9-E195-184D-8F0B-E3354F52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6A603-44A8-3F49-9C66-8A9273060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D327B-7DC1-1F4D-A8C2-020CAF66E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FBB45-E214-A549-BD02-6A96CC8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0967-8A0A-9F42-A80B-5058BF3E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B2231-0984-E84E-A49A-DB808644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5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7299-A9F6-754C-AA83-B0E20137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432FD-32EA-DB4B-B1F9-CFA82D291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01242-8315-DA42-9610-D7885046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91CEB-35FA-ED47-86D0-9D19A889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4A6DF-87A0-094D-B44E-6FBDB620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9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BC8B-C5F5-4644-823A-8C49795AA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F68B9-FADE-4B47-BDDF-6DF5E0A7B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AE893-D447-D648-A850-E58C0157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AA8B0-FF01-184F-8C3A-64CD8BED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B5FC-CB49-F840-AD64-FDC84E53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40EBB-C891-D14C-83B0-48CBE9C2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6FEEA-6CDA-984F-93D7-B1E38C64E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F747-D84F-0A42-9B1C-18E34013F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6E3A6-4C5E-2443-B537-547F9C70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2060A-A408-A54C-8A16-B0A56FA3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187AA-0020-A549-9A60-AB63C28A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23D14-86CB-854A-A6CF-D3AF1BDC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CB31E-1A8F-0B47-8900-0DC3433E6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AFE04-EE13-C148-93AA-5C02C6C2D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BBDEB2-67C4-FA4D-A175-49A735E65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57FC1-9EC7-6F47-A62C-E8179703A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B827B-B188-C944-9AEC-7B05DC9C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0C084-D724-8343-AA5D-739AFA78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005B6F-6464-784A-B09C-1DFB20A1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5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7AEB-9ACA-024A-A0D0-E827CAD0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52C101-B6DA-0444-B739-E80B2C22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7B5DE-2448-D94E-BF86-D9F0AD7C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E0ADC-606F-024D-A85B-ECC061F9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7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29E32-0705-C847-B51D-5444DA3A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CF41F-3DAA-0C4D-AF3F-1F621F21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86B16-D5E3-1240-91CC-43C14B74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4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9CB5-9B4C-5C46-894F-E4E46AC4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D6DD-575D-5149-8498-7055E091B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9B2F6-FE3D-CB4F-87E8-8D8C0BBA3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6BC16-92EC-284F-A8F5-E634B2BA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BB410-7642-FA4B-9C2A-CBCC563B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E63EB-4EDB-804F-92B1-4A73A121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1BEC7-A631-EA45-B71A-404392BF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15987-5F2D-E64A-8B9F-31DC2FEB1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2ED0D-F7ED-1945-919E-3B1E4B26D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21E29-2F28-1849-8604-96C19CE9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30F1-0303-F94D-BE85-AFB14F04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28014-5C3C-1C4C-BAE3-54948BCF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4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1ACA3-9F42-5A4F-A8F4-419AD5AC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03FA3-EB5A-984B-AA13-718EE32E3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BED93-DCD8-034D-877C-232DA764C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B6BA-6013-3E4B-8BF6-95E352197D0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68ED-E047-0A4D-AA8A-5E6869EF1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00699-0D91-A742-BE62-A8A15A1B1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DB0D-1DAA-9A4A-8390-1AAB70178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3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03E5-36B8-3D4F-9E1C-27F498F60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CHRONIC HYPERTENSIONWITH SUPERIMPOSED 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FFA2-E03E-CE42-8828-EAD937A45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3906"/>
            <a:ext cx="9144000" cy="1363894"/>
          </a:xfrm>
        </p:spPr>
        <p:txBody>
          <a:bodyPr>
            <a:normAutofit/>
          </a:bodyPr>
          <a:lstStyle/>
          <a:p>
            <a:r>
              <a:rPr lang="en-US" sz="3600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364386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9984-057D-8C44-B72A-52497965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917D-5D73-1A45-BE7A-98B7DE84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382" y="1690688"/>
            <a:ext cx="429887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Uncontrolled headache</a:t>
            </a:r>
          </a:p>
          <a:p>
            <a:r>
              <a:rPr lang="en-US" sz="3200" dirty="0"/>
              <a:t>Blurred vision</a:t>
            </a:r>
          </a:p>
          <a:p>
            <a:r>
              <a:rPr lang="en-US" sz="3200" dirty="0"/>
              <a:t>Pulmonary Edema</a:t>
            </a:r>
          </a:p>
          <a:p>
            <a:r>
              <a:rPr lang="en-US" sz="3200" dirty="0"/>
              <a:t>RUQ pain</a:t>
            </a:r>
          </a:p>
          <a:p>
            <a:r>
              <a:rPr lang="en-US" sz="3200" dirty="0"/>
              <a:t>Vaginal bleeding</a:t>
            </a:r>
          </a:p>
          <a:p>
            <a:r>
              <a:rPr lang="en-US" sz="3200" dirty="0"/>
              <a:t>Contractions</a:t>
            </a:r>
          </a:p>
        </p:txBody>
      </p:sp>
    </p:spTree>
    <p:extLst>
      <p:ext uri="{BB962C8B-B14F-4D97-AF65-F5344CB8AC3E}">
        <p14:creationId xmlns:p14="http://schemas.microsoft.com/office/powerpoint/2010/main" val="1044630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2BE7-4B4B-0349-B3B3-70D17B97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0E668-9683-4D49-B75B-5FAAD19D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522" y="1690688"/>
            <a:ext cx="5500955" cy="4351338"/>
          </a:xfrm>
        </p:spPr>
        <p:txBody>
          <a:bodyPr/>
          <a:lstStyle/>
          <a:p>
            <a:r>
              <a:rPr lang="en-US" dirty="0"/>
              <a:t>Uncontrolled HTN</a:t>
            </a:r>
          </a:p>
          <a:p>
            <a:r>
              <a:rPr lang="en-US" dirty="0"/>
              <a:t>Worsening renal function</a:t>
            </a:r>
          </a:p>
          <a:p>
            <a:r>
              <a:rPr lang="en-US" dirty="0"/>
              <a:t>HELLP</a:t>
            </a:r>
          </a:p>
          <a:p>
            <a:r>
              <a:rPr lang="en-US" dirty="0"/>
              <a:t>Symptoms</a:t>
            </a:r>
          </a:p>
          <a:p>
            <a:r>
              <a:rPr lang="en-US"/>
              <a:t>37 weeks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6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C8BD-0467-AB48-AA41-45D33DD8A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292A-11F8-7A44-B98C-B847A4062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2578" y="1808252"/>
            <a:ext cx="5346843" cy="4233774"/>
          </a:xfrm>
        </p:spPr>
        <p:txBody>
          <a:bodyPr>
            <a:normAutofit/>
          </a:bodyPr>
          <a:lstStyle/>
          <a:p>
            <a:r>
              <a:rPr lang="en-US" sz="3200" dirty="0"/>
              <a:t>HTN prior to pregnancy</a:t>
            </a:r>
          </a:p>
          <a:p>
            <a:r>
              <a:rPr lang="en-US" sz="3200" dirty="0"/>
              <a:t>&gt;140/90 prior to 20 weeks</a:t>
            </a:r>
          </a:p>
        </p:txBody>
      </p:sp>
    </p:spTree>
    <p:extLst>
      <p:ext uri="{BB962C8B-B14F-4D97-AF65-F5344CB8AC3E}">
        <p14:creationId xmlns:p14="http://schemas.microsoft.com/office/powerpoint/2010/main" val="265147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599BD-4A6A-2F4D-974D-95CF5D49F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CHRONIC HYPERTENSION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F3F68-2A97-9B44-AB33-A080B6F5E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9895" y="1690688"/>
            <a:ext cx="6672209" cy="4351338"/>
          </a:xfrm>
        </p:spPr>
        <p:txBody>
          <a:bodyPr>
            <a:normAutofit/>
          </a:bodyPr>
          <a:lstStyle/>
          <a:p>
            <a:r>
              <a:rPr lang="en-US" sz="3600" dirty="0"/>
              <a:t>20-50% may develop PE</a:t>
            </a:r>
          </a:p>
          <a:p>
            <a:r>
              <a:rPr lang="en-US" sz="3600" dirty="0"/>
              <a:t>75% with ESRD</a:t>
            </a:r>
          </a:p>
          <a:p>
            <a:r>
              <a:rPr lang="en-US" sz="3600" dirty="0"/>
              <a:t>Outcome worse with HTN + PE</a:t>
            </a:r>
          </a:p>
          <a:p>
            <a:r>
              <a:rPr lang="en-US" sz="3600" dirty="0"/>
              <a:t>ASA 81 mg after 12 weeks</a:t>
            </a:r>
          </a:p>
        </p:txBody>
      </p:sp>
    </p:spTree>
    <p:extLst>
      <p:ext uri="{BB962C8B-B14F-4D97-AF65-F5344CB8AC3E}">
        <p14:creationId xmlns:p14="http://schemas.microsoft.com/office/powerpoint/2010/main" val="322996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C962-EAF4-4D48-BD09-C82434EE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BLOOD PRESSURE CHANGES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6183E5-EAA9-3642-9DA5-F2B60FF602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9886" y="1825625"/>
            <a:ext cx="4172227" cy="4351338"/>
          </a:xfrm>
        </p:spPr>
      </p:pic>
    </p:spTree>
    <p:extLst>
      <p:ext uri="{BB962C8B-B14F-4D97-AF65-F5344CB8AC3E}">
        <p14:creationId xmlns:p14="http://schemas.microsoft.com/office/powerpoint/2010/main" val="253558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76DF3-6D57-0F45-A454-F44B47ED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PREGNANCY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412E-5061-784E-952F-59F02FF11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2435" y="1690688"/>
            <a:ext cx="610713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Creatinine ↓</a:t>
            </a:r>
          </a:p>
          <a:p>
            <a:r>
              <a:rPr lang="en-US" sz="3600" dirty="0"/>
              <a:t>Creatinine Clearance ↑</a:t>
            </a:r>
          </a:p>
          <a:p>
            <a:r>
              <a:rPr lang="en-US" sz="3600" dirty="0"/>
              <a:t>Proteinuria ↑</a:t>
            </a:r>
          </a:p>
          <a:p>
            <a:r>
              <a:rPr lang="en-US" sz="3600" dirty="0"/>
              <a:t>Uric Acid ↓</a:t>
            </a:r>
          </a:p>
          <a:p>
            <a:r>
              <a:rPr lang="en-US" sz="3600" dirty="0"/>
              <a:t>Liver enzymes →</a:t>
            </a:r>
          </a:p>
          <a:p>
            <a:r>
              <a:rPr lang="en-US" sz="3600" dirty="0"/>
              <a:t>Platelets →</a:t>
            </a:r>
          </a:p>
          <a:p>
            <a:r>
              <a:rPr lang="en-US" sz="3600" dirty="0"/>
              <a:t>CBC ↓ in second trimester</a:t>
            </a:r>
          </a:p>
        </p:txBody>
      </p:sp>
    </p:spTree>
    <p:extLst>
      <p:ext uri="{BB962C8B-B14F-4D97-AF65-F5344CB8AC3E}">
        <p14:creationId xmlns:p14="http://schemas.microsoft.com/office/powerpoint/2010/main" val="65290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28F9-4513-9141-A9FA-C8DD8360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DIAGNOSISING SUPERIMPOSED 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C20A-B070-E748-A9BE-CB2777E97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111" y="1690688"/>
            <a:ext cx="5531778" cy="4351338"/>
          </a:xfrm>
        </p:spPr>
        <p:txBody>
          <a:bodyPr>
            <a:normAutofit/>
          </a:bodyPr>
          <a:lstStyle/>
          <a:p>
            <a:r>
              <a:rPr lang="en-US" sz="3200" dirty="0"/>
              <a:t>It is not easy</a:t>
            </a:r>
          </a:p>
          <a:p>
            <a:r>
              <a:rPr lang="en-US" sz="3200" dirty="0"/>
              <a:t>Often a diagnosis of exclusion</a:t>
            </a:r>
          </a:p>
        </p:txBody>
      </p:sp>
    </p:spTree>
    <p:extLst>
      <p:ext uri="{BB962C8B-B14F-4D97-AF65-F5344CB8AC3E}">
        <p14:creationId xmlns:p14="http://schemas.microsoft.com/office/powerpoint/2010/main" val="97584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DA1A5-3DDF-FD4F-9318-82E4DED6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BLOOD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CEB8-8EFC-9E48-8FD4-F7AEC8F87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572" y="1690688"/>
            <a:ext cx="609685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↑ 28 weeks: 160/110</a:t>
            </a:r>
          </a:p>
          <a:p>
            <a:r>
              <a:rPr lang="en-US" dirty="0"/>
              <a:t>If not on meds: start </a:t>
            </a:r>
          </a:p>
          <a:p>
            <a:r>
              <a:rPr lang="en-US" dirty="0"/>
              <a:t>If on low dose of one med: ↑</a:t>
            </a:r>
          </a:p>
          <a:p>
            <a:r>
              <a:rPr lang="en-US" dirty="0"/>
              <a:t>If maxed out on a med: + second</a:t>
            </a:r>
          </a:p>
          <a:p>
            <a:r>
              <a:rPr lang="en-US" dirty="0"/>
              <a:t>Check BP at home</a:t>
            </a:r>
          </a:p>
          <a:p>
            <a:r>
              <a:rPr lang="en-US" dirty="0"/>
              <a:t>See the patient often (2-3 days)</a:t>
            </a:r>
          </a:p>
          <a:p>
            <a:r>
              <a:rPr lang="en-US" dirty="0"/>
              <a:t>Warn patient re: symptoms</a:t>
            </a:r>
          </a:p>
          <a:p>
            <a:r>
              <a:rPr lang="en-US" dirty="0"/>
              <a:t>Give steroids</a:t>
            </a:r>
          </a:p>
          <a:p>
            <a:r>
              <a:rPr lang="en-US" dirty="0"/>
              <a:t>Consider antenatal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0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EE08-7ACA-E646-8427-21033A7B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PROTEINURIA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4AC7-1712-C84C-90CB-2C09A60A3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Baseline Proteinuria: P/C ratio</a:t>
            </a:r>
          </a:p>
          <a:p>
            <a:r>
              <a:rPr lang="en-US" dirty="0"/>
              <a:t>Use P/C ratio to determine ↑</a:t>
            </a:r>
          </a:p>
          <a:p>
            <a:r>
              <a:rPr lang="en-US" dirty="0"/>
              <a:t>Baseline Proteinuria: 24 hour protein and Creatinine clearance</a:t>
            </a:r>
          </a:p>
          <a:p>
            <a:r>
              <a:rPr lang="en-US" dirty="0"/>
              <a:t>If protein ↑’s</a:t>
            </a:r>
          </a:p>
          <a:p>
            <a:r>
              <a:rPr lang="en-US" dirty="0"/>
              <a:t>Protein ↑ and creatinine clearance ↑: Normal physiology</a:t>
            </a:r>
          </a:p>
          <a:p>
            <a:r>
              <a:rPr lang="en-US" dirty="0"/>
              <a:t>Protein ↑ and creatinine clearance ↓: Superimposed 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4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9094-E624-0841-B665-410216B8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849C-3654-A04B-964A-6AF419F6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826" y="1835899"/>
            <a:ext cx="3754348" cy="4351338"/>
          </a:xfrm>
        </p:spPr>
        <p:txBody>
          <a:bodyPr/>
          <a:lstStyle/>
          <a:p>
            <a:r>
              <a:rPr lang="en-US" sz="3600" dirty="0"/>
              <a:t>↑ Creatinine</a:t>
            </a:r>
          </a:p>
          <a:p>
            <a:r>
              <a:rPr lang="en-US" sz="3600" dirty="0"/>
              <a:t>↑ Uric acid</a:t>
            </a:r>
          </a:p>
          <a:p>
            <a:r>
              <a:rPr lang="en-US" sz="3600" dirty="0"/>
              <a:t>↓ Platelets</a:t>
            </a:r>
          </a:p>
          <a:p>
            <a:r>
              <a:rPr lang="en-US" sz="3600" dirty="0"/>
              <a:t>↑ LFT’s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215</Words>
  <Application>Microsoft Macintosh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CHRONIC HYPERTENSIONWITH SUPERIMPOSED PE</vt:lpstr>
      <vt:lpstr>CHRONIC HYPERTENSION</vt:lpstr>
      <vt:lpstr>CHRONIC HYPERTENSION</vt:lpstr>
      <vt:lpstr>BLOOD PRESSURE CHANGES</vt:lpstr>
      <vt:lpstr>PREGNANCY CHANGES</vt:lpstr>
      <vt:lpstr>DIAGNOSISING SUPERIMPOSED PE</vt:lpstr>
      <vt:lpstr>BLOOD PRESSURE</vt:lpstr>
      <vt:lpstr>PROTEINURIA</vt:lpstr>
      <vt:lpstr>LABS</vt:lpstr>
      <vt:lpstr>SYMPTOMS</vt:lpstr>
      <vt:lpstr>DELIVERY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HYPERTENSIONWITH SUPERIMPOSED PE</dc:title>
  <dc:creator>Donna Johnson</dc:creator>
  <cp:lastModifiedBy>Mccloskey, Justin</cp:lastModifiedBy>
  <cp:revision>7</cp:revision>
  <dcterms:created xsi:type="dcterms:W3CDTF">2021-01-20T02:47:37Z</dcterms:created>
  <dcterms:modified xsi:type="dcterms:W3CDTF">2021-01-25T21:44:01Z</dcterms:modified>
</cp:coreProperties>
</file>