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3"/>
  </p:notesMasterIdLst>
  <p:sldIdLst>
    <p:sldId id="256" r:id="rId2"/>
    <p:sldId id="303" r:id="rId3"/>
    <p:sldId id="257" r:id="rId4"/>
    <p:sldId id="258" r:id="rId5"/>
    <p:sldId id="290" r:id="rId6"/>
    <p:sldId id="313" r:id="rId7"/>
    <p:sldId id="259" r:id="rId8"/>
    <p:sldId id="335" r:id="rId9"/>
    <p:sldId id="262" r:id="rId10"/>
    <p:sldId id="260" r:id="rId11"/>
    <p:sldId id="316" r:id="rId12"/>
    <p:sldId id="336" r:id="rId13"/>
    <p:sldId id="268" r:id="rId14"/>
    <p:sldId id="315" r:id="rId15"/>
    <p:sldId id="343" r:id="rId16"/>
    <p:sldId id="338" r:id="rId17"/>
    <p:sldId id="339" r:id="rId18"/>
    <p:sldId id="344" r:id="rId19"/>
    <p:sldId id="330" r:id="rId20"/>
    <p:sldId id="345" r:id="rId21"/>
    <p:sldId id="261" r:id="rId22"/>
    <p:sldId id="269" r:id="rId23"/>
    <p:sldId id="340" r:id="rId24"/>
    <p:sldId id="341" r:id="rId25"/>
    <p:sldId id="342" r:id="rId26"/>
    <p:sldId id="308" r:id="rId27"/>
    <p:sldId id="296" r:id="rId28"/>
    <p:sldId id="297" r:id="rId29"/>
    <p:sldId id="298" r:id="rId30"/>
    <p:sldId id="294" r:id="rId31"/>
    <p:sldId id="280" r:id="rId32"/>
    <p:sldId id="281" r:id="rId33"/>
    <p:sldId id="270" r:id="rId34"/>
    <p:sldId id="283" r:id="rId35"/>
    <p:sldId id="346" r:id="rId36"/>
    <p:sldId id="334" r:id="rId37"/>
    <p:sldId id="347" r:id="rId38"/>
    <p:sldId id="287" r:id="rId39"/>
    <p:sldId id="288" r:id="rId40"/>
    <p:sldId id="289" r:id="rId41"/>
    <p:sldId id="312" r:id="rId4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A50021"/>
    <a:srgbClr val="996600"/>
    <a:srgbClr val="FF9900"/>
    <a:srgbClr val="663300"/>
    <a:srgbClr val="894400"/>
    <a:srgbClr val="FF33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>
      <p:cViewPr varScale="1">
        <p:scale>
          <a:sx n="121" d="100"/>
          <a:sy n="121" d="100"/>
        </p:scale>
        <p:origin x="1904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546"/>
    </p:cViewPr>
  </p:sorterViewPr>
  <p:notesViewPr>
    <p:cSldViewPr>
      <p:cViewPr varScale="1">
        <p:scale>
          <a:sx n="40" d="100"/>
          <a:sy n="40" d="100"/>
        </p:scale>
        <p:origin x="-1488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miter lim="800000"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457200" y="2363788"/>
            <a:ext cx="8153400" cy="1600200"/>
            <a:chOff x="288" y="1489"/>
            <a:chExt cx="5136" cy="1008"/>
          </a:xfrm>
        </p:grpSpPr>
        <p:sp>
          <p:nvSpPr>
            <p:cNvPr id="5" name="Arc 2"/>
            <p:cNvSpPr>
              <a:spLocks/>
            </p:cNvSpPr>
            <p:nvPr/>
          </p:nvSpPr>
          <p:spPr bwMode="invGray">
            <a:xfrm>
              <a:off x="3595" y="1489"/>
              <a:ext cx="1829" cy="1008"/>
            </a:xfrm>
            <a:custGeom>
              <a:avLst/>
              <a:gdLst>
                <a:gd name="G0" fmla="+- 312 0 0"/>
                <a:gd name="G1" fmla="+- 21600 0 0"/>
                <a:gd name="G2" fmla="+- 21600 0 0"/>
                <a:gd name="T0" fmla="*/ 300 w 21912"/>
                <a:gd name="T1" fmla="*/ 0 h 43200"/>
                <a:gd name="T2" fmla="*/ 0 w 21912"/>
                <a:gd name="T3" fmla="*/ 43198 h 43200"/>
                <a:gd name="T4" fmla="*/ 312 w 21912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912" h="43200" fill="none" extrusionOk="0">
                  <a:moveTo>
                    <a:pt x="300" y="0"/>
                  </a:moveTo>
                  <a:cubicBezTo>
                    <a:pt x="304" y="0"/>
                    <a:pt x="308" y="-1"/>
                    <a:pt x="312" y="0"/>
                  </a:cubicBezTo>
                  <a:cubicBezTo>
                    <a:pt x="12241" y="0"/>
                    <a:pt x="21912" y="9670"/>
                    <a:pt x="21912" y="21600"/>
                  </a:cubicBezTo>
                  <a:cubicBezTo>
                    <a:pt x="21912" y="33529"/>
                    <a:pt x="12241" y="43200"/>
                    <a:pt x="312" y="43200"/>
                  </a:cubicBezTo>
                  <a:cubicBezTo>
                    <a:pt x="207" y="43200"/>
                    <a:pt x="103" y="43199"/>
                    <a:pt x="0" y="43197"/>
                  </a:cubicBezTo>
                </a:path>
                <a:path w="21912" h="43200" stroke="0" extrusionOk="0">
                  <a:moveTo>
                    <a:pt x="300" y="0"/>
                  </a:moveTo>
                  <a:cubicBezTo>
                    <a:pt x="304" y="0"/>
                    <a:pt x="308" y="-1"/>
                    <a:pt x="312" y="0"/>
                  </a:cubicBezTo>
                  <a:cubicBezTo>
                    <a:pt x="12241" y="0"/>
                    <a:pt x="21912" y="9670"/>
                    <a:pt x="21912" y="21600"/>
                  </a:cubicBezTo>
                  <a:cubicBezTo>
                    <a:pt x="21912" y="33529"/>
                    <a:pt x="12241" y="43200"/>
                    <a:pt x="312" y="43200"/>
                  </a:cubicBezTo>
                  <a:cubicBezTo>
                    <a:pt x="207" y="43200"/>
                    <a:pt x="103" y="43199"/>
                    <a:pt x="0" y="43197"/>
                  </a:cubicBezTo>
                  <a:lnTo>
                    <a:pt x="312" y="2160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663300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6" name="Arc 3"/>
            <p:cNvSpPr>
              <a:spLocks/>
            </p:cNvSpPr>
            <p:nvPr/>
          </p:nvSpPr>
          <p:spPr bwMode="invGray">
            <a:xfrm>
              <a:off x="3548" y="1593"/>
              <a:ext cx="1831" cy="800"/>
            </a:xfrm>
            <a:custGeom>
              <a:avLst/>
              <a:gdLst>
                <a:gd name="G0" fmla="+- 324 0 0"/>
                <a:gd name="G1" fmla="+- 21600 0 0"/>
                <a:gd name="G2" fmla="+- 21600 0 0"/>
                <a:gd name="T0" fmla="*/ 312 w 21924"/>
                <a:gd name="T1" fmla="*/ 0 h 43200"/>
                <a:gd name="T2" fmla="*/ 0 w 21924"/>
                <a:gd name="T3" fmla="*/ 43198 h 43200"/>
                <a:gd name="T4" fmla="*/ 324 w 21924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924" h="43200" fill="none" extrusionOk="0">
                  <a:moveTo>
                    <a:pt x="312" y="0"/>
                  </a:moveTo>
                  <a:cubicBezTo>
                    <a:pt x="316" y="0"/>
                    <a:pt x="320" y="-1"/>
                    <a:pt x="324" y="0"/>
                  </a:cubicBezTo>
                  <a:cubicBezTo>
                    <a:pt x="12253" y="0"/>
                    <a:pt x="21924" y="9670"/>
                    <a:pt x="21924" y="21600"/>
                  </a:cubicBezTo>
                  <a:cubicBezTo>
                    <a:pt x="21924" y="33529"/>
                    <a:pt x="12253" y="43200"/>
                    <a:pt x="324" y="43200"/>
                  </a:cubicBezTo>
                  <a:cubicBezTo>
                    <a:pt x="215" y="43200"/>
                    <a:pt x="107" y="43199"/>
                    <a:pt x="0" y="43197"/>
                  </a:cubicBezTo>
                </a:path>
                <a:path w="21924" h="43200" stroke="0" extrusionOk="0">
                  <a:moveTo>
                    <a:pt x="312" y="0"/>
                  </a:moveTo>
                  <a:cubicBezTo>
                    <a:pt x="316" y="0"/>
                    <a:pt x="320" y="-1"/>
                    <a:pt x="324" y="0"/>
                  </a:cubicBezTo>
                  <a:cubicBezTo>
                    <a:pt x="12253" y="0"/>
                    <a:pt x="21924" y="9670"/>
                    <a:pt x="21924" y="21600"/>
                  </a:cubicBezTo>
                  <a:cubicBezTo>
                    <a:pt x="21924" y="33529"/>
                    <a:pt x="12253" y="43200"/>
                    <a:pt x="324" y="43200"/>
                  </a:cubicBezTo>
                  <a:cubicBezTo>
                    <a:pt x="215" y="43200"/>
                    <a:pt x="107" y="43199"/>
                    <a:pt x="0" y="43197"/>
                  </a:cubicBezTo>
                  <a:lnTo>
                    <a:pt x="324" y="2160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894400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" name="Arc 4"/>
            <p:cNvSpPr>
              <a:spLocks/>
            </p:cNvSpPr>
            <p:nvPr/>
          </p:nvSpPr>
          <p:spPr bwMode="invGray">
            <a:xfrm>
              <a:off x="3521" y="1732"/>
              <a:ext cx="1830" cy="522"/>
            </a:xfrm>
            <a:custGeom>
              <a:avLst/>
              <a:gdLst>
                <a:gd name="G0" fmla="+- 325 0 0"/>
                <a:gd name="G1" fmla="+- 21600 0 0"/>
                <a:gd name="G2" fmla="+- 21600 0 0"/>
                <a:gd name="T0" fmla="*/ 313 w 21925"/>
                <a:gd name="T1" fmla="*/ 0 h 43200"/>
                <a:gd name="T2" fmla="*/ 0 w 21925"/>
                <a:gd name="T3" fmla="*/ 43198 h 43200"/>
                <a:gd name="T4" fmla="*/ 325 w 21925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925" h="43200" fill="none" extrusionOk="0">
                  <a:moveTo>
                    <a:pt x="313" y="0"/>
                  </a:moveTo>
                  <a:cubicBezTo>
                    <a:pt x="317" y="0"/>
                    <a:pt x="321" y="-1"/>
                    <a:pt x="325" y="0"/>
                  </a:cubicBezTo>
                  <a:cubicBezTo>
                    <a:pt x="12254" y="0"/>
                    <a:pt x="21925" y="9670"/>
                    <a:pt x="21925" y="21600"/>
                  </a:cubicBezTo>
                  <a:cubicBezTo>
                    <a:pt x="21925" y="33529"/>
                    <a:pt x="12254" y="43200"/>
                    <a:pt x="325" y="43200"/>
                  </a:cubicBezTo>
                  <a:cubicBezTo>
                    <a:pt x="216" y="43200"/>
                    <a:pt x="108" y="43199"/>
                    <a:pt x="0" y="43197"/>
                  </a:cubicBezTo>
                </a:path>
                <a:path w="21925" h="43200" stroke="0" extrusionOk="0">
                  <a:moveTo>
                    <a:pt x="313" y="0"/>
                  </a:moveTo>
                  <a:cubicBezTo>
                    <a:pt x="317" y="0"/>
                    <a:pt x="321" y="-1"/>
                    <a:pt x="325" y="0"/>
                  </a:cubicBezTo>
                  <a:cubicBezTo>
                    <a:pt x="12254" y="0"/>
                    <a:pt x="21925" y="9670"/>
                    <a:pt x="21925" y="21600"/>
                  </a:cubicBezTo>
                  <a:cubicBezTo>
                    <a:pt x="21925" y="33529"/>
                    <a:pt x="12254" y="43200"/>
                    <a:pt x="325" y="43200"/>
                  </a:cubicBezTo>
                  <a:cubicBezTo>
                    <a:pt x="216" y="43200"/>
                    <a:pt x="108" y="43199"/>
                    <a:pt x="0" y="43197"/>
                  </a:cubicBezTo>
                  <a:lnTo>
                    <a:pt x="325" y="2160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B75B00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8" name="AutoShape 5"/>
            <p:cNvSpPr>
              <a:spLocks noChangeArrowheads="1"/>
            </p:cNvSpPr>
            <p:nvPr/>
          </p:nvSpPr>
          <p:spPr bwMode="invGray">
            <a:xfrm>
              <a:off x="288" y="1940"/>
              <a:ext cx="4988" cy="104"/>
            </a:xfrm>
            <a:prstGeom prst="roundRect">
              <a:avLst>
                <a:gd name="adj" fmla="val 49995"/>
              </a:avLst>
            </a:prstGeom>
            <a:gradFill rotWithShape="0">
              <a:gsLst>
                <a:gs pos="0">
                  <a:srgbClr val="000000"/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</p:grpSp>
      <p:sp>
        <p:nvSpPr>
          <p:cNvPr id="3079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4478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7338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Rectangle 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76F30C4-4380-41DB-A0CD-82F703B77F0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D8F6F6-9D47-4955-A8A1-B8B7FDB57F6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194310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567690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29C80A-5D86-4783-9570-58CED5BFCC0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2057400"/>
            <a:ext cx="7772400" cy="41148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E3A4EA-5FAD-4D76-8DE1-6D67356F378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0574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5F85E5-419A-49BA-A180-753A738351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C6BD3D-E3C6-47F1-A5EA-23B1540004C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07E88A-4181-46B6-B299-EC504C6CAA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057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EBAE18-1B73-4DCC-92AE-50C7172B571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EDAB1B-6BF0-42BB-A51B-4790613959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1D7234-B437-4E0E-AA05-7ACD31D83E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11A077-BAD6-487C-AAB4-9EBA6535604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6F869C-67AF-46BC-9CF3-261ACB6249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BBE9F0-E6DA-427C-9508-3A759702A7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6"/>
          <p:cNvGrpSpPr>
            <a:grpSpLocks/>
          </p:cNvGrpSpPr>
          <p:nvPr/>
        </p:nvGrpSpPr>
        <p:grpSpPr bwMode="auto">
          <a:xfrm>
            <a:off x="457200" y="992188"/>
            <a:ext cx="8153400" cy="1600200"/>
            <a:chOff x="288" y="625"/>
            <a:chExt cx="5136" cy="1008"/>
          </a:xfrm>
        </p:grpSpPr>
        <p:sp>
          <p:nvSpPr>
            <p:cNvPr id="1026" name="Arc 2"/>
            <p:cNvSpPr>
              <a:spLocks/>
            </p:cNvSpPr>
            <p:nvPr/>
          </p:nvSpPr>
          <p:spPr bwMode="invGray">
            <a:xfrm>
              <a:off x="3595" y="625"/>
              <a:ext cx="1829" cy="1008"/>
            </a:xfrm>
            <a:custGeom>
              <a:avLst/>
              <a:gdLst>
                <a:gd name="G0" fmla="+- 312 0 0"/>
                <a:gd name="G1" fmla="+- 21600 0 0"/>
                <a:gd name="G2" fmla="+- 21600 0 0"/>
                <a:gd name="T0" fmla="*/ 300 w 21912"/>
                <a:gd name="T1" fmla="*/ 0 h 43200"/>
                <a:gd name="T2" fmla="*/ 0 w 21912"/>
                <a:gd name="T3" fmla="*/ 43198 h 43200"/>
                <a:gd name="T4" fmla="*/ 312 w 21912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912" h="43200" fill="none" extrusionOk="0">
                  <a:moveTo>
                    <a:pt x="300" y="0"/>
                  </a:moveTo>
                  <a:cubicBezTo>
                    <a:pt x="304" y="0"/>
                    <a:pt x="308" y="-1"/>
                    <a:pt x="312" y="0"/>
                  </a:cubicBezTo>
                  <a:cubicBezTo>
                    <a:pt x="12241" y="0"/>
                    <a:pt x="21912" y="9670"/>
                    <a:pt x="21912" y="21600"/>
                  </a:cubicBezTo>
                  <a:cubicBezTo>
                    <a:pt x="21912" y="33529"/>
                    <a:pt x="12241" y="43200"/>
                    <a:pt x="312" y="43200"/>
                  </a:cubicBezTo>
                  <a:cubicBezTo>
                    <a:pt x="207" y="43200"/>
                    <a:pt x="103" y="43199"/>
                    <a:pt x="0" y="43197"/>
                  </a:cubicBezTo>
                </a:path>
                <a:path w="21912" h="43200" stroke="0" extrusionOk="0">
                  <a:moveTo>
                    <a:pt x="300" y="0"/>
                  </a:moveTo>
                  <a:cubicBezTo>
                    <a:pt x="304" y="0"/>
                    <a:pt x="308" y="-1"/>
                    <a:pt x="312" y="0"/>
                  </a:cubicBezTo>
                  <a:cubicBezTo>
                    <a:pt x="12241" y="0"/>
                    <a:pt x="21912" y="9670"/>
                    <a:pt x="21912" y="21600"/>
                  </a:cubicBezTo>
                  <a:cubicBezTo>
                    <a:pt x="21912" y="33529"/>
                    <a:pt x="12241" y="43200"/>
                    <a:pt x="312" y="43200"/>
                  </a:cubicBezTo>
                  <a:cubicBezTo>
                    <a:pt x="207" y="43200"/>
                    <a:pt x="103" y="43199"/>
                    <a:pt x="0" y="43197"/>
                  </a:cubicBezTo>
                  <a:lnTo>
                    <a:pt x="312" y="2160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663300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27" name="Arc 3"/>
            <p:cNvSpPr>
              <a:spLocks/>
            </p:cNvSpPr>
            <p:nvPr/>
          </p:nvSpPr>
          <p:spPr bwMode="invGray">
            <a:xfrm>
              <a:off x="3548" y="729"/>
              <a:ext cx="1831" cy="800"/>
            </a:xfrm>
            <a:custGeom>
              <a:avLst/>
              <a:gdLst>
                <a:gd name="G0" fmla="+- 324 0 0"/>
                <a:gd name="G1" fmla="+- 21600 0 0"/>
                <a:gd name="G2" fmla="+- 21600 0 0"/>
                <a:gd name="T0" fmla="*/ 312 w 21924"/>
                <a:gd name="T1" fmla="*/ 0 h 43200"/>
                <a:gd name="T2" fmla="*/ 0 w 21924"/>
                <a:gd name="T3" fmla="*/ 43198 h 43200"/>
                <a:gd name="T4" fmla="*/ 324 w 21924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924" h="43200" fill="none" extrusionOk="0">
                  <a:moveTo>
                    <a:pt x="312" y="0"/>
                  </a:moveTo>
                  <a:cubicBezTo>
                    <a:pt x="316" y="0"/>
                    <a:pt x="320" y="-1"/>
                    <a:pt x="324" y="0"/>
                  </a:cubicBezTo>
                  <a:cubicBezTo>
                    <a:pt x="12253" y="0"/>
                    <a:pt x="21924" y="9670"/>
                    <a:pt x="21924" y="21600"/>
                  </a:cubicBezTo>
                  <a:cubicBezTo>
                    <a:pt x="21924" y="33529"/>
                    <a:pt x="12253" y="43200"/>
                    <a:pt x="324" y="43200"/>
                  </a:cubicBezTo>
                  <a:cubicBezTo>
                    <a:pt x="215" y="43200"/>
                    <a:pt x="107" y="43199"/>
                    <a:pt x="0" y="43197"/>
                  </a:cubicBezTo>
                </a:path>
                <a:path w="21924" h="43200" stroke="0" extrusionOk="0">
                  <a:moveTo>
                    <a:pt x="312" y="0"/>
                  </a:moveTo>
                  <a:cubicBezTo>
                    <a:pt x="316" y="0"/>
                    <a:pt x="320" y="-1"/>
                    <a:pt x="324" y="0"/>
                  </a:cubicBezTo>
                  <a:cubicBezTo>
                    <a:pt x="12253" y="0"/>
                    <a:pt x="21924" y="9670"/>
                    <a:pt x="21924" y="21600"/>
                  </a:cubicBezTo>
                  <a:cubicBezTo>
                    <a:pt x="21924" y="33529"/>
                    <a:pt x="12253" y="43200"/>
                    <a:pt x="324" y="43200"/>
                  </a:cubicBezTo>
                  <a:cubicBezTo>
                    <a:pt x="215" y="43200"/>
                    <a:pt x="107" y="43199"/>
                    <a:pt x="0" y="43197"/>
                  </a:cubicBezTo>
                  <a:lnTo>
                    <a:pt x="324" y="2160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894400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28" name="Arc 4"/>
            <p:cNvSpPr>
              <a:spLocks/>
            </p:cNvSpPr>
            <p:nvPr/>
          </p:nvSpPr>
          <p:spPr bwMode="invGray">
            <a:xfrm>
              <a:off x="3521" y="868"/>
              <a:ext cx="1830" cy="522"/>
            </a:xfrm>
            <a:custGeom>
              <a:avLst/>
              <a:gdLst>
                <a:gd name="G0" fmla="+- 325 0 0"/>
                <a:gd name="G1" fmla="+- 21600 0 0"/>
                <a:gd name="G2" fmla="+- 21600 0 0"/>
                <a:gd name="T0" fmla="*/ 313 w 21925"/>
                <a:gd name="T1" fmla="*/ 0 h 43200"/>
                <a:gd name="T2" fmla="*/ 0 w 21925"/>
                <a:gd name="T3" fmla="*/ 43198 h 43200"/>
                <a:gd name="T4" fmla="*/ 325 w 21925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925" h="43200" fill="none" extrusionOk="0">
                  <a:moveTo>
                    <a:pt x="313" y="0"/>
                  </a:moveTo>
                  <a:cubicBezTo>
                    <a:pt x="317" y="0"/>
                    <a:pt x="321" y="-1"/>
                    <a:pt x="325" y="0"/>
                  </a:cubicBezTo>
                  <a:cubicBezTo>
                    <a:pt x="12254" y="0"/>
                    <a:pt x="21925" y="9670"/>
                    <a:pt x="21925" y="21600"/>
                  </a:cubicBezTo>
                  <a:cubicBezTo>
                    <a:pt x="21925" y="33529"/>
                    <a:pt x="12254" y="43200"/>
                    <a:pt x="325" y="43200"/>
                  </a:cubicBezTo>
                  <a:cubicBezTo>
                    <a:pt x="216" y="43200"/>
                    <a:pt x="108" y="43199"/>
                    <a:pt x="0" y="43197"/>
                  </a:cubicBezTo>
                </a:path>
                <a:path w="21925" h="43200" stroke="0" extrusionOk="0">
                  <a:moveTo>
                    <a:pt x="313" y="0"/>
                  </a:moveTo>
                  <a:cubicBezTo>
                    <a:pt x="317" y="0"/>
                    <a:pt x="321" y="-1"/>
                    <a:pt x="325" y="0"/>
                  </a:cubicBezTo>
                  <a:cubicBezTo>
                    <a:pt x="12254" y="0"/>
                    <a:pt x="21925" y="9670"/>
                    <a:pt x="21925" y="21600"/>
                  </a:cubicBezTo>
                  <a:cubicBezTo>
                    <a:pt x="21925" y="33529"/>
                    <a:pt x="12254" y="43200"/>
                    <a:pt x="325" y="43200"/>
                  </a:cubicBezTo>
                  <a:cubicBezTo>
                    <a:pt x="216" y="43200"/>
                    <a:pt x="108" y="43199"/>
                    <a:pt x="0" y="43197"/>
                  </a:cubicBezTo>
                  <a:lnTo>
                    <a:pt x="325" y="2160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B75B00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29" name="AutoShape 5"/>
            <p:cNvSpPr>
              <a:spLocks noChangeArrowheads="1"/>
            </p:cNvSpPr>
            <p:nvPr/>
          </p:nvSpPr>
          <p:spPr bwMode="invGray">
            <a:xfrm>
              <a:off x="288" y="1076"/>
              <a:ext cx="4988" cy="104"/>
            </a:xfrm>
            <a:prstGeom prst="roundRect">
              <a:avLst>
                <a:gd name="adj" fmla="val 49995"/>
              </a:avLst>
            </a:prstGeom>
            <a:gradFill rotWithShape="0">
              <a:gsLst>
                <a:gs pos="0">
                  <a:srgbClr val="000000"/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</p:grpSp>
      <p:sp>
        <p:nvSpPr>
          <p:cNvPr id="4099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100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0574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Arial" charset="0"/>
              </a:defRPr>
            </a:lvl1pPr>
          </a:lstStyle>
          <a:p>
            <a:pPr>
              <a:defRPr/>
            </a:pPr>
            <a:fld id="{9493AB45-7F01-437A-8DB4-67486B73AA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5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Fetal Growth Restriction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Eric H. Dellinger, MD</a:t>
            </a:r>
          </a:p>
          <a:p>
            <a:r>
              <a:rPr lang="en-US" dirty="0"/>
              <a:t>Maternal-Fetal Medicine</a:t>
            </a:r>
          </a:p>
          <a:p>
            <a:r>
              <a:rPr lang="en-US" dirty="0"/>
              <a:t>USCSOM-Greenville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85800"/>
          </a:xfrm>
        </p:spPr>
        <p:txBody>
          <a:bodyPr/>
          <a:lstStyle/>
          <a:p>
            <a:pPr algn="ctr"/>
            <a:r>
              <a:rPr lang="en-US" dirty="0"/>
              <a:t>FGR:  Etiology</a:t>
            </a:r>
          </a:p>
        </p:txBody>
      </p:sp>
      <p:graphicFrame>
        <p:nvGraphicFramePr>
          <p:cNvPr id="2050" name="Object 4"/>
          <p:cNvGraphicFramePr>
            <a:graphicFrameLocks noGrp="1" noChangeAspect="1"/>
          </p:cNvGraphicFramePr>
          <p:nvPr>
            <p:ph type="tbl" idx="4294967295"/>
          </p:nvPr>
        </p:nvGraphicFramePr>
        <p:xfrm>
          <a:off x="0" y="2095500"/>
          <a:ext cx="7772400" cy="403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7918920" imgH="4114800" progId="Word.Document.8">
                  <p:embed/>
                </p:oleObj>
              </mc:Choice>
              <mc:Fallback>
                <p:oleObj name="Document" r:id="rId2" imgW="7918920" imgH="4114800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095500"/>
                        <a:ext cx="7772400" cy="403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2" name="Text Box 5"/>
          <p:cNvSpPr txBox="1">
            <a:spLocks noChangeArrowheads="1"/>
          </p:cNvSpPr>
          <p:nvPr/>
        </p:nvSpPr>
        <p:spPr bwMode="auto">
          <a:xfrm>
            <a:off x="990600" y="1219200"/>
            <a:ext cx="7467600" cy="526297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en-US" sz="2400" dirty="0"/>
              <a:t>	</a:t>
            </a:r>
            <a:r>
              <a:rPr lang="en-US" sz="2400" dirty="0">
                <a:solidFill>
                  <a:schemeClr val="accent1"/>
                </a:solidFill>
              </a:rPr>
              <a:t>Fetal / Placental		    Maternal</a:t>
            </a:r>
          </a:p>
          <a:p>
            <a:endParaRPr lang="en-US" sz="2400" dirty="0"/>
          </a:p>
          <a:p>
            <a:r>
              <a:rPr lang="en-US" sz="2400" dirty="0"/>
              <a:t>Chromosomal / Genetic		History of FGR</a:t>
            </a:r>
          </a:p>
          <a:p>
            <a:r>
              <a:rPr lang="en-US" sz="2400" dirty="0"/>
              <a:t>Twins					Hypertension</a:t>
            </a:r>
          </a:p>
          <a:p>
            <a:r>
              <a:rPr lang="en-US" sz="2400" dirty="0"/>
              <a:t>Congenital malformation		Diabetes</a:t>
            </a:r>
          </a:p>
          <a:p>
            <a:r>
              <a:rPr lang="en-US" sz="2400" dirty="0"/>
              <a:t>Infectious disease			MSAFP increase</a:t>
            </a:r>
          </a:p>
          <a:p>
            <a:r>
              <a:rPr lang="en-US" sz="2400" dirty="0"/>
              <a:t>	</a:t>
            </a:r>
            <a:r>
              <a:rPr lang="en-US" sz="2400" dirty="0">
                <a:solidFill>
                  <a:schemeClr val="hlink"/>
                </a:solidFill>
              </a:rPr>
              <a:t>CMV</a:t>
            </a:r>
            <a:r>
              <a:rPr lang="en-US" sz="2400" dirty="0"/>
              <a:t>				APS</a:t>
            </a:r>
          </a:p>
          <a:p>
            <a:r>
              <a:rPr lang="en-US" sz="2400" dirty="0"/>
              <a:t>	</a:t>
            </a:r>
            <a:r>
              <a:rPr lang="en-US" sz="2400" dirty="0">
                <a:solidFill>
                  <a:schemeClr val="hlink"/>
                </a:solidFill>
              </a:rPr>
              <a:t>Toxoplasmosis</a:t>
            </a:r>
            <a:r>
              <a:rPr lang="en-US" sz="2400" dirty="0"/>
              <a:t>			Chronic illness</a:t>
            </a:r>
          </a:p>
          <a:p>
            <a:r>
              <a:rPr lang="en-US" sz="2400" dirty="0"/>
              <a:t>	</a:t>
            </a:r>
            <a:r>
              <a:rPr lang="en-US" sz="2400" dirty="0">
                <a:solidFill>
                  <a:schemeClr val="hlink"/>
                </a:solidFill>
              </a:rPr>
              <a:t>Rubella</a:t>
            </a:r>
            <a:r>
              <a:rPr lang="en-US" sz="2400" dirty="0"/>
              <a:t>			Weight &lt; 90% IBW</a:t>
            </a:r>
          </a:p>
          <a:p>
            <a:r>
              <a:rPr lang="en-US" sz="2400" dirty="0"/>
              <a:t>Placental pathology			Hemoglobinopathy</a:t>
            </a:r>
          </a:p>
          <a:p>
            <a:r>
              <a:rPr lang="en-US" sz="2400" dirty="0"/>
              <a:t>	</a:t>
            </a:r>
            <a:r>
              <a:rPr lang="en-US" sz="2400" dirty="0">
                <a:solidFill>
                  <a:schemeClr val="hlink"/>
                </a:solidFill>
              </a:rPr>
              <a:t>Previa</a:t>
            </a:r>
            <a:r>
              <a:rPr lang="en-US" sz="2400" dirty="0"/>
              <a:t>				Substance abuse</a:t>
            </a:r>
          </a:p>
          <a:p>
            <a:r>
              <a:rPr lang="en-US" sz="2400" dirty="0"/>
              <a:t>	</a:t>
            </a:r>
            <a:r>
              <a:rPr lang="en-US" sz="2400" dirty="0">
                <a:solidFill>
                  <a:schemeClr val="hlink"/>
                </a:solidFill>
              </a:rPr>
              <a:t>Abruption</a:t>
            </a:r>
            <a:r>
              <a:rPr lang="en-US" sz="2400" dirty="0"/>
              <a:t>			Anemia/Hypoxia</a:t>
            </a:r>
          </a:p>
          <a:p>
            <a:r>
              <a:rPr lang="en-US" sz="2400" dirty="0"/>
              <a:t>	</a:t>
            </a:r>
            <a:r>
              <a:rPr lang="en-US" sz="2400" dirty="0">
                <a:solidFill>
                  <a:schemeClr val="hlink"/>
                </a:solidFill>
              </a:rPr>
              <a:t>Mosaicisms</a:t>
            </a:r>
            <a:r>
              <a:rPr lang="en-US" sz="2400" dirty="0"/>
              <a:t>		</a:t>
            </a:r>
          </a:p>
          <a:p>
            <a:r>
              <a:rPr lang="en-US" sz="2400" dirty="0"/>
              <a:t>	</a:t>
            </a:r>
            <a:r>
              <a:rPr lang="en-US" sz="2400" dirty="0">
                <a:solidFill>
                  <a:schemeClr val="hlink"/>
                </a:solidFill>
              </a:rPr>
              <a:t>Infarction</a:t>
            </a:r>
            <a:r>
              <a:rPr lang="en-US" sz="2400" dirty="0"/>
              <a:t>		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Strategy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55BCD43-3B7B-72FF-7E6D-30032791C9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666" y="2133600"/>
            <a:ext cx="7450667" cy="4191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799" y="890069"/>
            <a:ext cx="7772400" cy="685800"/>
          </a:xfrm>
        </p:spPr>
        <p:txBody>
          <a:bodyPr/>
          <a:lstStyle/>
          <a:p>
            <a:pPr algn="ctr"/>
            <a:r>
              <a:rPr lang="en-US" dirty="0"/>
              <a:t>FGR Categories:  Symmetric/Asymmetric</a:t>
            </a:r>
          </a:p>
        </p:txBody>
      </p:sp>
      <p:graphicFrame>
        <p:nvGraphicFramePr>
          <p:cNvPr id="2050" name="Object 4"/>
          <p:cNvGraphicFramePr>
            <a:graphicFrameLocks noGrp="1" noChangeAspect="1"/>
          </p:cNvGraphicFramePr>
          <p:nvPr>
            <p:ph type="tbl" idx="4294967295"/>
          </p:nvPr>
        </p:nvGraphicFramePr>
        <p:xfrm>
          <a:off x="0" y="2095500"/>
          <a:ext cx="7772400" cy="403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7918920" imgH="4114800" progId="Word.Document.8">
                  <p:embed/>
                </p:oleObj>
              </mc:Choice>
              <mc:Fallback>
                <p:oleObj name="Document" r:id="rId2" imgW="7918920" imgH="4114800" progId="Word.Document.8">
                  <p:embed/>
                  <p:pic>
                    <p:nvPicPr>
                      <p:cNvPr id="205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095500"/>
                        <a:ext cx="7772400" cy="403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D1035682-7FCB-536B-70BB-9E7BD06DEF1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0888"/>
          <a:stretch/>
        </p:blipFill>
        <p:spPr>
          <a:xfrm>
            <a:off x="996839" y="1981200"/>
            <a:ext cx="7150321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4729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FGR:  HC/AC Ratios</a:t>
            </a:r>
          </a:p>
        </p:txBody>
      </p:sp>
      <p:sp>
        <p:nvSpPr>
          <p:cNvPr id="19459" name="Rectangle 4"/>
          <p:cNvSpPr>
            <a:spLocks noChangeArrowheads="1"/>
          </p:cNvSpPr>
          <p:nvPr/>
        </p:nvSpPr>
        <p:spPr bwMode="auto">
          <a:xfrm>
            <a:off x="685800" y="2209800"/>
            <a:ext cx="3581400" cy="434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9460" name="Rectangle 5"/>
          <p:cNvSpPr>
            <a:spLocks noChangeArrowheads="1"/>
          </p:cNvSpPr>
          <p:nvPr/>
        </p:nvSpPr>
        <p:spPr bwMode="auto">
          <a:xfrm>
            <a:off x="1371600" y="5943600"/>
            <a:ext cx="914400" cy="914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9461" name="Rectangle 6"/>
          <p:cNvSpPr>
            <a:spLocks noChangeArrowheads="1"/>
          </p:cNvSpPr>
          <p:nvPr/>
        </p:nvSpPr>
        <p:spPr bwMode="auto">
          <a:xfrm>
            <a:off x="609600" y="2362200"/>
            <a:ext cx="3733800" cy="4114800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9462" name="Rectangle 7"/>
          <p:cNvSpPr>
            <a:spLocks noChangeArrowheads="1"/>
          </p:cNvSpPr>
          <p:nvPr/>
        </p:nvSpPr>
        <p:spPr bwMode="auto">
          <a:xfrm>
            <a:off x="4800600" y="2362200"/>
            <a:ext cx="3733800" cy="4114800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9463" name="Line 8"/>
          <p:cNvSpPr>
            <a:spLocks noChangeShapeType="1"/>
          </p:cNvSpPr>
          <p:nvPr/>
        </p:nvSpPr>
        <p:spPr bwMode="auto">
          <a:xfrm flipV="1">
            <a:off x="609600" y="2362200"/>
            <a:ext cx="3733800" cy="41148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9464" name="Line 9"/>
          <p:cNvSpPr>
            <a:spLocks noChangeShapeType="1"/>
          </p:cNvSpPr>
          <p:nvPr/>
        </p:nvSpPr>
        <p:spPr bwMode="auto">
          <a:xfrm flipV="1">
            <a:off x="4800600" y="2362200"/>
            <a:ext cx="3733800" cy="41148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9465" name="Freeform 10"/>
          <p:cNvSpPr>
            <a:spLocks/>
          </p:cNvSpPr>
          <p:nvPr/>
        </p:nvSpPr>
        <p:spPr bwMode="auto">
          <a:xfrm>
            <a:off x="838200" y="2590800"/>
            <a:ext cx="1524000" cy="1981200"/>
          </a:xfrm>
          <a:custGeom>
            <a:avLst/>
            <a:gdLst>
              <a:gd name="T0" fmla="*/ 0 w 960"/>
              <a:gd name="T1" fmla="*/ 1248 h 1248"/>
              <a:gd name="T2" fmla="*/ 384 w 960"/>
              <a:gd name="T3" fmla="*/ 624 h 1248"/>
              <a:gd name="T4" fmla="*/ 960 w 960"/>
              <a:gd name="T5" fmla="*/ 0 h 1248"/>
              <a:gd name="T6" fmla="*/ 0 60000 65536"/>
              <a:gd name="T7" fmla="*/ 0 60000 65536"/>
              <a:gd name="T8" fmla="*/ 0 60000 65536"/>
              <a:gd name="T9" fmla="*/ 0 w 960"/>
              <a:gd name="T10" fmla="*/ 0 h 1248"/>
              <a:gd name="T11" fmla="*/ 960 w 960"/>
              <a:gd name="T12" fmla="*/ 1248 h 12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0" h="1248">
                <a:moveTo>
                  <a:pt x="0" y="1248"/>
                </a:moveTo>
                <a:cubicBezTo>
                  <a:pt x="112" y="1040"/>
                  <a:pt x="224" y="832"/>
                  <a:pt x="384" y="624"/>
                </a:cubicBezTo>
                <a:cubicBezTo>
                  <a:pt x="544" y="416"/>
                  <a:pt x="752" y="208"/>
                  <a:pt x="960" y="0"/>
                </a:cubicBezTo>
              </a:path>
            </a:pathLst>
          </a:custGeom>
          <a:noFill/>
          <a:ln w="12700" cap="flat" cmpd="sng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9466" name="Freeform 11"/>
          <p:cNvSpPr>
            <a:spLocks/>
          </p:cNvSpPr>
          <p:nvPr/>
        </p:nvSpPr>
        <p:spPr bwMode="auto">
          <a:xfrm>
            <a:off x="1066800" y="2895600"/>
            <a:ext cx="2057400" cy="2209800"/>
          </a:xfrm>
          <a:custGeom>
            <a:avLst/>
            <a:gdLst>
              <a:gd name="T0" fmla="*/ 0 w 960"/>
              <a:gd name="T1" fmla="*/ 1248 h 1248"/>
              <a:gd name="T2" fmla="*/ 384 w 960"/>
              <a:gd name="T3" fmla="*/ 624 h 1248"/>
              <a:gd name="T4" fmla="*/ 960 w 960"/>
              <a:gd name="T5" fmla="*/ 0 h 1248"/>
              <a:gd name="T6" fmla="*/ 0 60000 65536"/>
              <a:gd name="T7" fmla="*/ 0 60000 65536"/>
              <a:gd name="T8" fmla="*/ 0 60000 65536"/>
              <a:gd name="T9" fmla="*/ 0 w 960"/>
              <a:gd name="T10" fmla="*/ 0 h 1248"/>
              <a:gd name="T11" fmla="*/ 960 w 960"/>
              <a:gd name="T12" fmla="*/ 1248 h 12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0" h="1248">
                <a:moveTo>
                  <a:pt x="0" y="1248"/>
                </a:moveTo>
                <a:cubicBezTo>
                  <a:pt x="112" y="1040"/>
                  <a:pt x="224" y="832"/>
                  <a:pt x="384" y="624"/>
                </a:cubicBezTo>
                <a:cubicBezTo>
                  <a:pt x="544" y="416"/>
                  <a:pt x="752" y="208"/>
                  <a:pt x="960" y="0"/>
                </a:cubicBezTo>
              </a:path>
            </a:pathLst>
          </a:custGeom>
          <a:noFill/>
          <a:ln w="12700" cap="flat" cmpd="sng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19467" name="Freeform 12"/>
          <p:cNvSpPr>
            <a:spLocks/>
          </p:cNvSpPr>
          <p:nvPr/>
        </p:nvSpPr>
        <p:spPr bwMode="auto">
          <a:xfrm>
            <a:off x="1600200" y="3962400"/>
            <a:ext cx="1524000" cy="1981200"/>
          </a:xfrm>
          <a:custGeom>
            <a:avLst/>
            <a:gdLst>
              <a:gd name="T0" fmla="*/ 0 w 960"/>
              <a:gd name="T1" fmla="*/ 1248 h 1248"/>
              <a:gd name="T2" fmla="*/ 384 w 960"/>
              <a:gd name="T3" fmla="*/ 624 h 1248"/>
              <a:gd name="T4" fmla="*/ 960 w 960"/>
              <a:gd name="T5" fmla="*/ 0 h 1248"/>
              <a:gd name="T6" fmla="*/ 0 60000 65536"/>
              <a:gd name="T7" fmla="*/ 0 60000 65536"/>
              <a:gd name="T8" fmla="*/ 0 60000 65536"/>
              <a:gd name="T9" fmla="*/ 0 w 960"/>
              <a:gd name="T10" fmla="*/ 0 h 1248"/>
              <a:gd name="T11" fmla="*/ 960 w 960"/>
              <a:gd name="T12" fmla="*/ 1248 h 12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0" h="1248">
                <a:moveTo>
                  <a:pt x="0" y="1248"/>
                </a:moveTo>
                <a:cubicBezTo>
                  <a:pt x="112" y="1040"/>
                  <a:pt x="224" y="832"/>
                  <a:pt x="384" y="624"/>
                </a:cubicBezTo>
                <a:cubicBezTo>
                  <a:pt x="544" y="416"/>
                  <a:pt x="752" y="208"/>
                  <a:pt x="960" y="0"/>
                </a:cubicBezTo>
              </a:path>
            </a:pathLst>
          </a:custGeom>
          <a:noFill/>
          <a:ln w="12700" cap="flat" cmpd="sng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9468" name="Freeform 13"/>
          <p:cNvSpPr>
            <a:spLocks/>
          </p:cNvSpPr>
          <p:nvPr/>
        </p:nvSpPr>
        <p:spPr bwMode="auto">
          <a:xfrm>
            <a:off x="5029200" y="2514600"/>
            <a:ext cx="1524000" cy="1981200"/>
          </a:xfrm>
          <a:custGeom>
            <a:avLst/>
            <a:gdLst>
              <a:gd name="T0" fmla="*/ 0 w 960"/>
              <a:gd name="T1" fmla="*/ 1248 h 1248"/>
              <a:gd name="T2" fmla="*/ 384 w 960"/>
              <a:gd name="T3" fmla="*/ 624 h 1248"/>
              <a:gd name="T4" fmla="*/ 960 w 960"/>
              <a:gd name="T5" fmla="*/ 0 h 1248"/>
              <a:gd name="T6" fmla="*/ 0 60000 65536"/>
              <a:gd name="T7" fmla="*/ 0 60000 65536"/>
              <a:gd name="T8" fmla="*/ 0 60000 65536"/>
              <a:gd name="T9" fmla="*/ 0 w 960"/>
              <a:gd name="T10" fmla="*/ 0 h 1248"/>
              <a:gd name="T11" fmla="*/ 960 w 960"/>
              <a:gd name="T12" fmla="*/ 1248 h 12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0" h="1248">
                <a:moveTo>
                  <a:pt x="0" y="1248"/>
                </a:moveTo>
                <a:cubicBezTo>
                  <a:pt x="112" y="1040"/>
                  <a:pt x="224" y="832"/>
                  <a:pt x="384" y="624"/>
                </a:cubicBezTo>
                <a:cubicBezTo>
                  <a:pt x="544" y="416"/>
                  <a:pt x="752" y="208"/>
                  <a:pt x="960" y="0"/>
                </a:cubicBezTo>
              </a:path>
            </a:pathLst>
          </a:custGeom>
          <a:noFill/>
          <a:ln w="12700" cap="flat" cmpd="sng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9469" name="Freeform 14"/>
          <p:cNvSpPr>
            <a:spLocks/>
          </p:cNvSpPr>
          <p:nvPr/>
        </p:nvSpPr>
        <p:spPr bwMode="auto">
          <a:xfrm>
            <a:off x="5486400" y="2743200"/>
            <a:ext cx="2057400" cy="2209800"/>
          </a:xfrm>
          <a:custGeom>
            <a:avLst/>
            <a:gdLst>
              <a:gd name="T0" fmla="*/ 0 w 960"/>
              <a:gd name="T1" fmla="*/ 1248 h 1248"/>
              <a:gd name="T2" fmla="*/ 384 w 960"/>
              <a:gd name="T3" fmla="*/ 624 h 1248"/>
              <a:gd name="T4" fmla="*/ 960 w 960"/>
              <a:gd name="T5" fmla="*/ 0 h 1248"/>
              <a:gd name="T6" fmla="*/ 0 60000 65536"/>
              <a:gd name="T7" fmla="*/ 0 60000 65536"/>
              <a:gd name="T8" fmla="*/ 0 60000 65536"/>
              <a:gd name="T9" fmla="*/ 0 w 960"/>
              <a:gd name="T10" fmla="*/ 0 h 1248"/>
              <a:gd name="T11" fmla="*/ 960 w 960"/>
              <a:gd name="T12" fmla="*/ 1248 h 12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0" h="1248">
                <a:moveTo>
                  <a:pt x="0" y="1248"/>
                </a:moveTo>
                <a:cubicBezTo>
                  <a:pt x="112" y="1040"/>
                  <a:pt x="224" y="832"/>
                  <a:pt x="384" y="624"/>
                </a:cubicBezTo>
                <a:cubicBezTo>
                  <a:pt x="544" y="416"/>
                  <a:pt x="752" y="208"/>
                  <a:pt x="960" y="0"/>
                </a:cubicBezTo>
              </a:path>
            </a:pathLst>
          </a:custGeom>
          <a:noFill/>
          <a:ln w="12700" cap="flat" cmpd="sng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19470" name="Freeform 15"/>
          <p:cNvSpPr>
            <a:spLocks/>
          </p:cNvSpPr>
          <p:nvPr/>
        </p:nvSpPr>
        <p:spPr bwMode="auto">
          <a:xfrm>
            <a:off x="2057400" y="4114800"/>
            <a:ext cx="2057400" cy="2209800"/>
          </a:xfrm>
          <a:custGeom>
            <a:avLst/>
            <a:gdLst>
              <a:gd name="T0" fmla="*/ 0 w 960"/>
              <a:gd name="T1" fmla="*/ 1248 h 1248"/>
              <a:gd name="T2" fmla="*/ 384 w 960"/>
              <a:gd name="T3" fmla="*/ 624 h 1248"/>
              <a:gd name="T4" fmla="*/ 960 w 960"/>
              <a:gd name="T5" fmla="*/ 0 h 1248"/>
              <a:gd name="T6" fmla="*/ 0 60000 65536"/>
              <a:gd name="T7" fmla="*/ 0 60000 65536"/>
              <a:gd name="T8" fmla="*/ 0 60000 65536"/>
              <a:gd name="T9" fmla="*/ 0 w 960"/>
              <a:gd name="T10" fmla="*/ 0 h 1248"/>
              <a:gd name="T11" fmla="*/ 960 w 960"/>
              <a:gd name="T12" fmla="*/ 1248 h 12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0" h="1248">
                <a:moveTo>
                  <a:pt x="0" y="1248"/>
                </a:moveTo>
                <a:cubicBezTo>
                  <a:pt x="112" y="1040"/>
                  <a:pt x="224" y="832"/>
                  <a:pt x="384" y="624"/>
                </a:cubicBezTo>
                <a:cubicBezTo>
                  <a:pt x="544" y="416"/>
                  <a:pt x="752" y="208"/>
                  <a:pt x="960" y="0"/>
                </a:cubicBezTo>
              </a:path>
            </a:pathLst>
          </a:custGeom>
          <a:noFill/>
          <a:ln w="12700" cap="flat" cmpd="sng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19471" name="Freeform 16"/>
          <p:cNvSpPr>
            <a:spLocks/>
          </p:cNvSpPr>
          <p:nvPr/>
        </p:nvSpPr>
        <p:spPr bwMode="auto">
          <a:xfrm>
            <a:off x="6248400" y="4114800"/>
            <a:ext cx="2057400" cy="2209800"/>
          </a:xfrm>
          <a:custGeom>
            <a:avLst/>
            <a:gdLst>
              <a:gd name="T0" fmla="*/ 0 w 960"/>
              <a:gd name="T1" fmla="*/ 1248 h 1248"/>
              <a:gd name="T2" fmla="*/ 384 w 960"/>
              <a:gd name="T3" fmla="*/ 624 h 1248"/>
              <a:gd name="T4" fmla="*/ 960 w 960"/>
              <a:gd name="T5" fmla="*/ 0 h 1248"/>
              <a:gd name="T6" fmla="*/ 0 60000 65536"/>
              <a:gd name="T7" fmla="*/ 0 60000 65536"/>
              <a:gd name="T8" fmla="*/ 0 60000 65536"/>
              <a:gd name="T9" fmla="*/ 0 w 960"/>
              <a:gd name="T10" fmla="*/ 0 h 1248"/>
              <a:gd name="T11" fmla="*/ 960 w 960"/>
              <a:gd name="T12" fmla="*/ 1248 h 12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0" h="1248">
                <a:moveTo>
                  <a:pt x="0" y="1248"/>
                </a:moveTo>
                <a:cubicBezTo>
                  <a:pt x="112" y="1040"/>
                  <a:pt x="224" y="832"/>
                  <a:pt x="384" y="624"/>
                </a:cubicBezTo>
                <a:cubicBezTo>
                  <a:pt x="544" y="416"/>
                  <a:pt x="752" y="208"/>
                  <a:pt x="960" y="0"/>
                </a:cubicBezTo>
              </a:path>
            </a:pathLst>
          </a:custGeom>
          <a:noFill/>
          <a:ln w="12700" cap="flat" cmpd="sng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19472" name="Freeform 17"/>
          <p:cNvSpPr>
            <a:spLocks/>
          </p:cNvSpPr>
          <p:nvPr/>
        </p:nvSpPr>
        <p:spPr bwMode="auto">
          <a:xfrm>
            <a:off x="5867400" y="3962400"/>
            <a:ext cx="1524000" cy="1981200"/>
          </a:xfrm>
          <a:custGeom>
            <a:avLst/>
            <a:gdLst>
              <a:gd name="T0" fmla="*/ 0 w 960"/>
              <a:gd name="T1" fmla="*/ 1248 h 1248"/>
              <a:gd name="T2" fmla="*/ 384 w 960"/>
              <a:gd name="T3" fmla="*/ 624 h 1248"/>
              <a:gd name="T4" fmla="*/ 960 w 960"/>
              <a:gd name="T5" fmla="*/ 0 h 1248"/>
              <a:gd name="T6" fmla="*/ 0 60000 65536"/>
              <a:gd name="T7" fmla="*/ 0 60000 65536"/>
              <a:gd name="T8" fmla="*/ 0 60000 65536"/>
              <a:gd name="T9" fmla="*/ 0 w 960"/>
              <a:gd name="T10" fmla="*/ 0 h 1248"/>
              <a:gd name="T11" fmla="*/ 960 w 960"/>
              <a:gd name="T12" fmla="*/ 1248 h 12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0" h="1248">
                <a:moveTo>
                  <a:pt x="0" y="1248"/>
                </a:moveTo>
                <a:cubicBezTo>
                  <a:pt x="112" y="1040"/>
                  <a:pt x="224" y="832"/>
                  <a:pt x="384" y="624"/>
                </a:cubicBezTo>
                <a:cubicBezTo>
                  <a:pt x="544" y="416"/>
                  <a:pt x="752" y="208"/>
                  <a:pt x="960" y="0"/>
                </a:cubicBezTo>
              </a:path>
            </a:pathLst>
          </a:custGeom>
          <a:noFill/>
          <a:ln w="12700" cap="flat" cmpd="sng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9473" name="Text Box 18"/>
          <p:cNvSpPr txBox="1">
            <a:spLocks noChangeArrowheads="1"/>
          </p:cNvSpPr>
          <p:nvPr/>
        </p:nvSpPr>
        <p:spPr bwMode="auto">
          <a:xfrm>
            <a:off x="1736725" y="1793875"/>
            <a:ext cx="563403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/>
              <a:t>Asymmetric			      Symmetric</a:t>
            </a:r>
          </a:p>
        </p:txBody>
      </p:sp>
      <p:sp>
        <p:nvSpPr>
          <p:cNvPr id="19474" name="Text Box 19"/>
          <p:cNvSpPr txBox="1">
            <a:spLocks noChangeArrowheads="1"/>
          </p:cNvSpPr>
          <p:nvPr/>
        </p:nvSpPr>
        <p:spPr bwMode="auto">
          <a:xfrm>
            <a:off x="822325" y="2528888"/>
            <a:ext cx="538163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HC</a:t>
            </a:r>
          </a:p>
        </p:txBody>
      </p:sp>
      <p:sp>
        <p:nvSpPr>
          <p:cNvPr id="19475" name="Text Box 20"/>
          <p:cNvSpPr txBox="1">
            <a:spLocks noChangeArrowheads="1"/>
          </p:cNvSpPr>
          <p:nvPr/>
        </p:nvSpPr>
        <p:spPr bwMode="auto">
          <a:xfrm>
            <a:off x="5105400" y="2590800"/>
            <a:ext cx="538163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HC</a:t>
            </a:r>
          </a:p>
        </p:txBody>
      </p:sp>
      <p:sp>
        <p:nvSpPr>
          <p:cNvPr id="19476" name="Text Box 21"/>
          <p:cNvSpPr txBox="1">
            <a:spLocks noChangeArrowheads="1"/>
          </p:cNvSpPr>
          <p:nvPr/>
        </p:nvSpPr>
        <p:spPr bwMode="auto">
          <a:xfrm>
            <a:off x="990600" y="5943600"/>
            <a:ext cx="538163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AC</a:t>
            </a:r>
          </a:p>
        </p:txBody>
      </p:sp>
      <p:sp>
        <p:nvSpPr>
          <p:cNvPr id="19477" name="Text Box 22"/>
          <p:cNvSpPr txBox="1">
            <a:spLocks noChangeArrowheads="1"/>
          </p:cNvSpPr>
          <p:nvPr/>
        </p:nvSpPr>
        <p:spPr bwMode="auto">
          <a:xfrm>
            <a:off x="5181600" y="6019800"/>
            <a:ext cx="538163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AC</a:t>
            </a:r>
          </a:p>
        </p:txBody>
      </p:sp>
      <p:sp>
        <p:nvSpPr>
          <p:cNvPr id="19478" name="Rectangle 23"/>
          <p:cNvSpPr>
            <a:spLocks noChangeArrowheads="1"/>
          </p:cNvSpPr>
          <p:nvPr/>
        </p:nvSpPr>
        <p:spPr bwMode="auto">
          <a:xfrm>
            <a:off x="2895600" y="5486400"/>
            <a:ext cx="1295400" cy="838200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9479" name="Rectangle 24"/>
          <p:cNvSpPr>
            <a:spLocks noChangeArrowheads="1"/>
          </p:cNvSpPr>
          <p:nvPr/>
        </p:nvSpPr>
        <p:spPr bwMode="auto">
          <a:xfrm>
            <a:off x="7010400" y="5486400"/>
            <a:ext cx="1295400" cy="838200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9480" name="Freeform 25"/>
          <p:cNvSpPr>
            <a:spLocks/>
          </p:cNvSpPr>
          <p:nvPr/>
        </p:nvSpPr>
        <p:spPr bwMode="auto">
          <a:xfrm flipV="1">
            <a:off x="3352800" y="5638800"/>
            <a:ext cx="762000" cy="381000"/>
          </a:xfrm>
          <a:custGeom>
            <a:avLst/>
            <a:gdLst>
              <a:gd name="T0" fmla="*/ 0 w 960"/>
              <a:gd name="T1" fmla="*/ 1248 h 1248"/>
              <a:gd name="T2" fmla="*/ 384 w 960"/>
              <a:gd name="T3" fmla="*/ 624 h 1248"/>
              <a:gd name="T4" fmla="*/ 960 w 960"/>
              <a:gd name="T5" fmla="*/ 0 h 1248"/>
              <a:gd name="T6" fmla="*/ 0 60000 65536"/>
              <a:gd name="T7" fmla="*/ 0 60000 65536"/>
              <a:gd name="T8" fmla="*/ 0 60000 65536"/>
              <a:gd name="T9" fmla="*/ 0 w 960"/>
              <a:gd name="T10" fmla="*/ 0 h 1248"/>
              <a:gd name="T11" fmla="*/ 960 w 960"/>
              <a:gd name="T12" fmla="*/ 1248 h 12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0" h="1248">
                <a:moveTo>
                  <a:pt x="0" y="1248"/>
                </a:moveTo>
                <a:cubicBezTo>
                  <a:pt x="112" y="1040"/>
                  <a:pt x="224" y="832"/>
                  <a:pt x="384" y="624"/>
                </a:cubicBezTo>
                <a:cubicBezTo>
                  <a:pt x="544" y="416"/>
                  <a:pt x="752" y="208"/>
                  <a:pt x="960" y="0"/>
                </a:cubicBezTo>
              </a:path>
            </a:pathLst>
          </a:custGeom>
          <a:noFill/>
          <a:ln w="12700" cap="flat" cmpd="sng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19481" name="Freeform 26"/>
          <p:cNvSpPr>
            <a:spLocks/>
          </p:cNvSpPr>
          <p:nvPr/>
        </p:nvSpPr>
        <p:spPr bwMode="auto">
          <a:xfrm flipV="1">
            <a:off x="3124200" y="5867400"/>
            <a:ext cx="762000" cy="381000"/>
          </a:xfrm>
          <a:custGeom>
            <a:avLst/>
            <a:gdLst>
              <a:gd name="T0" fmla="*/ 0 w 960"/>
              <a:gd name="T1" fmla="*/ 1248 h 1248"/>
              <a:gd name="T2" fmla="*/ 384 w 960"/>
              <a:gd name="T3" fmla="*/ 624 h 1248"/>
              <a:gd name="T4" fmla="*/ 960 w 960"/>
              <a:gd name="T5" fmla="*/ 0 h 1248"/>
              <a:gd name="T6" fmla="*/ 0 60000 65536"/>
              <a:gd name="T7" fmla="*/ 0 60000 65536"/>
              <a:gd name="T8" fmla="*/ 0 60000 65536"/>
              <a:gd name="T9" fmla="*/ 0 w 960"/>
              <a:gd name="T10" fmla="*/ 0 h 1248"/>
              <a:gd name="T11" fmla="*/ 960 w 960"/>
              <a:gd name="T12" fmla="*/ 1248 h 12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0" h="1248">
                <a:moveTo>
                  <a:pt x="0" y="1248"/>
                </a:moveTo>
                <a:cubicBezTo>
                  <a:pt x="112" y="1040"/>
                  <a:pt x="224" y="832"/>
                  <a:pt x="384" y="624"/>
                </a:cubicBezTo>
                <a:cubicBezTo>
                  <a:pt x="544" y="416"/>
                  <a:pt x="752" y="208"/>
                  <a:pt x="960" y="0"/>
                </a:cubicBezTo>
              </a:path>
            </a:pathLst>
          </a:custGeom>
          <a:noFill/>
          <a:ln w="12700" cap="flat" cmpd="sng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19482" name="Freeform 27"/>
          <p:cNvSpPr>
            <a:spLocks/>
          </p:cNvSpPr>
          <p:nvPr/>
        </p:nvSpPr>
        <p:spPr bwMode="auto">
          <a:xfrm flipV="1">
            <a:off x="7391400" y="5562600"/>
            <a:ext cx="762000" cy="381000"/>
          </a:xfrm>
          <a:custGeom>
            <a:avLst/>
            <a:gdLst>
              <a:gd name="T0" fmla="*/ 0 w 960"/>
              <a:gd name="T1" fmla="*/ 1248 h 1248"/>
              <a:gd name="T2" fmla="*/ 384 w 960"/>
              <a:gd name="T3" fmla="*/ 624 h 1248"/>
              <a:gd name="T4" fmla="*/ 960 w 960"/>
              <a:gd name="T5" fmla="*/ 0 h 1248"/>
              <a:gd name="T6" fmla="*/ 0 60000 65536"/>
              <a:gd name="T7" fmla="*/ 0 60000 65536"/>
              <a:gd name="T8" fmla="*/ 0 60000 65536"/>
              <a:gd name="T9" fmla="*/ 0 w 960"/>
              <a:gd name="T10" fmla="*/ 0 h 1248"/>
              <a:gd name="T11" fmla="*/ 960 w 960"/>
              <a:gd name="T12" fmla="*/ 1248 h 12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0" h="1248">
                <a:moveTo>
                  <a:pt x="0" y="1248"/>
                </a:moveTo>
                <a:cubicBezTo>
                  <a:pt x="112" y="1040"/>
                  <a:pt x="224" y="832"/>
                  <a:pt x="384" y="624"/>
                </a:cubicBezTo>
                <a:cubicBezTo>
                  <a:pt x="544" y="416"/>
                  <a:pt x="752" y="208"/>
                  <a:pt x="960" y="0"/>
                </a:cubicBezTo>
              </a:path>
            </a:pathLst>
          </a:custGeom>
          <a:noFill/>
          <a:ln w="12700" cap="flat" cmpd="sng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19483" name="Freeform 28"/>
          <p:cNvSpPr>
            <a:spLocks/>
          </p:cNvSpPr>
          <p:nvPr/>
        </p:nvSpPr>
        <p:spPr bwMode="auto">
          <a:xfrm flipV="1">
            <a:off x="7162800" y="5791200"/>
            <a:ext cx="762000" cy="381000"/>
          </a:xfrm>
          <a:custGeom>
            <a:avLst/>
            <a:gdLst>
              <a:gd name="T0" fmla="*/ 0 w 960"/>
              <a:gd name="T1" fmla="*/ 1248 h 1248"/>
              <a:gd name="T2" fmla="*/ 384 w 960"/>
              <a:gd name="T3" fmla="*/ 624 h 1248"/>
              <a:gd name="T4" fmla="*/ 960 w 960"/>
              <a:gd name="T5" fmla="*/ 0 h 1248"/>
              <a:gd name="T6" fmla="*/ 0 60000 65536"/>
              <a:gd name="T7" fmla="*/ 0 60000 65536"/>
              <a:gd name="T8" fmla="*/ 0 60000 65536"/>
              <a:gd name="T9" fmla="*/ 0 w 960"/>
              <a:gd name="T10" fmla="*/ 0 h 1248"/>
              <a:gd name="T11" fmla="*/ 960 w 960"/>
              <a:gd name="T12" fmla="*/ 1248 h 12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0" h="1248">
                <a:moveTo>
                  <a:pt x="0" y="1248"/>
                </a:moveTo>
                <a:cubicBezTo>
                  <a:pt x="112" y="1040"/>
                  <a:pt x="224" y="832"/>
                  <a:pt x="384" y="624"/>
                </a:cubicBezTo>
                <a:cubicBezTo>
                  <a:pt x="544" y="416"/>
                  <a:pt x="752" y="208"/>
                  <a:pt x="960" y="0"/>
                </a:cubicBezTo>
              </a:path>
            </a:pathLst>
          </a:custGeom>
          <a:noFill/>
          <a:ln w="12700" cap="flat" cmpd="sng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19484" name="Text Box 30"/>
          <p:cNvSpPr txBox="1">
            <a:spLocks noChangeArrowheads="1"/>
          </p:cNvSpPr>
          <p:nvPr/>
        </p:nvSpPr>
        <p:spPr bwMode="auto">
          <a:xfrm>
            <a:off x="3276600" y="4953000"/>
            <a:ext cx="962025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HC/AC</a:t>
            </a:r>
          </a:p>
        </p:txBody>
      </p:sp>
      <p:sp>
        <p:nvSpPr>
          <p:cNvPr id="19485" name="Text Box 31"/>
          <p:cNvSpPr txBox="1">
            <a:spLocks noChangeArrowheads="1"/>
          </p:cNvSpPr>
          <p:nvPr/>
        </p:nvSpPr>
        <p:spPr bwMode="auto">
          <a:xfrm>
            <a:off x="7391400" y="4953000"/>
            <a:ext cx="962025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HC/AC</a:t>
            </a:r>
          </a:p>
        </p:txBody>
      </p:sp>
      <p:sp>
        <p:nvSpPr>
          <p:cNvPr id="19486" name="Freeform 32"/>
          <p:cNvSpPr>
            <a:spLocks/>
          </p:cNvSpPr>
          <p:nvPr/>
        </p:nvSpPr>
        <p:spPr bwMode="auto">
          <a:xfrm>
            <a:off x="990600" y="2819400"/>
            <a:ext cx="1828800" cy="1981200"/>
          </a:xfrm>
          <a:custGeom>
            <a:avLst/>
            <a:gdLst>
              <a:gd name="T0" fmla="*/ 0 w 1152"/>
              <a:gd name="T1" fmla="*/ 1248 h 1248"/>
              <a:gd name="T2" fmla="*/ 432 w 1152"/>
              <a:gd name="T3" fmla="*/ 624 h 1248"/>
              <a:gd name="T4" fmla="*/ 1152 w 1152"/>
              <a:gd name="T5" fmla="*/ 0 h 1248"/>
              <a:gd name="T6" fmla="*/ 0 60000 65536"/>
              <a:gd name="T7" fmla="*/ 0 60000 65536"/>
              <a:gd name="T8" fmla="*/ 0 60000 65536"/>
              <a:gd name="T9" fmla="*/ 0 w 1152"/>
              <a:gd name="T10" fmla="*/ 0 h 1248"/>
              <a:gd name="T11" fmla="*/ 1152 w 1152"/>
              <a:gd name="T12" fmla="*/ 1248 h 12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52" h="1248">
                <a:moveTo>
                  <a:pt x="0" y="1248"/>
                </a:moveTo>
                <a:cubicBezTo>
                  <a:pt x="120" y="1040"/>
                  <a:pt x="240" y="832"/>
                  <a:pt x="432" y="624"/>
                </a:cubicBezTo>
                <a:cubicBezTo>
                  <a:pt x="624" y="416"/>
                  <a:pt x="1032" y="96"/>
                  <a:pt x="1152" y="0"/>
                </a:cubicBezTo>
              </a:path>
            </a:pathLst>
          </a:custGeom>
          <a:noFill/>
          <a:ln w="28575" cap="flat" cmpd="sng">
            <a:solidFill>
              <a:srgbClr val="FF3300"/>
            </a:solidFill>
            <a:prstDash val="solid"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9487" name="Freeform 33"/>
          <p:cNvSpPr>
            <a:spLocks/>
          </p:cNvSpPr>
          <p:nvPr/>
        </p:nvSpPr>
        <p:spPr bwMode="auto">
          <a:xfrm>
            <a:off x="5257800" y="2819400"/>
            <a:ext cx="2362200" cy="2209800"/>
          </a:xfrm>
          <a:custGeom>
            <a:avLst/>
            <a:gdLst>
              <a:gd name="T0" fmla="*/ 0 w 1152"/>
              <a:gd name="T1" fmla="*/ 1248 h 1248"/>
              <a:gd name="T2" fmla="*/ 432 w 1152"/>
              <a:gd name="T3" fmla="*/ 624 h 1248"/>
              <a:gd name="T4" fmla="*/ 1152 w 1152"/>
              <a:gd name="T5" fmla="*/ 0 h 1248"/>
              <a:gd name="T6" fmla="*/ 0 60000 65536"/>
              <a:gd name="T7" fmla="*/ 0 60000 65536"/>
              <a:gd name="T8" fmla="*/ 0 60000 65536"/>
              <a:gd name="T9" fmla="*/ 0 w 1152"/>
              <a:gd name="T10" fmla="*/ 0 h 1248"/>
              <a:gd name="T11" fmla="*/ 1152 w 1152"/>
              <a:gd name="T12" fmla="*/ 1248 h 12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52" h="1248">
                <a:moveTo>
                  <a:pt x="0" y="1248"/>
                </a:moveTo>
                <a:cubicBezTo>
                  <a:pt x="120" y="1040"/>
                  <a:pt x="240" y="832"/>
                  <a:pt x="432" y="624"/>
                </a:cubicBezTo>
                <a:cubicBezTo>
                  <a:pt x="624" y="416"/>
                  <a:pt x="1032" y="96"/>
                  <a:pt x="1152" y="0"/>
                </a:cubicBezTo>
              </a:path>
            </a:pathLst>
          </a:custGeom>
          <a:noFill/>
          <a:ln w="28575" cap="flat" cmpd="sng">
            <a:solidFill>
              <a:srgbClr val="FF3300"/>
            </a:solidFill>
            <a:prstDash val="solid"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19488" name="Freeform 34"/>
          <p:cNvSpPr>
            <a:spLocks/>
          </p:cNvSpPr>
          <p:nvPr/>
        </p:nvSpPr>
        <p:spPr bwMode="auto">
          <a:xfrm>
            <a:off x="1828800" y="4572000"/>
            <a:ext cx="2286000" cy="1524000"/>
          </a:xfrm>
          <a:custGeom>
            <a:avLst/>
            <a:gdLst>
              <a:gd name="T0" fmla="*/ 0 w 1152"/>
              <a:gd name="T1" fmla="*/ 1248 h 1248"/>
              <a:gd name="T2" fmla="*/ 432 w 1152"/>
              <a:gd name="T3" fmla="*/ 624 h 1248"/>
              <a:gd name="T4" fmla="*/ 1152 w 1152"/>
              <a:gd name="T5" fmla="*/ 0 h 1248"/>
              <a:gd name="T6" fmla="*/ 0 60000 65536"/>
              <a:gd name="T7" fmla="*/ 0 60000 65536"/>
              <a:gd name="T8" fmla="*/ 0 60000 65536"/>
              <a:gd name="T9" fmla="*/ 0 w 1152"/>
              <a:gd name="T10" fmla="*/ 0 h 1248"/>
              <a:gd name="T11" fmla="*/ 1152 w 1152"/>
              <a:gd name="T12" fmla="*/ 1248 h 12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52" h="1248">
                <a:moveTo>
                  <a:pt x="0" y="1248"/>
                </a:moveTo>
                <a:cubicBezTo>
                  <a:pt x="120" y="1040"/>
                  <a:pt x="240" y="832"/>
                  <a:pt x="432" y="624"/>
                </a:cubicBezTo>
                <a:cubicBezTo>
                  <a:pt x="624" y="416"/>
                  <a:pt x="1032" y="96"/>
                  <a:pt x="1152" y="0"/>
                </a:cubicBezTo>
              </a:path>
            </a:pathLst>
          </a:custGeom>
          <a:noFill/>
          <a:ln w="28575" cap="flat" cmpd="sng">
            <a:solidFill>
              <a:srgbClr val="FF3300"/>
            </a:solidFill>
            <a:prstDash val="solid"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19489" name="Freeform 35"/>
          <p:cNvSpPr>
            <a:spLocks/>
          </p:cNvSpPr>
          <p:nvPr/>
        </p:nvSpPr>
        <p:spPr bwMode="auto">
          <a:xfrm>
            <a:off x="6096000" y="4419600"/>
            <a:ext cx="2133600" cy="1752600"/>
          </a:xfrm>
          <a:custGeom>
            <a:avLst/>
            <a:gdLst>
              <a:gd name="T0" fmla="*/ 0 w 1152"/>
              <a:gd name="T1" fmla="*/ 1248 h 1248"/>
              <a:gd name="T2" fmla="*/ 432 w 1152"/>
              <a:gd name="T3" fmla="*/ 624 h 1248"/>
              <a:gd name="T4" fmla="*/ 1152 w 1152"/>
              <a:gd name="T5" fmla="*/ 0 h 1248"/>
              <a:gd name="T6" fmla="*/ 0 60000 65536"/>
              <a:gd name="T7" fmla="*/ 0 60000 65536"/>
              <a:gd name="T8" fmla="*/ 0 60000 65536"/>
              <a:gd name="T9" fmla="*/ 0 w 1152"/>
              <a:gd name="T10" fmla="*/ 0 h 1248"/>
              <a:gd name="T11" fmla="*/ 1152 w 1152"/>
              <a:gd name="T12" fmla="*/ 1248 h 12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52" h="1248">
                <a:moveTo>
                  <a:pt x="0" y="1248"/>
                </a:moveTo>
                <a:cubicBezTo>
                  <a:pt x="120" y="1040"/>
                  <a:pt x="240" y="832"/>
                  <a:pt x="432" y="624"/>
                </a:cubicBezTo>
                <a:cubicBezTo>
                  <a:pt x="624" y="416"/>
                  <a:pt x="1032" y="96"/>
                  <a:pt x="1152" y="0"/>
                </a:cubicBezTo>
              </a:path>
            </a:pathLst>
          </a:custGeom>
          <a:noFill/>
          <a:ln w="28575" cap="flat" cmpd="sng">
            <a:solidFill>
              <a:srgbClr val="FF3300"/>
            </a:solidFill>
            <a:prstDash val="solid"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19490" name="Freeform 36"/>
          <p:cNvSpPr>
            <a:spLocks/>
          </p:cNvSpPr>
          <p:nvPr/>
        </p:nvSpPr>
        <p:spPr bwMode="auto">
          <a:xfrm>
            <a:off x="3276600" y="5715000"/>
            <a:ext cx="762000" cy="228600"/>
          </a:xfrm>
          <a:custGeom>
            <a:avLst/>
            <a:gdLst>
              <a:gd name="T0" fmla="*/ 0 w 480"/>
              <a:gd name="T1" fmla="*/ 0 h 144"/>
              <a:gd name="T2" fmla="*/ 144 w 480"/>
              <a:gd name="T3" fmla="*/ 96 h 144"/>
              <a:gd name="T4" fmla="*/ 288 w 480"/>
              <a:gd name="T5" fmla="*/ 144 h 144"/>
              <a:gd name="T6" fmla="*/ 384 w 480"/>
              <a:gd name="T7" fmla="*/ 96 h 144"/>
              <a:gd name="T8" fmla="*/ 480 w 480"/>
              <a:gd name="T9" fmla="*/ 48 h 1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80"/>
              <a:gd name="T16" fmla="*/ 0 h 144"/>
              <a:gd name="T17" fmla="*/ 480 w 480"/>
              <a:gd name="T18" fmla="*/ 144 h 1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80" h="144">
                <a:moveTo>
                  <a:pt x="0" y="0"/>
                </a:moveTo>
                <a:cubicBezTo>
                  <a:pt x="48" y="36"/>
                  <a:pt x="96" y="72"/>
                  <a:pt x="144" y="96"/>
                </a:cubicBezTo>
                <a:cubicBezTo>
                  <a:pt x="192" y="120"/>
                  <a:pt x="248" y="144"/>
                  <a:pt x="288" y="144"/>
                </a:cubicBezTo>
                <a:cubicBezTo>
                  <a:pt x="328" y="144"/>
                  <a:pt x="352" y="112"/>
                  <a:pt x="384" y="96"/>
                </a:cubicBezTo>
                <a:cubicBezTo>
                  <a:pt x="416" y="80"/>
                  <a:pt x="448" y="64"/>
                  <a:pt x="480" y="48"/>
                </a:cubicBezTo>
              </a:path>
            </a:pathLst>
          </a:custGeom>
          <a:noFill/>
          <a:ln w="28575" cap="flat" cmpd="sng">
            <a:solidFill>
              <a:srgbClr val="FF3300"/>
            </a:solidFill>
            <a:prstDash val="solid"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9491" name="Freeform 38"/>
          <p:cNvSpPr>
            <a:spLocks/>
          </p:cNvSpPr>
          <p:nvPr/>
        </p:nvSpPr>
        <p:spPr bwMode="auto">
          <a:xfrm>
            <a:off x="7315200" y="5715000"/>
            <a:ext cx="685800" cy="304800"/>
          </a:xfrm>
          <a:custGeom>
            <a:avLst/>
            <a:gdLst>
              <a:gd name="T0" fmla="*/ 0 w 432"/>
              <a:gd name="T1" fmla="*/ 0 h 192"/>
              <a:gd name="T2" fmla="*/ 144 w 432"/>
              <a:gd name="T3" fmla="*/ 96 h 192"/>
              <a:gd name="T4" fmla="*/ 288 w 432"/>
              <a:gd name="T5" fmla="*/ 144 h 192"/>
              <a:gd name="T6" fmla="*/ 432 w 432"/>
              <a:gd name="T7" fmla="*/ 192 h 192"/>
              <a:gd name="T8" fmla="*/ 0 60000 65536"/>
              <a:gd name="T9" fmla="*/ 0 60000 65536"/>
              <a:gd name="T10" fmla="*/ 0 60000 65536"/>
              <a:gd name="T11" fmla="*/ 0 60000 65536"/>
              <a:gd name="T12" fmla="*/ 0 w 432"/>
              <a:gd name="T13" fmla="*/ 0 h 192"/>
              <a:gd name="T14" fmla="*/ 432 w 432"/>
              <a:gd name="T15" fmla="*/ 192 h 19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2" h="192">
                <a:moveTo>
                  <a:pt x="0" y="0"/>
                </a:moveTo>
                <a:cubicBezTo>
                  <a:pt x="48" y="36"/>
                  <a:pt x="96" y="72"/>
                  <a:pt x="144" y="96"/>
                </a:cubicBezTo>
                <a:cubicBezTo>
                  <a:pt x="192" y="120"/>
                  <a:pt x="240" y="128"/>
                  <a:pt x="288" y="144"/>
                </a:cubicBezTo>
                <a:cubicBezTo>
                  <a:pt x="336" y="160"/>
                  <a:pt x="384" y="176"/>
                  <a:pt x="432" y="192"/>
                </a:cubicBezTo>
              </a:path>
            </a:pathLst>
          </a:custGeom>
          <a:noFill/>
          <a:ln w="28575" cap="flat" cmpd="sng">
            <a:solidFill>
              <a:srgbClr val="FF3300"/>
            </a:solidFill>
            <a:prstDash val="solid"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en-US" sz="4400" b="0" i="1" u="none" strike="noStrike" kern="0" cap="none" spc="0" normalizeH="0" baseline="0" noProof="0" dirty="0">
                <a:ln>
                  <a:noFill/>
                </a:ln>
                <a:solidFill>
                  <a:srgbClr val="FFCC66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Asymmetric </a:t>
            </a:r>
            <a:r>
              <a:rPr lang="en-US" u="none" strike="noStrike" baseline="0" dirty="0"/>
              <a:t>FGR</a:t>
            </a:r>
            <a:r>
              <a:rPr lang="en-US" b="0" u="none" strike="noStrike" baseline="0" dirty="0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92EFB1-1266-85D4-128D-8F23E601CD5F}"/>
              </a:ext>
            </a:extLst>
          </p:cNvPr>
          <p:cNvSpPr txBox="1"/>
          <p:nvPr/>
        </p:nvSpPr>
        <p:spPr>
          <a:xfrm>
            <a:off x="2209800" y="5819744"/>
            <a:ext cx="457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Asymmetric FGR                    Normal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D4DB4F2-8AEF-96BC-3BA7-FD70D9237B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59" t="282" b="18361"/>
          <a:stretch/>
        </p:blipFill>
        <p:spPr>
          <a:xfrm>
            <a:off x="2209800" y="2178846"/>
            <a:ext cx="4475469" cy="329651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463B4FB-367D-CA69-D91C-79CA45F9CA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328612"/>
            <a:ext cx="4781550" cy="62007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B5939FC-105B-368E-500D-E6384CE5104B}"/>
              </a:ext>
            </a:extLst>
          </p:cNvPr>
          <p:cNvSpPr txBox="1"/>
          <p:nvPr/>
        </p:nvSpPr>
        <p:spPr>
          <a:xfrm>
            <a:off x="914400" y="914400"/>
            <a:ext cx="2738250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Why asymmetric?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Preferred organs:</a:t>
            </a:r>
          </a:p>
          <a:p>
            <a:endParaRPr lang="en-US" sz="2400" dirty="0"/>
          </a:p>
          <a:p>
            <a:r>
              <a:rPr lang="en-US" sz="2400" dirty="0"/>
              <a:t>Brain</a:t>
            </a:r>
          </a:p>
          <a:p>
            <a:r>
              <a:rPr lang="en-US" sz="2400" dirty="0"/>
              <a:t>Heart</a:t>
            </a:r>
          </a:p>
          <a:p>
            <a:r>
              <a:rPr lang="en-US" sz="2400" dirty="0"/>
              <a:t>Adrenal glands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Others deprived</a:t>
            </a:r>
          </a:p>
          <a:p>
            <a:r>
              <a:rPr lang="en-US" sz="2400" dirty="0"/>
              <a:t>NICU complications</a:t>
            </a:r>
          </a:p>
        </p:txBody>
      </p:sp>
    </p:spTree>
    <p:extLst>
      <p:ext uri="{BB962C8B-B14F-4D97-AF65-F5344CB8AC3E}">
        <p14:creationId xmlns:p14="http://schemas.microsoft.com/office/powerpoint/2010/main" val="161179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85800"/>
          </a:xfrm>
        </p:spPr>
        <p:txBody>
          <a:bodyPr/>
          <a:lstStyle/>
          <a:p>
            <a:pPr algn="ctr"/>
            <a:r>
              <a:rPr lang="en-US" dirty="0"/>
              <a:t>FGR:  Etiology</a:t>
            </a:r>
          </a:p>
        </p:txBody>
      </p:sp>
      <p:graphicFrame>
        <p:nvGraphicFramePr>
          <p:cNvPr id="2050" name="Object 4"/>
          <p:cNvGraphicFramePr>
            <a:graphicFrameLocks noGrp="1" noChangeAspect="1"/>
          </p:cNvGraphicFramePr>
          <p:nvPr>
            <p:ph type="tbl" idx="4294967295"/>
          </p:nvPr>
        </p:nvGraphicFramePr>
        <p:xfrm>
          <a:off x="0" y="2095500"/>
          <a:ext cx="7772400" cy="403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7918920" imgH="4114800" progId="Word.Document.8">
                  <p:embed/>
                </p:oleObj>
              </mc:Choice>
              <mc:Fallback>
                <p:oleObj name="Document" r:id="rId2" imgW="7918920" imgH="4114800" progId="Word.Document.8">
                  <p:embed/>
                  <p:pic>
                    <p:nvPicPr>
                      <p:cNvPr id="205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095500"/>
                        <a:ext cx="7772400" cy="403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2" name="Text Box 5"/>
          <p:cNvSpPr txBox="1">
            <a:spLocks noChangeArrowheads="1"/>
          </p:cNvSpPr>
          <p:nvPr/>
        </p:nvSpPr>
        <p:spPr bwMode="auto">
          <a:xfrm>
            <a:off x="990600" y="1219200"/>
            <a:ext cx="7467600" cy="526297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en-US" sz="2400" dirty="0"/>
              <a:t>	</a:t>
            </a:r>
            <a:r>
              <a:rPr lang="en-US" sz="2400" dirty="0">
                <a:solidFill>
                  <a:schemeClr val="accent1"/>
                </a:solidFill>
              </a:rPr>
              <a:t>Fetal / Placental		    Maternal</a:t>
            </a:r>
          </a:p>
          <a:p>
            <a:endParaRPr lang="en-US" sz="2400" dirty="0"/>
          </a:p>
          <a:p>
            <a:r>
              <a:rPr lang="en-US" sz="2400" strike="sngStrike" dirty="0"/>
              <a:t>Chromosomal / Genetic</a:t>
            </a:r>
            <a:r>
              <a:rPr lang="en-US" sz="2400" dirty="0"/>
              <a:t>		History of FGR</a:t>
            </a:r>
          </a:p>
          <a:p>
            <a:r>
              <a:rPr lang="en-US" sz="2400" strike="sngStrike" dirty="0"/>
              <a:t>Twins</a:t>
            </a:r>
            <a:r>
              <a:rPr lang="en-US" sz="2400" dirty="0"/>
              <a:t>					Hypertension</a:t>
            </a:r>
          </a:p>
          <a:p>
            <a:r>
              <a:rPr lang="en-US" sz="2400" strike="sngStrike" dirty="0"/>
              <a:t>Congenital malformation</a:t>
            </a:r>
            <a:r>
              <a:rPr lang="en-US" sz="2400" dirty="0"/>
              <a:t>		Diabetes</a:t>
            </a:r>
          </a:p>
          <a:p>
            <a:r>
              <a:rPr lang="en-US" sz="2400" strike="sngStrike" dirty="0"/>
              <a:t>Infectious disease</a:t>
            </a:r>
            <a:r>
              <a:rPr lang="en-US" sz="2400" dirty="0"/>
              <a:t>			MSAFP increase</a:t>
            </a:r>
          </a:p>
          <a:p>
            <a:r>
              <a:rPr lang="en-US" sz="2400" dirty="0"/>
              <a:t>	</a:t>
            </a:r>
            <a:r>
              <a:rPr lang="en-US" sz="2400" strike="sngStrike" dirty="0">
                <a:solidFill>
                  <a:schemeClr val="hlink"/>
                </a:solidFill>
              </a:rPr>
              <a:t>CMV</a:t>
            </a:r>
            <a:r>
              <a:rPr lang="en-US" sz="2400" dirty="0"/>
              <a:t>				APS</a:t>
            </a:r>
          </a:p>
          <a:p>
            <a:r>
              <a:rPr lang="en-US" sz="2400" dirty="0"/>
              <a:t>	</a:t>
            </a:r>
            <a:r>
              <a:rPr lang="en-US" sz="2400" strike="sngStrike" dirty="0">
                <a:solidFill>
                  <a:schemeClr val="hlink"/>
                </a:solidFill>
              </a:rPr>
              <a:t>Toxoplasmosis</a:t>
            </a:r>
            <a:r>
              <a:rPr lang="en-US" sz="2400" dirty="0"/>
              <a:t>			Chronic illness</a:t>
            </a:r>
          </a:p>
          <a:p>
            <a:r>
              <a:rPr lang="en-US" sz="2400" dirty="0"/>
              <a:t>	</a:t>
            </a:r>
            <a:r>
              <a:rPr lang="en-US" sz="2400" strike="sngStrike" dirty="0">
                <a:solidFill>
                  <a:schemeClr val="hlink"/>
                </a:solidFill>
              </a:rPr>
              <a:t>Rubella</a:t>
            </a:r>
            <a:r>
              <a:rPr lang="en-US" sz="2400" dirty="0"/>
              <a:t>			Weight &lt; 90% IBW</a:t>
            </a:r>
          </a:p>
          <a:p>
            <a:r>
              <a:rPr lang="en-US" sz="2400" dirty="0"/>
              <a:t>Placental pathology			Hemoglobinopathy</a:t>
            </a:r>
          </a:p>
          <a:p>
            <a:r>
              <a:rPr lang="en-US" sz="2400" dirty="0"/>
              <a:t>	</a:t>
            </a:r>
            <a:r>
              <a:rPr lang="en-US" sz="2400" dirty="0">
                <a:solidFill>
                  <a:schemeClr val="hlink"/>
                </a:solidFill>
              </a:rPr>
              <a:t>Previa</a:t>
            </a:r>
            <a:r>
              <a:rPr lang="en-US" sz="2400" dirty="0"/>
              <a:t>				Substance abuse</a:t>
            </a:r>
          </a:p>
          <a:p>
            <a:r>
              <a:rPr lang="en-US" sz="2400" dirty="0"/>
              <a:t>	</a:t>
            </a:r>
            <a:r>
              <a:rPr lang="en-US" sz="2400" dirty="0">
                <a:solidFill>
                  <a:schemeClr val="hlink"/>
                </a:solidFill>
              </a:rPr>
              <a:t>Abruption</a:t>
            </a:r>
            <a:r>
              <a:rPr lang="en-US" sz="2400" dirty="0"/>
              <a:t>			Anemia/Hypoxia</a:t>
            </a:r>
          </a:p>
          <a:p>
            <a:r>
              <a:rPr lang="en-US" sz="2400" dirty="0"/>
              <a:t>	</a:t>
            </a:r>
            <a:r>
              <a:rPr lang="en-US" sz="2400" dirty="0">
                <a:solidFill>
                  <a:schemeClr val="hlink"/>
                </a:solidFill>
              </a:rPr>
              <a:t>Mosaicism</a:t>
            </a:r>
            <a:r>
              <a:rPr lang="en-US" sz="2400" dirty="0"/>
              <a:t>		</a:t>
            </a:r>
          </a:p>
          <a:p>
            <a:r>
              <a:rPr lang="en-US" sz="2400" dirty="0"/>
              <a:t>	</a:t>
            </a:r>
            <a:r>
              <a:rPr lang="en-US" sz="2400" dirty="0">
                <a:solidFill>
                  <a:schemeClr val="hlink"/>
                </a:solidFill>
              </a:rPr>
              <a:t>Infarction</a:t>
            </a:r>
            <a:r>
              <a:rPr lang="en-US" sz="2400" dirty="0"/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30135184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85800"/>
          </a:xfrm>
        </p:spPr>
        <p:txBody>
          <a:bodyPr/>
          <a:lstStyle/>
          <a:p>
            <a:pPr algn="ctr"/>
            <a:r>
              <a:rPr lang="en-US" dirty="0"/>
              <a:t>FGR:  Etiology</a:t>
            </a:r>
          </a:p>
        </p:txBody>
      </p:sp>
      <p:sp>
        <p:nvSpPr>
          <p:cNvPr id="2052" name="Text Box 5"/>
          <p:cNvSpPr txBox="1">
            <a:spLocks noChangeArrowheads="1"/>
          </p:cNvSpPr>
          <p:nvPr/>
        </p:nvSpPr>
        <p:spPr bwMode="auto">
          <a:xfrm>
            <a:off x="990600" y="1219200"/>
            <a:ext cx="7467600" cy="120032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en-US" sz="2400" dirty="0"/>
              <a:t>	</a:t>
            </a:r>
            <a:r>
              <a:rPr lang="en-US" sz="2400" dirty="0">
                <a:solidFill>
                  <a:schemeClr val="accent1"/>
                </a:solidFill>
              </a:rPr>
              <a:t>Fetal / Placental		    Maternal</a:t>
            </a:r>
          </a:p>
          <a:p>
            <a:endParaRPr lang="en-US" sz="2400" dirty="0"/>
          </a:p>
          <a:p>
            <a:r>
              <a:rPr lang="en-US" sz="2400" strike="sngStrike" dirty="0"/>
              <a:t> </a:t>
            </a:r>
            <a:endParaRPr lang="en-US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75B560-D53A-64D4-07CE-A50A80B671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1" y="2314014"/>
            <a:ext cx="7467600" cy="4105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239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85800"/>
          </a:xfrm>
        </p:spPr>
        <p:txBody>
          <a:bodyPr/>
          <a:lstStyle/>
          <a:p>
            <a:pPr algn="ctr"/>
            <a:r>
              <a:rPr lang="en-US" dirty="0"/>
              <a:t>Uteroplacental Insufficiency</a:t>
            </a:r>
          </a:p>
        </p:txBody>
      </p:sp>
      <p:sp>
        <p:nvSpPr>
          <p:cNvPr id="2052" name="Text Box 5"/>
          <p:cNvSpPr txBox="1">
            <a:spLocks noChangeArrowheads="1"/>
          </p:cNvSpPr>
          <p:nvPr/>
        </p:nvSpPr>
        <p:spPr bwMode="auto">
          <a:xfrm>
            <a:off x="685800" y="2286000"/>
            <a:ext cx="7467600" cy="34163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How bad is the placenta?</a:t>
            </a:r>
          </a:p>
          <a:p>
            <a:endParaRPr lang="en-US" sz="2400" dirty="0">
              <a:solidFill>
                <a:schemeClr val="accent1"/>
              </a:solidFill>
            </a:endParaRPr>
          </a:p>
          <a:p>
            <a:endParaRPr lang="en-US" sz="2400" dirty="0">
              <a:solidFill>
                <a:schemeClr val="accent1"/>
              </a:solidFill>
            </a:endParaRPr>
          </a:p>
          <a:p>
            <a:endParaRPr lang="en-US" sz="2400" dirty="0">
              <a:solidFill>
                <a:schemeClr val="accent1"/>
              </a:solidFill>
            </a:endParaRPr>
          </a:p>
          <a:p>
            <a:r>
              <a:rPr lang="en-US" sz="2400" dirty="0">
                <a:solidFill>
                  <a:schemeClr val="accent1"/>
                </a:solidFill>
              </a:rPr>
              <a:t>Is it affecting the fetus?</a:t>
            </a:r>
          </a:p>
          <a:p>
            <a:endParaRPr lang="en-US" sz="2400" dirty="0">
              <a:solidFill>
                <a:schemeClr val="accent1"/>
              </a:solidFill>
            </a:endParaRPr>
          </a:p>
          <a:p>
            <a:endParaRPr lang="en-US" sz="2400" dirty="0">
              <a:solidFill>
                <a:schemeClr val="accent1"/>
              </a:solidFill>
            </a:endParaRPr>
          </a:p>
          <a:p>
            <a:endParaRPr lang="en-US" sz="2400" dirty="0">
              <a:solidFill>
                <a:schemeClr val="accent1"/>
              </a:solidFill>
            </a:endParaRPr>
          </a:p>
          <a:p>
            <a:r>
              <a:rPr lang="en-US" sz="2400" dirty="0">
                <a:solidFill>
                  <a:schemeClr val="accent1"/>
                </a:solidFill>
              </a:rPr>
              <a:t>Is the fetus sick?</a:t>
            </a: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208510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Doppler</a:t>
            </a:r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133600"/>
            <a:ext cx="2244876" cy="3535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2819400"/>
            <a:ext cx="5783688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8" descr="sg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860425"/>
            <a:ext cx="6934200" cy="519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85800"/>
          </a:xfrm>
        </p:spPr>
        <p:txBody>
          <a:bodyPr/>
          <a:lstStyle/>
          <a:p>
            <a:pPr algn="ctr"/>
            <a:r>
              <a:rPr lang="en-US" dirty="0"/>
              <a:t>Uteroplacental Insufficiency</a:t>
            </a:r>
          </a:p>
        </p:txBody>
      </p:sp>
      <p:sp>
        <p:nvSpPr>
          <p:cNvPr id="2052" name="Text Box 5"/>
          <p:cNvSpPr txBox="1">
            <a:spLocks noChangeArrowheads="1"/>
          </p:cNvSpPr>
          <p:nvPr/>
        </p:nvSpPr>
        <p:spPr bwMode="auto">
          <a:xfrm>
            <a:off x="685800" y="2286000"/>
            <a:ext cx="7772400" cy="34163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How bad is the placenta?		Umbilical Artery</a:t>
            </a:r>
          </a:p>
          <a:p>
            <a:endParaRPr lang="en-US" sz="2400" dirty="0">
              <a:solidFill>
                <a:schemeClr val="accent1"/>
              </a:solidFill>
            </a:endParaRPr>
          </a:p>
          <a:p>
            <a:endParaRPr lang="en-US" sz="2400" dirty="0">
              <a:solidFill>
                <a:schemeClr val="accent1"/>
              </a:solidFill>
            </a:endParaRPr>
          </a:p>
          <a:p>
            <a:endParaRPr lang="en-US" sz="2400" dirty="0">
              <a:solidFill>
                <a:schemeClr val="accent1"/>
              </a:solidFill>
            </a:endParaRPr>
          </a:p>
          <a:p>
            <a:r>
              <a:rPr lang="en-US" sz="2400" dirty="0">
                <a:solidFill>
                  <a:schemeClr val="accent1"/>
                </a:solidFill>
              </a:rPr>
              <a:t>Is it affecting the fetus?		Middle Cerebral Artery</a:t>
            </a:r>
          </a:p>
          <a:p>
            <a:endParaRPr lang="en-US" sz="2400" dirty="0">
              <a:solidFill>
                <a:schemeClr val="accent1"/>
              </a:solidFill>
            </a:endParaRPr>
          </a:p>
          <a:p>
            <a:endParaRPr lang="en-US" sz="2400" dirty="0">
              <a:solidFill>
                <a:schemeClr val="accent1"/>
              </a:solidFill>
            </a:endParaRPr>
          </a:p>
          <a:p>
            <a:endParaRPr lang="en-US" sz="2400" dirty="0">
              <a:solidFill>
                <a:schemeClr val="accent1"/>
              </a:solidFill>
            </a:endParaRPr>
          </a:p>
          <a:p>
            <a:r>
              <a:rPr lang="en-US" sz="2400" dirty="0">
                <a:solidFill>
                  <a:schemeClr val="accent1"/>
                </a:solidFill>
              </a:rPr>
              <a:t>Is the fetus sick?			Ductus Venosus</a:t>
            </a:r>
            <a:endParaRPr lang="en-US" sz="2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C84C56A-5AF5-96A6-BB72-985D342FFC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976" b="54550"/>
          <a:stretch/>
        </p:blipFill>
        <p:spPr>
          <a:xfrm>
            <a:off x="4953000" y="2819400"/>
            <a:ext cx="3048000" cy="8382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E8D1DA1-F61A-62E6-3EA8-E850A5BFE4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791" b="50000"/>
          <a:stretch/>
        </p:blipFill>
        <p:spPr>
          <a:xfrm>
            <a:off x="4595812" y="4146560"/>
            <a:ext cx="3762375" cy="10668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4CAA760-BDF8-1425-144E-8734C688401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4400" b="45200"/>
          <a:stretch/>
        </p:blipFill>
        <p:spPr>
          <a:xfrm>
            <a:off x="5070403" y="5663189"/>
            <a:ext cx="3102046" cy="966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0198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Uteroplacental Insufficiency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362200"/>
            <a:ext cx="7772400" cy="2514600"/>
          </a:xfrm>
        </p:spPr>
        <p:txBody>
          <a:bodyPr/>
          <a:lstStyle/>
          <a:p>
            <a:r>
              <a:rPr lang="en-US" dirty="0"/>
              <a:t>Placental perfusion -  Doppler</a:t>
            </a:r>
          </a:p>
          <a:p>
            <a:r>
              <a:rPr lang="en-US" dirty="0"/>
              <a:t>Water transfer – Amniotic fluid volume</a:t>
            </a:r>
          </a:p>
          <a:p>
            <a:r>
              <a:rPr lang="en-US" dirty="0"/>
              <a:t>Fetal status – NST, BPP, OCT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AA355D4-D52E-4198-48B7-04F8E2585C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3316"/>
          <a:stretch/>
        </p:blipFill>
        <p:spPr>
          <a:xfrm>
            <a:off x="2057400" y="4136231"/>
            <a:ext cx="4800600" cy="2340769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FGR:  Oligohydramnios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Initial harbinger of doom</a:t>
            </a:r>
          </a:p>
          <a:p>
            <a:pPr lvl="1"/>
            <a:r>
              <a:rPr lang="en-US" dirty="0"/>
              <a:t>FGR, preeclampsia</a:t>
            </a:r>
          </a:p>
          <a:p>
            <a:pPr lvl="1"/>
            <a:r>
              <a:rPr lang="en-US" dirty="0"/>
              <a:t>may precede abnormal HC/AC</a:t>
            </a:r>
          </a:p>
          <a:p>
            <a:r>
              <a:rPr lang="en-US" dirty="0"/>
              <a:t>Fluid pocket of BPP:</a:t>
            </a:r>
          </a:p>
          <a:p>
            <a:pPr lvl="1"/>
            <a:r>
              <a:rPr lang="en-US" dirty="0"/>
              <a:t>&gt;2 cm			  6% FGR</a:t>
            </a:r>
          </a:p>
          <a:p>
            <a:pPr lvl="1"/>
            <a:r>
              <a:rPr lang="en-US" dirty="0"/>
              <a:t>1-2 cm			20% FGR</a:t>
            </a:r>
          </a:p>
          <a:p>
            <a:pPr lvl="1"/>
            <a:r>
              <a:rPr lang="en-US" dirty="0"/>
              <a:t>&lt;1 cm			39% FGR</a:t>
            </a:r>
          </a:p>
          <a:p>
            <a:pPr lvl="1"/>
            <a:r>
              <a:rPr lang="en-US" dirty="0"/>
              <a:t>also predicts intrapartum distress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Uteroplacental Insufficiency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362200"/>
            <a:ext cx="7772400" cy="2514600"/>
          </a:xfrm>
        </p:spPr>
        <p:txBody>
          <a:bodyPr/>
          <a:lstStyle/>
          <a:p>
            <a:r>
              <a:rPr lang="en-US" dirty="0"/>
              <a:t>Placental perfusion -  Doppler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0DA6C81-4ADC-9B93-BF5B-E3D81E12AC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6704" y="3506544"/>
            <a:ext cx="3033117" cy="274051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4D7CA4E-6D80-B0E6-A7A7-472F702597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574" y="3506544"/>
            <a:ext cx="3658723" cy="2740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2568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Uteroplacental Insufficiency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362200"/>
            <a:ext cx="7772400" cy="2514600"/>
          </a:xfrm>
        </p:spPr>
        <p:txBody>
          <a:bodyPr/>
          <a:lstStyle/>
          <a:p>
            <a:r>
              <a:rPr lang="en-US" dirty="0"/>
              <a:t>Umbilical Artery Doppler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7E87F6-7E19-9D0B-9161-BEEA410F66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3276600"/>
            <a:ext cx="5135374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6153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Uteroplacental Insufficiency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362200"/>
            <a:ext cx="7772400" cy="2514600"/>
          </a:xfrm>
        </p:spPr>
        <p:txBody>
          <a:bodyPr/>
          <a:lstStyle/>
          <a:p>
            <a:r>
              <a:rPr lang="en-US" dirty="0"/>
              <a:t>Assess fetal status - MCA Doppler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347CFBD-7DCF-AE71-E9B3-BEB869A58D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3424473"/>
            <a:ext cx="3504155" cy="2605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6083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FGR: Middle Cerebral Doppler</a:t>
            </a:r>
          </a:p>
        </p:txBody>
      </p:sp>
      <p:sp>
        <p:nvSpPr>
          <p:cNvPr id="38916" name="Text Box 5"/>
          <p:cNvSpPr txBox="1">
            <a:spLocks noChangeArrowheads="1"/>
          </p:cNvSpPr>
          <p:nvPr/>
        </p:nvSpPr>
        <p:spPr bwMode="auto">
          <a:xfrm>
            <a:off x="1905000" y="6096000"/>
            <a:ext cx="1601788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Normal MCA</a:t>
            </a:r>
            <a:endParaRPr lang="en-US" dirty="0"/>
          </a:p>
        </p:txBody>
      </p:sp>
      <p:sp>
        <p:nvSpPr>
          <p:cNvPr id="38917" name="Text Box 6"/>
          <p:cNvSpPr txBox="1">
            <a:spLocks noChangeArrowheads="1"/>
          </p:cNvSpPr>
          <p:nvPr/>
        </p:nvSpPr>
        <p:spPr bwMode="auto">
          <a:xfrm>
            <a:off x="5562600" y="6096000"/>
            <a:ext cx="1855788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Abnormal MCA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789D7CC-CEF3-BD2C-C951-02744E539D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334" y="1981200"/>
            <a:ext cx="7145865" cy="4019549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Ductus Venosus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05000"/>
            <a:ext cx="7010400" cy="1752600"/>
          </a:xfrm>
        </p:spPr>
        <p:txBody>
          <a:bodyPr/>
          <a:lstStyle/>
          <a:p>
            <a:r>
              <a:rPr lang="en-US" sz="2800" dirty="0"/>
              <a:t>Doppler flow waveforms</a:t>
            </a:r>
          </a:p>
          <a:p>
            <a:pPr lvl="1"/>
            <a:r>
              <a:rPr lang="en-US" sz="2400" dirty="0"/>
              <a:t>Fetal venous system has characteristic pulsations which reflect CVP – proximity to heart</a:t>
            </a:r>
          </a:p>
        </p:txBody>
      </p:sp>
      <p:pic>
        <p:nvPicPr>
          <p:cNvPr id="32769" name="Picture 1"/>
          <p:cNvPicPr>
            <a:picLocks noChangeAspect="1" noChangeArrowheads="1"/>
          </p:cNvPicPr>
          <p:nvPr/>
        </p:nvPicPr>
        <p:blipFill>
          <a:blip r:embed="rId2" cstate="print"/>
          <a:srcRect t="15054" b="5376"/>
          <a:stretch>
            <a:fillRect/>
          </a:stretch>
        </p:blipFill>
        <p:spPr bwMode="auto">
          <a:xfrm>
            <a:off x="2873461" y="3276600"/>
            <a:ext cx="6088277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4"/>
          <p:cNvSpPr txBox="1">
            <a:spLocks noChangeArrowheads="1"/>
          </p:cNvSpPr>
          <p:nvPr/>
        </p:nvSpPr>
        <p:spPr bwMode="auto">
          <a:xfrm>
            <a:off x="1127125" y="2860675"/>
            <a:ext cx="625475" cy="22828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400" dirty="0"/>
              <a:t>DV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UV</a:t>
            </a:r>
          </a:p>
        </p:txBody>
      </p:sp>
      <p:pic>
        <p:nvPicPr>
          <p:cNvPr id="4301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457200"/>
            <a:ext cx="5238750" cy="3543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43012" name="Picture 8" descr="umbve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4191000"/>
            <a:ext cx="3352800" cy="204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3" name="Rectangle 9"/>
          <p:cNvSpPr>
            <a:spLocks noChangeArrowheads="1"/>
          </p:cNvSpPr>
          <p:nvPr/>
        </p:nvSpPr>
        <p:spPr bwMode="auto">
          <a:xfrm>
            <a:off x="533400" y="381000"/>
            <a:ext cx="8153400" cy="22098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430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Normal Venous Dopplers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Abnormal Venous Dopplers</a:t>
            </a:r>
          </a:p>
        </p:txBody>
      </p:sp>
      <p:sp>
        <p:nvSpPr>
          <p:cNvPr id="44035" name="Rectangle 4"/>
          <p:cNvSpPr>
            <a:spLocks noChangeArrowheads="1"/>
          </p:cNvSpPr>
          <p:nvPr/>
        </p:nvSpPr>
        <p:spPr bwMode="auto">
          <a:xfrm>
            <a:off x="1066800" y="2895600"/>
            <a:ext cx="4572000" cy="22828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2400" dirty="0"/>
              <a:t>DV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UV</a:t>
            </a:r>
          </a:p>
        </p:txBody>
      </p:sp>
      <p:pic>
        <p:nvPicPr>
          <p:cNvPr id="44036" name="Picture 5" descr="umbvein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4038600"/>
            <a:ext cx="3657600" cy="185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7" name="Picture 6" descr="DVabnm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2095500"/>
            <a:ext cx="373380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FGR:  Introduction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FGR 2nd leading contributor to PNM rate after prematurity</a:t>
            </a:r>
          </a:p>
          <a:p>
            <a:r>
              <a:rPr lang="en-US" dirty="0"/>
              <a:t>PNM rate increased 6 -10 fold</a:t>
            </a:r>
          </a:p>
          <a:p>
            <a:r>
              <a:rPr lang="en-US" dirty="0"/>
              <a:t>PNM rate 8/1000 background:</a:t>
            </a:r>
          </a:p>
          <a:p>
            <a:pPr lvl="1"/>
            <a:r>
              <a:rPr lang="en-US" dirty="0"/>
              <a:t>120/1000 for all FGR</a:t>
            </a:r>
          </a:p>
          <a:p>
            <a:pPr lvl="1"/>
            <a:r>
              <a:rPr lang="en-US" dirty="0"/>
              <a:t>80/1000 when anomalies excluded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FGR:  Value of Doppler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FGR fetuses with:</a:t>
            </a:r>
          </a:p>
          <a:p>
            <a:pPr lvl="1"/>
            <a:r>
              <a:rPr lang="en-US" dirty="0"/>
              <a:t>Normal AFV</a:t>
            </a:r>
          </a:p>
          <a:p>
            <a:pPr lvl="1"/>
            <a:r>
              <a:rPr lang="en-US" dirty="0"/>
              <a:t>Normal UmA S/D</a:t>
            </a:r>
          </a:p>
          <a:p>
            <a:pPr lvl="1"/>
            <a:r>
              <a:rPr lang="en-US" dirty="0"/>
              <a:t>Normal MCA Dopplers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&gt;97% NPV for major negative perinatal sequalae</a:t>
            </a:r>
          </a:p>
          <a:p>
            <a:pPr lvl="2"/>
            <a:endParaRPr lang="en-US" dirty="0"/>
          </a:p>
          <a:p>
            <a:pPr lvl="4"/>
            <a:r>
              <a:rPr lang="en-US" dirty="0"/>
              <a:t>Fong et al., Radiology 213:681, 1999.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95300"/>
            <a:ext cx="7772400" cy="1143000"/>
          </a:xfrm>
        </p:spPr>
        <p:txBody>
          <a:bodyPr/>
          <a:lstStyle/>
          <a:p>
            <a:pPr algn="ctr"/>
            <a:r>
              <a:rPr lang="en-US" dirty="0"/>
              <a:t>Umbilical Artery Absent/Reversed EDV Doppler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114800"/>
          </a:xfrm>
        </p:spPr>
        <p:txBody>
          <a:bodyPr/>
          <a:lstStyle/>
          <a:p>
            <a:r>
              <a:rPr lang="en-US" dirty="0"/>
              <a:t>80% will have FGR</a:t>
            </a:r>
          </a:p>
          <a:p>
            <a:r>
              <a:rPr lang="en-US" dirty="0"/>
              <a:t>36% PNM rate</a:t>
            </a:r>
          </a:p>
          <a:p>
            <a:r>
              <a:rPr lang="en-US" dirty="0"/>
              <a:t>REDV:  &gt;70% placental arteries obliterated</a:t>
            </a:r>
          </a:p>
          <a:p>
            <a:r>
              <a:rPr lang="en-US" dirty="0"/>
              <a:t>Mean time to delivery 7 days (0-49)</a:t>
            </a:r>
          </a:p>
          <a:p>
            <a:r>
              <a:rPr lang="en-US" dirty="0"/>
              <a:t>Management:</a:t>
            </a:r>
          </a:p>
          <a:p>
            <a:pPr lvl="1"/>
            <a:r>
              <a:rPr lang="en-US" dirty="0"/>
              <a:t>BMS, hospital bed rest, intensive monitoring, liberal delivery</a:t>
            </a:r>
          </a:p>
          <a:p>
            <a:pPr lvl="1"/>
            <a:r>
              <a:rPr lang="en-US" dirty="0"/>
              <a:t>venous Dopplers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FGR:  Venous Dopplers</a:t>
            </a:r>
          </a:p>
        </p:txBody>
      </p:sp>
      <p:sp>
        <p:nvSpPr>
          <p:cNvPr id="45059" name="Text Box 4"/>
          <p:cNvSpPr txBox="1">
            <a:spLocks noChangeArrowheads="1"/>
          </p:cNvSpPr>
          <p:nvPr/>
        </p:nvSpPr>
        <p:spPr bwMode="auto">
          <a:xfrm>
            <a:off x="762000" y="2362200"/>
            <a:ext cx="8001165" cy="378565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400" dirty="0"/>
              <a:t>AEDV  +  umbilical vein pulsations =  54% mortality</a:t>
            </a:r>
          </a:p>
          <a:p>
            <a:endParaRPr lang="en-US" sz="2400" dirty="0"/>
          </a:p>
          <a:p>
            <a:r>
              <a:rPr lang="en-US" sz="2400" dirty="0"/>
              <a:t>AEDV  -  umbilical vein pulsations =  10% mortality</a:t>
            </a:r>
          </a:p>
          <a:p>
            <a:endParaRPr lang="en-US" sz="2400" dirty="0"/>
          </a:p>
          <a:p>
            <a:r>
              <a:rPr lang="en-US" sz="2400" dirty="0"/>
              <a:t>			</a:t>
            </a:r>
            <a:r>
              <a:rPr lang="en-US" dirty="0"/>
              <a:t>Indik, Obstet Gynecol 77:551, 1991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Venous atrial back flow waves are suggestive of metabolic</a:t>
            </a:r>
          </a:p>
          <a:p>
            <a:r>
              <a:rPr lang="en-US" sz="2400" dirty="0"/>
              <a:t>Acidemia documented by PUBS</a:t>
            </a:r>
          </a:p>
          <a:p>
            <a:endParaRPr lang="en-US" sz="2400" dirty="0"/>
          </a:p>
          <a:p>
            <a:r>
              <a:rPr lang="en-US" sz="2400" dirty="0"/>
              <a:t>			</a:t>
            </a:r>
            <a:r>
              <a:rPr lang="en-US" dirty="0"/>
              <a:t>Hecher et al., Am J Obstet Gynecol 173:10, 1995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FGR:  Maternal Doppler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Uterine artery:</a:t>
            </a:r>
          </a:p>
          <a:p>
            <a:pPr lvl="1"/>
            <a:r>
              <a:rPr lang="en-US" dirty="0"/>
              <a:t>S/D &gt; 2.6 associated with FGR, IUFD</a:t>
            </a:r>
          </a:p>
          <a:p>
            <a:pPr lvl="1"/>
            <a:r>
              <a:rPr lang="en-US" dirty="0"/>
              <a:t>Elevated resistance index and FGR:</a:t>
            </a:r>
          </a:p>
          <a:p>
            <a:pPr lvl="2"/>
            <a:r>
              <a:rPr lang="en-US" dirty="0"/>
              <a:t>70.6% sensitive</a:t>
            </a:r>
          </a:p>
          <a:p>
            <a:pPr lvl="2"/>
            <a:r>
              <a:rPr lang="en-US" dirty="0"/>
              <a:t>33.3% PPV</a:t>
            </a:r>
          </a:p>
          <a:p>
            <a:pPr lvl="1"/>
            <a:endParaRPr lang="en-US" dirty="0"/>
          </a:p>
        </p:txBody>
      </p:sp>
      <p:pic>
        <p:nvPicPr>
          <p:cNvPr id="30726" name="Picture 6"/>
          <p:cNvPicPr>
            <a:picLocks noChangeAspect="1" noChangeArrowheads="1"/>
          </p:cNvPicPr>
          <p:nvPr/>
        </p:nvPicPr>
        <p:blipFill>
          <a:blip r:embed="rId2" cstate="print"/>
          <a:srcRect l="2737"/>
          <a:stretch>
            <a:fillRect/>
          </a:stretch>
        </p:blipFill>
        <p:spPr bwMode="auto">
          <a:xfrm>
            <a:off x="4953000" y="4648200"/>
            <a:ext cx="2707422" cy="164068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/>
            <a:tailEnd/>
          </a:ln>
        </p:spPr>
      </p:pic>
      <p:pic>
        <p:nvPicPr>
          <p:cNvPr id="30727" name="Picture 7"/>
          <p:cNvPicPr>
            <a:picLocks noChangeAspect="1" noChangeArrowheads="1"/>
          </p:cNvPicPr>
          <p:nvPr/>
        </p:nvPicPr>
        <p:blipFill>
          <a:blip r:embed="rId3" cstate="print"/>
          <a:srcRect l="54923" t="46721" r="6923" b="7377"/>
          <a:stretch>
            <a:fillRect/>
          </a:stretch>
        </p:blipFill>
        <p:spPr bwMode="auto">
          <a:xfrm>
            <a:off x="1045028" y="4800600"/>
            <a:ext cx="3374572" cy="1524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FGR:  Therapy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Aspirin</a:t>
            </a:r>
          </a:p>
          <a:p>
            <a:pPr lvl="1"/>
            <a:r>
              <a:rPr lang="en-US" dirty="0"/>
              <a:t>ASA + dipyridamole from 16 weeks in women with Hx of FGR</a:t>
            </a:r>
          </a:p>
          <a:p>
            <a:pPr lvl="1"/>
            <a:r>
              <a:rPr lang="en-US" dirty="0"/>
              <a:t>Treatment:	13% FGR, no severe FGR</a:t>
            </a:r>
          </a:p>
          <a:p>
            <a:pPr lvl="1"/>
            <a:r>
              <a:rPr lang="en-US" dirty="0"/>
              <a:t>No Tx:		61% FGR, 27% server FGR</a:t>
            </a:r>
          </a:p>
          <a:p>
            <a:pPr lvl="4"/>
            <a:r>
              <a:rPr lang="en-US" dirty="0"/>
              <a:t>Wallenburg, Am J Obstet Gynecol 157:1230, 1987</a:t>
            </a:r>
          </a:p>
          <a:p>
            <a:pPr lvl="1"/>
            <a:r>
              <a:rPr lang="en-US" dirty="0"/>
              <a:t>Meta-analysis on 50-100 mg ASA</a:t>
            </a:r>
          </a:p>
          <a:p>
            <a:pPr lvl="2"/>
            <a:r>
              <a:rPr lang="en-US" dirty="0"/>
              <a:t>significant reduction of FGR noted</a:t>
            </a:r>
          </a:p>
          <a:p>
            <a:pPr lvl="4"/>
            <a:r>
              <a:rPr lang="en-US" dirty="0"/>
              <a:t>Br J Obstet Gynecol 104:450, 1997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FGR:  Management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r>
              <a:rPr lang="en-US" dirty="0"/>
              <a:t>Twice weekly fetal reassurance testing</a:t>
            </a:r>
          </a:p>
          <a:p>
            <a:pPr lvl="1"/>
            <a:r>
              <a:rPr lang="en-US" dirty="0"/>
              <a:t>NSTs, BPPs</a:t>
            </a:r>
          </a:p>
          <a:p>
            <a:pPr lvl="1"/>
            <a:r>
              <a:rPr lang="en-US" dirty="0"/>
              <a:t>Weekly AFI</a:t>
            </a:r>
          </a:p>
          <a:p>
            <a:r>
              <a:rPr lang="en-US" dirty="0"/>
              <a:t>Growth scans every 3 weeks</a:t>
            </a:r>
          </a:p>
          <a:p>
            <a:r>
              <a:rPr lang="en-US" dirty="0"/>
              <a:t>Deliver at 39 weeks if EFW 3 – 10%</a:t>
            </a:r>
          </a:p>
          <a:p>
            <a:r>
              <a:rPr lang="en-US" dirty="0"/>
              <a:t>Deliver at 37 weeks if EFW &lt; 3%</a:t>
            </a:r>
          </a:p>
          <a:p>
            <a:r>
              <a:rPr lang="en-US" dirty="0"/>
              <a:t>Steroids if potential preterm delivery</a:t>
            </a:r>
          </a:p>
          <a:p>
            <a:r>
              <a:rPr lang="en-US" dirty="0"/>
              <a:t>Watch for S/Sx of Preeclampsia</a:t>
            </a:r>
          </a:p>
        </p:txBody>
      </p:sp>
    </p:spTree>
    <p:extLst>
      <p:ext uri="{BB962C8B-B14F-4D97-AF65-F5344CB8AC3E}">
        <p14:creationId xmlns:p14="http://schemas.microsoft.com/office/powerpoint/2010/main" val="42492623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E2C84CD0-7185-04B4-9868-E2B11E7F52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algn="ctr"/>
            <a:r>
              <a:rPr lang="en-US" dirty="0"/>
              <a:t>Kick Counts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5E6F7A-72B3-0192-6D77-37BAD5B2ED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778" b="16666"/>
          <a:stretch/>
        </p:blipFill>
        <p:spPr>
          <a:xfrm>
            <a:off x="1143000" y="1676400"/>
            <a:ext cx="6858000" cy="44958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52400"/>
            <a:ext cx="7932146" cy="6096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191000" y="6324600"/>
            <a:ext cx="41831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Fetal Diagn Ther. 2012;32(1-2):116-22</a:t>
            </a:r>
          </a:p>
        </p:txBody>
      </p:sp>
    </p:spTree>
    <p:extLst>
      <p:ext uri="{BB962C8B-B14F-4D97-AF65-F5344CB8AC3E}">
        <p14:creationId xmlns:p14="http://schemas.microsoft.com/office/powerpoint/2010/main" val="362062679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FGR: Long Term Morbidity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potential for normal long term growth is positive</a:t>
            </a:r>
          </a:p>
          <a:p>
            <a:pPr lvl="1"/>
            <a:r>
              <a:rPr lang="en-US" dirty="0"/>
              <a:t>late developing FGR:  excellent</a:t>
            </a:r>
          </a:p>
          <a:p>
            <a:pPr lvl="1"/>
            <a:r>
              <a:rPr lang="en-US" dirty="0"/>
              <a:t>early, prolonged FGR:  risk of suboptimal size (e.g. 50% with small HC have HC &lt; 10th percentile at 8 years).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FGR:  Neurologic Outcome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Depends:</a:t>
            </a:r>
          </a:p>
          <a:p>
            <a:pPr lvl="1"/>
            <a:r>
              <a:rPr lang="en-US" dirty="0"/>
              <a:t>degree of FGR, especially small HC</a:t>
            </a:r>
          </a:p>
          <a:p>
            <a:pPr lvl="1"/>
            <a:r>
              <a:rPr lang="en-US" dirty="0"/>
              <a:t>timing of onset</a:t>
            </a:r>
          </a:p>
          <a:p>
            <a:pPr lvl="1"/>
            <a:r>
              <a:rPr lang="en-US" dirty="0"/>
              <a:t>GA at delivery</a:t>
            </a:r>
          </a:p>
          <a:p>
            <a:pPr lvl="1"/>
            <a:r>
              <a:rPr lang="en-US" dirty="0"/>
              <a:t>postnatal care</a:t>
            </a:r>
          </a:p>
          <a:p>
            <a:r>
              <a:rPr lang="en-US" dirty="0"/>
              <a:t>CP risk is increased 4-6 times, for FGR between 32-42 weeks</a:t>
            </a:r>
          </a:p>
          <a:p>
            <a:pPr lvl="3"/>
            <a:r>
              <a:rPr lang="en-US" dirty="0"/>
              <a:t>Jarvis, Lancet. 2003 Oct 4;362(9390):1106-11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FGR:  Introduction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40% of stillbirths have FGR</a:t>
            </a:r>
          </a:p>
          <a:p>
            <a:pPr lvl="1"/>
            <a:r>
              <a:rPr lang="en-US" dirty="0"/>
              <a:t>53% of preterm stillbirths</a:t>
            </a:r>
          </a:p>
          <a:p>
            <a:pPr lvl="1"/>
            <a:r>
              <a:rPr lang="en-US" dirty="0"/>
              <a:t>26% of term stillbirths</a:t>
            </a:r>
          </a:p>
          <a:p>
            <a:r>
              <a:rPr lang="en-US" dirty="0"/>
              <a:t>Intrapartum asphyxia reported in up to 50% of FGR fetuses</a:t>
            </a:r>
          </a:p>
          <a:p>
            <a:r>
              <a:rPr lang="en-US" dirty="0"/>
              <a:t>&gt; 60% of FGR fetuses with FHR tracing abnormalities have hypoxia/acidosis	</a:t>
            </a:r>
          </a:p>
          <a:p>
            <a:pPr lvl="4"/>
            <a:r>
              <a:rPr lang="en-US" dirty="0"/>
              <a:t>Pardi, NEJM 328:692, 1993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762000"/>
          </a:xfrm>
        </p:spPr>
        <p:txBody>
          <a:bodyPr/>
          <a:lstStyle/>
          <a:p>
            <a:pPr algn="ctr"/>
            <a:r>
              <a:rPr lang="en-US" dirty="0"/>
              <a:t>FGR:  Adult Disease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305800" cy="4114800"/>
          </a:xfrm>
        </p:spPr>
        <p:txBody>
          <a:bodyPr/>
          <a:lstStyle/>
          <a:p>
            <a:r>
              <a:rPr lang="en-US" dirty="0"/>
              <a:t>Barker Hypothesis</a:t>
            </a:r>
          </a:p>
          <a:p>
            <a:pPr lvl="1"/>
            <a:r>
              <a:rPr lang="en-US" dirty="0"/>
              <a:t>England/Wales 1901-1910, areas with high infant mortality correlated with CAD in men aged 35-74 in the 1960s-70s</a:t>
            </a:r>
          </a:p>
          <a:p>
            <a:pPr lvl="1"/>
            <a:r>
              <a:rPr lang="en-US" dirty="0"/>
              <a:t>Theory:  LBW survivors might have more CAD</a:t>
            </a:r>
          </a:p>
          <a:p>
            <a:pPr lvl="1"/>
            <a:r>
              <a:rPr lang="en-US" dirty="0"/>
              <a:t>Birth records:</a:t>
            </a:r>
          </a:p>
          <a:p>
            <a:pPr lvl="2"/>
            <a:r>
              <a:rPr lang="en-US" dirty="0"/>
              <a:t>BW &lt; 5.5 lbs.:  3 times number of deaths from CAD</a:t>
            </a:r>
          </a:p>
          <a:p>
            <a:pPr lvl="2"/>
            <a:r>
              <a:rPr lang="en-US" dirty="0"/>
              <a:t>HTN and CVA also increased</a:t>
            </a:r>
          </a:p>
          <a:p>
            <a:pPr lvl="2"/>
            <a:r>
              <a:rPr lang="en-US" dirty="0"/>
              <a:t>Greatest risk: LBW, small HC, short, small placentas</a:t>
            </a:r>
          </a:p>
          <a:p>
            <a:pPr lvl="2"/>
            <a:r>
              <a:rPr lang="en-US" dirty="0"/>
              <a:t>Also more: abdominal obesity, AODM, hyperlipidemia</a:t>
            </a:r>
          </a:p>
          <a:p>
            <a:pPr lvl="2"/>
            <a:r>
              <a:rPr lang="en-US" dirty="0"/>
              <a:t>Cause: pancreatic/adrenal insuff, sympath. dysfx?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10-10-2004  3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FGR:  PNM and EFW</a:t>
            </a:r>
          </a:p>
        </p:txBody>
      </p:sp>
      <p:graphicFrame>
        <p:nvGraphicFramePr>
          <p:cNvPr id="1026" name="Object 3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685800" y="2057400"/>
          <a:ext cx="7770813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7747920" imgH="4095360" progId="MSGraph.Chart.8">
                  <p:embed followColorScheme="full"/>
                </p:oleObj>
              </mc:Choice>
              <mc:Fallback>
                <p:oleObj name="Chart" r:id="rId2" imgW="7747920" imgH="4095360" progId="MSGraph.Chart.8">
                  <p:embed followColorScheme="full"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057400"/>
                        <a:ext cx="7770813" cy="411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143000"/>
            <a:ext cx="8077201" cy="540643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62000" y="381000"/>
            <a:ext cx="73116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When is small, too small?   Defining FGR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838200"/>
          </a:xfrm>
        </p:spPr>
        <p:txBody>
          <a:bodyPr/>
          <a:lstStyle/>
          <a:p>
            <a:pPr algn="ctr"/>
            <a:r>
              <a:rPr lang="en-US" dirty="0"/>
              <a:t>FGR:  Definition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447800"/>
            <a:ext cx="7772400" cy="4114800"/>
          </a:xfrm>
        </p:spPr>
        <p:txBody>
          <a:bodyPr/>
          <a:lstStyle/>
          <a:p>
            <a:r>
              <a:rPr lang="en-US" dirty="0"/>
              <a:t>Birth weight &lt; 10th percentile used to define growth restriction at birth</a:t>
            </a:r>
          </a:p>
          <a:p>
            <a:r>
              <a:rPr lang="en-US" dirty="0"/>
              <a:t>Definition carried over to fetuses using ultrasound measurements</a:t>
            </a:r>
          </a:p>
          <a:p>
            <a:r>
              <a:rPr lang="en-US" dirty="0"/>
              <a:t>SMFM-ACOG-AIUM updated: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b="0" i="0" u="none" strike="noStrike" baseline="0" dirty="0"/>
              <a:t>AC or EFW &lt;10</a:t>
            </a:r>
            <a:r>
              <a:rPr lang="en-US" b="0" i="0" u="none" strike="noStrike" baseline="30000" dirty="0"/>
              <a:t>th</a:t>
            </a:r>
            <a:r>
              <a:rPr lang="en-US" b="0" i="0" u="none" strike="noStrike" baseline="0" dirty="0"/>
              <a:t> centile for GA</a:t>
            </a:r>
          </a:p>
          <a:p>
            <a:pPr lvl="1"/>
            <a:endParaRPr lang="en-US" dirty="0"/>
          </a:p>
          <a:p>
            <a:pPr lvl="6"/>
            <a:r>
              <a:rPr lang="en-US" sz="1800" b="0" i="0" u="none" strike="noStrike" baseline="0" dirty="0"/>
              <a:t>Obstet Gynecol. 2021;137(2):e16</a:t>
            </a:r>
          </a:p>
          <a:p>
            <a:pPr marL="1371600" lvl="3" indent="0">
              <a:buNone/>
            </a:pPr>
            <a:endParaRPr lang="en-US" b="0" i="0" u="none" strike="noStrike" baseline="0" dirty="0"/>
          </a:p>
          <a:p>
            <a:pPr marL="457200" lvl="1" indent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838200"/>
          </a:xfrm>
        </p:spPr>
        <p:txBody>
          <a:bodyPr/>
          <a:lstStyle/>
          <a:p>
            <a:pPr algn="ctr"/>
            <a:r>
              <a:rPr lang="en-US" dirty="0"/>
              <a:t>Birthweight:  Definitions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447800"/>
            <a:ext cx="7772400" cy="4572000"/>
          </a:xfrm>
        </p:spPr>
        <p:txBody>
          <a:bodyPr/>
          <a:lstStyle/>
          <a:p>
            <a:r>
              <a:rPr lang="en-US" b="1" i="1" dirty="0"/>
              <a:t>V</a:t>
            </a:r>
            <a:r>
              <a:rPr lang="en-US" b="1" i="1" dirty="0">
                <a:effectLst/>
              </a:rPr>
              <a:t>ery small for gestational age </a:t>
            </a:r>
            <a:r>
              <a:rPr lang="en-US" b="0" i="0" dirty="0">
                <a:effectLst/>
              </a:rPr>
              <a:t>(VSGA; &lt;3rd percentile) </a:t>
            </a:r>
          </a:p>
          <a:p>
            <a:r>
              <a:rPr lang="en-US" b="1" i="1" dirty="0"/>
              <a:t>S</a:t>
            </a:r>
            <a:r>
              <a:rPr lang="en-US" b="1" i="1" dirty="0">
                <a:effectLst/>
              </a:rPr>
              <a:t>mall for gestational age </a:t>
            </a:r>
            <a:r>
              <a:rPr lang="en-US" b="0" i="0" dirty="0">
                <a:effectLst/>
              </a:rPr>
              <a:t>(SGA; &lt;10th percentile) </a:t>
            </a:r>
          </a:p>
          <a:p>
            <a:r>
              <a:rPr lang="en-US" b="1" i="1" dirty="0"/>
              <a:t>A</a:t>
            </a:r>
            <a:r>
              <a:rPr lang="en-US" b="1" i="1" dirty="0">
                <a:effectLst/>
              </a:rPr>
              <a:t>verage for gestational age </a:t>
            </a:r>
            <a:r>
              <a:rPr lang="en-US" b="0" i="0" dirty="0">
                <a:effectLst/>
              </a:rPr>
              <a:t>(AGA; 10th to 90th percentile)</a:t>
            </a:r>
            <a:r>
              <a:rPr lang="en-US" b="1" i="0" dirty="0">
                <a:effectLst/>
              </a:rPr>
              <a:t> </a:t>
            </a:r>
          </a:p>
          <a:p>
            <a:r>
              <a:rPr lang="en-US" b="1" i="1" dirty="0"/>
              <a:t>L</a:t>
            </a:r>
            <a:r>
              <a:rPr lang="en-US" b="1" i="1" dirty="0">
                <a:effectLst/>
              </a:rPr>
              <a:t>arge for gestational age </a:t>
            </a:r>
            <a:r>
              <a:rPr lang="en-US" b="0" i="0" dirty="0">
                <a:effectLst/>
              </a:rPr>
              <a:t>(LGA; &gt;90th percentile)</a:t>
            </a:r>
            <a:endParaRPr lang="en-US" dirty="0"/>
          </a:p>
          <a:p>
            <a:pPr marL="1371600" lvl="3" indent="0">
              <a:buNone/>
            </a:pPr>
            <a:endParaRPr lang="en-US" b="0" i="0" u="none" strike="noStrike" baseline="0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17280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FGR:  Diagnosis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Fundal Height Myth:</a:t>
            </a:r>
          </a:p>
          <a:p>
            <a:pPr lvl="1"/>
            <a:r>
              <a:rPr lang="en-US" dirty="0"/>
              <a:t>Best from 20-32 weeks: lightening</a:t>
            </a:r>
          </a:p>
          <a:p>
            <a:pPr lvl="1"/>
            <a:r>
              <a:rPr lang="en-US" dirty="0"/>
              <a:t>Lag of 4 cm or more suspicious</a:t>
            </a:r>
          </a:p>
          <a:p>
            <a:pPr lvl="1"/>
            <a:r>
              <a:rPr lang="en-US" dirty="0"/>
              <a:t>Sensitivity of 27%, PPV of 18%</a:t>
            </a:r>
          </a:p>
          <a:p>
            <a:r>
              <a:rPr lang="en-US" dirty="0"/>
              <a:t>Fundal height of limited value</a:t>
            </a:r>
          </a:p>
          <a:p>
            <a:pPr lvl="1"/>
            <a:r>
              <a:rPr lang="en-US" dirty="0"/>
              <a:t>Risk factors more predictive</a:t>
            </a:r>
          </a:p>
          <a:p>
            <a:pPr lvl="1"/>
            <a:r>
              <a:rPr lang="en-US" dirty="0"/>
              <a:t>Price is right?</a:t>
            </a: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4343400"/>
            <a:ext cx="2057400" cy="2057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Fireball">
  <a:themeElements>
    <a:clrScheme name="Fireball 1">
      <a:dk1>
        <a:srgbClr val="5F5F5F"/>
      </a:dk1>
      <a:lt1>
        <a:srgbClr val="FFFFCC"/>
      </a:lt1>
      <a:dk2>
        <a:srgbClr val="000000"/>
      </a:dk2>
      <a:lt2>
        <a:srgbClr val="FFCC66"/>
      </a:lt2>
      <a:accent1>
        <a:srgbClr val="FF9933"/>
      </a:accent1>
      <a:accent2>
        <a:srgbClr val="CC0066"/>
      </a:accent2>
      <a:accent3>
        <a:srgbClr val="AAAAAA"/>
      </a:accent3>
      <a:accent4>
        <a:srgbClr val="DADAAE"/>
      </a:accent4>
      <a:accent5>
        <a:srgbClr val="FFCAAD"/>
      </a:accent5>
      <a:accent6>
        <a:srgbClr val="B9005C"/>
      </a:accent6>
      <a:hlink>
        <a:srgbClr val="CC00CC"/>
      </a:hlink>
      <a:folHlink>
        <a:srgbClr val="990099"/>
      </a:folHlink>
    </a:clrScheme>
    <a:fontScheme name="Fireball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Fireball 1">
        <a:dk1>
          <a:srgbClr val="5F5F5F"/>
        </a:dk1>
        <a:lt1>
          <a:srgbClr val="FFFFCC"/>
        </a:lt1>
        <a:dk2>
          <a:srgbClr val="000000"/>
        </a:dk2>
        <a:lt2>
          <a:srgbClr val="FFCC66"/>
        </a:lt2>
        <a:accent1>
          <a:srgbClr val="FF9933"/>
        </a:accent1>
        <a:accent2>
          <a:srgbClr val="CC0066"/>
        </a:accent2>
        <a:accent3>
          <a:srgbClr val="AAAAAA"/>
        </a:accent3>
        <a:accent4>
          <a:srgbClr val="DADAAE"/>
        </a:accent4>
        <a:accent5>
          <a:srgbClr val="FFCAAD"/>
        </a:accent5>
        <a:accent6>
          <a:srgbClr val="B9005C"/>
        </a:accent6>
        <a:hlink>
          <a:srgbClr val="CC00CC"/>
        </a:hlink>
        <a:folHlink>
          <a:srgbClr val="99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ball 2">
        <a:dk1>
          <a:srgbClr val="000000"/>
        </a:dk1>
        <a:lt1>
          <a:srgbClr val="FFFFFF"/>
        </a:lt1>
        <a:dk2>
          <a:srgbClr val="FF9900"/>
        </a:dk2>
        <a:lt2>
          <a:srgbClr val="5F5F5F"/>
        </a:lt2>
        <a:accent1>
          <a:srgbClr val="FF9933"/>
        </a:accent1>
        <a:accent2>
          <a:srgbClr val="CC0066"/>
        </a:accent2>
        <a:accent3>
          <a:srgbClr val="FFFFFF"/>
        </a:accent3>
        <a:accent4>
          <a:srgbClr val="000000"/>
        </a:accent4>
        <a:accent5>
          <a:srgbClr val="FFCAAD"/>
        </a:accent5>
        <a:accent6>
          <a:srgbClr val="B9005C"/>
        </a:accent6>
        <a:hlink>
          <a:srgbClr val="CC00CC"/>
        </a:hlink>
        <a:folHlink>
          <a:srgbClr val="9900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eball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Designs\FIREBALL.POT</Template>
  <TotalTime>2804</TotalTime>
  <Words>1136</Words>
  <Application>Microsoft Macintosh PowerPoint</Application>
  <PresentationFormat>On-screen Show (4:3)</PresentationFormat>
  <Paragraphs>234</Paragraphs>
  <Slides>41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41</vt:i4>
      </vt:variant>
    </vt:vector>
  </HeadingPairs>
  <TitlesOfParts>
    <vt:vector size="46" baseType="lpstr">
      <vt:lpstr>Arial</vt:lpstr>
      <vt:lpstr>Times New Roman</vt:lpstr>
      <vt:lpstr>Fireball</vt:lpstr>
      <vt:lpstr>Chart</vt:lpstr>
      <vt:lpstr>Document</vt:lpstr>
      <vt:lpstr>Fetal Growth Restriction</vt:lpstr>
      <vt:lpstr>PowerPoint Presentation</vt:lpstr>
      <vt:lpstr>FGR:  Introduction</vt:lpstr>
      <vt:lpstr>FGR:  Introduction</vt:lpstr>
      <vt:lpstr>FGR:  PNM and EFW</vt:lpstr>
      <vt:lpstr>PowerPoint Presentation</vt:lpstr>
      <vt:lpstr>FGR:  Definition</vt:lpstr>
      <vt:lpstr>Birthweight:  Definitions</vt:lpstr>
      <vt:lpstr>FGR:  Diagnosis</vt:lpstr>
      <vt:lpstr>FGR:  Etiology</vt:lpstr>
      <vt:lpstr>Strategy</vt:lpstr>
      <vt:lpstr>FGR Categories:  Symmetric/Asymmetric</vt:lpstr>
      <vt:lpstr>FGR:  HC/AC Ratios</vt:lpstr>
      <vt:lpstr>Asymmetric FGR </vt:lpstr>
      <vt:lpstr>PowerPoint Presentation</vt:lpstr>
      <vt:lpstr>FGR:  Etiology</vt:lpstr>
      <vt:lpstr>FGR:  Etiology</vt:lpstr>
      <vt:lpstr>Uteroplacental Insufficiency</vt:lpstr>
      <vt:lpstr>Doppler</vt:lpstr>
      <vt:lpstr>Uteroplacental Insufficiency</vt:lpstr>
      <vt:lpstr>Uteroplacental Insufficiency</vt:lpstr>
      <vt:lpstr>FGR:  Oligohydramnios</vt:lpstr>
      <vt:lpstr>Uteroplacental Insufficiency</vt:lpstr>
      <vt:lpstr>Uteroplacental Insufficiency</vt:lpstr>
      <vt:lpstr>Uteroplacental Insufficiency</vt:lpstr>
      <vt:lpstr>FGR: Middle Cerebral Doppler</vt:lpstr>
      <vt:lpstr>Ductus Venosus</vt:lpstr>
      <vt:lpstr>Normal Venous Dopplers</vt:lpstr>
      <vt:lpstr>Abnormal Venous Dopplers</vt:lpstr>
      <vt:lpstr>FGR:  Value of Doppler</vt:lpstr>
      <vt:lpstr>Umbilical Artery Absent/Reversed EDV Doppler</vt:lpstr>
      <vt:lpstr>FGR:  Venous Dopplers</vt:lpstr>
      <vt:lpstr>FGR:  Maternal Doppler</vt:lpstr>
      <vt:lpstr>FGR:  Therapy</vt:lpstr>
      <vt:lpstr>FGR:  Management</vt:lpstr>
      <vt:lpstr>Kick Counts</vt:lpstr>
      <vt:lpstr>PowerPoint Presentation</vt:lpstr>
      <vt:lpstr>FGR: Long Term Morbidity</vt:lpstr>
      <vt:lpstr>FGR:  Neurologic Outcome</vt:lpstr>
      <vt:lpstr>FGR:  Adult Disease</vt:lpstr>
      <vt:lpstr>PowerPoint Presentation</vt:lpstr>
    </vt:vector>
  </TitlesOfParts>
  <Company>GHS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Intrauterine Growth Restriction</dc:title>
  <dc:creator>GHS</dc:creator>
  <cp:lastModifiedBy>Grater, Rachel</cp:lastModifiedBy>
  <cp:revision>137</cp:revision>
  <dcterms:created xsi:type="dcterms:W3CDTF">1980-01-04T00:03:14Z</dcterms:created>
  <dcterms:modified xsi:type="dcterms:W3CDTF">2023-07-09T01:28:52Z</dcterms:modified>
</cp:coreProperties>
</file>