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59" r:id="rId2"/>
    <p:sldId id="328" r:id="rId3"/>
    <p:sldId id="319" r:id="rId4"/>
    <p:sldId id="317" r:id="rId5"/>
    <p:sldId id="358" r:id="rId6"/>
    <p:sldId id="348" r:id="rId7"/>
    <p:sldId id="332" r:id="rId8"/>
    <p:sldId id="315" r:id="rId9"/>
    <p:sldId id="357" r:id="rId10"/>
    <p:sldId id="354" r:id="rId11"/>
    <p:sldId id="355" r:id="rId12"/>
    <p:sldId id="368" r:id="rId13"/>
    <p:sldId id="349" r:id="rId14"/>
    <p:sldId id="350" r:id="rId15"/>
    <p:sldId id="360" r:id="rId16"/>
    <p:sldId id="362" r:id="rId17"/>
    <p:sldId id="370" r:id="rId18"/>
    <p:sldId id="352" r:id="rId19"/>
    <p:sldId id="268" r:id="rId20"/>
    <p:sldId id="265" r:id="rId21"/>
    <p:sldId id="371" r:id="rId22"/>
    <p:sldId id="3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C68"/>
    <a:srgbClr val="0AA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8" autoAdjust="0"/>
    <p:restoredTop sz="76543" autoAdjust="0"/>
  </p:normalViewPr>
  <p:slideViewPr>
    <p:cSldViewPr snapToGrid="0">
      <p:cViewPr varScale="1">
        <p:scale>
          <a:sx n="84" d="100"/>
          <a:sy n="84" d="100"/>
        </p:scale>
        <p:origin x="1488" y="18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542721291815E-2"/>
          <c:y val="6.6415809907836701E-2"/>
          <c:w val="0.86421282005336597"/>
          <c:h val="1"/>
        </c:manualLayout>
      </c:layout>
      <c:barChart>
        <c:barDir val="col"/>
        <c:grouping val="clustered"/>
        <c:varyColors val="0"/>
        <c:ser>
          <c:idx val="0"/>
          <c:order val="0"/>
          <c:tx>
            <c:strRef>
              <c:f>Sheet1!$B$1</c:f>
              <c:strCache>
                <c:ptCount val="1"/>
                <c:pt idx="0">
                  <c:v>Rate</c:v>
                </c:pt>
              </c:strCache>
            </c:strRef>
          </c:tx>
          <c:spPr>
            <a:solidFill>
              <a:srgbClr val="019E82">
                <a:lumMod val="75000"/>
              </a:srgbClr>
            </a:solidFill>
            <a:ln>
              <a:noFill/>
            </a:ln>
            <a:effectLst/>
          </c:spPr>
          <c:invertIfNegative val="0"/>
          <c:dPt>
            <c:idx val="0"/>
            <c:invertIfNegative val="0"/>
            <c:bubble3D val="0"/>
            <c:extLst>
              <c:ext xmlns:c16="http://schemas.microsoft.com/office/drawing/2014/chart" uri="{C3380CC4-5D6E-409C-BE32-E72D297353CC}">
                <c16:uniqueId val="{00000000-DB28-4A27-8293-2DBFE2E682D3}"/>
              </c:ext>
            </c:extLst>
          </c:dPt>
          <c:dPt>
            <c:idx val="1"/>
            <c:invertIfNegative val="0"/>
            <c:bubble3D val="0"/>
            <c:spPr>
              <a:solidFill>
                <a:srgbClr val="9BBD4C">
                  <a:lumMod val="75000"/>
                </a:srgbClr>
              </a:solidFill>
              <a:ln>
                <a:noFill/>
              </a:ln>
              <a:effectLst/>
            </c:spPr>
            <c:extLst>
              <c:ext xmlns:c16="http://schemas.microsoft.com/office/drawing/2014/chart" uri="{C3380CC4-5D6E-409C-BE32-E72D297353CC}">
                <c16:uniqueId val="{00000002-DB28-4A27-8293-2DBFE2E682D3}"/>
              </c:ext>
            </c:extLst>
          </c:dPt>
          <c:dPt>
            <c:idx val="2"/>
            <c:invertIfNegative val="0"/>
            <c:bubble3D val="0"/>
            <c:spPr>
              <a:solidFill>
                <a:srgbClr val="2270AB">
                  <a:lumMod val="75000"/>
                </a:srgbClr>
              </a:solidFill>
              <a:ln>
                <a:noFill/>
              </a:ln>
              <a:effectLst/>
            </c:spPr>
            <c:extLst>
              <c:ext xmlns:c16="http://schemas.microsoft.com/office/drawing/2014/chart" uri="{C3380CC4-5D6E-409C-BE32-E72D297353CC}">
                <c16:uniqueId val="{00000004-DB28-4A27-8293-2DBFE2E682D3}"/>
              </c:ext>
            </c:extLst>
          </c:dPt>
          <c:dPt>
            <c:idx val="3"/>
            <c:invertIfNegative val="0"/>
            <c:bubble3D val="0"/>
            <c:spPr>
              <a:solidFill>
                <a:srgbClr val="6735A1">
                  <a:lumMod val="75000"/>
                </a:srgbClr>
              </a:solidFill>
              <a:ln>
                <a:noFill/>
              </a:ln>
              <a:effectLst/>
            </c:spPr>
            <c:extLst>
              <c:ext xmlns:c16="http://schemas.microsoft.com/office/drawing/2014/chart" uri="{C3380CC4-5D6E-409C-BE32-E72D297353CC}">
                <c16:uniqueId val="{00000006-DB28-4A27-8293-2DBFE2E682D3}"/>
              </c:ext>
            </c:extLst>
          </c:dPt>
          <c:dPt>
            <c:idx val="4"/>
            <c:invertIfNegative val="0"/>
            <c:bubble3D val="0"/>
            <c:spPr>
              <a:solidFill>
                <a:srgbClr val="FFFFFF">
                  <a:lumMod val="65000"/>
                </a:srgbClr>
              </a:solidFill>
              <a:ln>
                <a:noFill/>
              </a:ln>
              <a:effectLst/>
            </c:spPr>
            <c:extLst>
              <c:ext xmlns:c16="http://schemas.microsoft.com/office/drawing/2014/chart" uri="{C3380CC4-5D6E-409C-BE32-E72D297353CC}">
                <c16:uniqueId val="{00000008-DB28-4A27-8293-2DBFE2E682D3}"/>
              </c:ext>
            </c:extLst>
          </c:dPt>
          <c:cat>
            <c:strRef>
              <c:f>Sheet1!$A$2:$A$6</c:f>
              <c:strCache>
                <c:ptCount val="5"/>
                <c:pt idx="0">
                  <c:v>Chromosomal</c:v>
                </c:pt>
                <c:pt idx="1">
                  <c:v>Prenatal Exposure</c:v>
                </c:pt>
                <c:pt idx="2">
                  <c:v>Single-gene</c:v>
                </c:pt>
                <c:pt idx="3">
                  <c:v>Multifactorial</c:v>
                </c:pt>
                <c:pt idx="4">
                  <c:v>Unknown</c:v>
                </c:pt>
              </c:strCache>
            </c:strRef>
          </c:cat>
          <c:val>
            <c:numRef>
              <c:f>Sheet1!$B$2:$B$6</c:f>
              <c:numCache>
                <c:formatCode>0%</c:formatCode>
                <c:ptCount val="5"/>
                <c:pt idx="0">
                  <c:v>0.12</c:v>
                </c:pt>
                <c:pt idx="1">
                  <c:v>0.1</c:v>
                </c:pt>
                <c:pt idx="2">
                  <c:v>0.06</c:v>
                </c:pt>
                <c:pt idx="3">
                  <c:v>0.22</c:v>
                </c:pt>
                <c:pt idx="4">
                  <c:v>0.5</c:v>
                </c:pt>
              </c:numCache>
            </c:numRef>
          </c:val>
          <c:extLst>
            <c:ext xmlns:c16="http://schemas.microsoft.com/office/drawing/2014/chart" uri="{C3380CC4-5D6E-409C-BE32-E72D297353CC}">
              <c16:uniqueId val="{00000009-DB28-4A27-8293-2DBFE2E682D3}"/>
            </c:ext>
          </c:extLst>
        </c:ser>
        <c:dLbls>
          <c:showLegendKey val="0"/>
          <c:showVal val="0"/>
          <c:showCatName val="0"/>
          <c:showSerName val="0"/>
          <c:showPercent val="0"/>
          <c:showBubbleSize val="0"/>
        </c:dLbls>
        <c:gapWidth val="100"/>
        <c:axId val="300046640"/>
        <c:axId val="300047200"/>
      </c:barChart>
      <c:catAx>
        <c:axId val="300046640"/>
        <c:scaling>
          <c:orientation val="minMax"/>
        </c:scaling>
        <c:delete val="0"/>
        <c:axPos val="b"/>
        <c:numFmt formatCode="General" sourceLinked="1"/>
        <c:majorTickMark val="out"/>
        <c:minorTickMark val="none"/>
        <c:tickLblPos val="nextTo"/>
        <c:spPr>
          <a:ln w="12700">
            <a:solidFill>
              <a:srgbClr val="7D7C7C"/>
            </a:solidFill>
          </a:ln>
        </c:spPr>
        <c:txPr>
          <a:bodyPr/>
          <a:lstStyle/>
          <a:p>
            <a:pPr>
              <a:defRPr sz="1000"/>
            </a:pPr>
            <a:endParaRPr lang="en-US"/>
          </a:p>
        </c:txPr>
        <c:crossAx val="300047200"/>
        <c:crosses val="autoZero"/>
        <c:auto val="1"/>
        <c:lblAlgn val="ctr"/>
        <c:lblOffset val="100"/>
        <c:noMultiLvlLbl val="0"/>
      </c:catAx>
      <c:valAx>
        <c:axId val="300047200"/>
        <c:scaling>
          <c:orientation val="minMax"/>
        </c:scaling>
        <c:delete val="1"/>
        <c:axPos val="l"/>
        <c:majorGridlines>
          <c:spPr>
            <a:ln w="3175">
              <a:solidFill>
                <a:srgbClr val="FFFFFF">
                  <a:lumMod val="75000"/>
                </a:srgbClr>
              </a:solidFill>
            </a:ln>
          </c:spPr>
        </c:majorGridlines>
        <c:numFmt formatCode="0%" sourceLinked="1"/>
        <c:majorTickMark val="out"/>
        <c:minorTickMark val="none"/>
        <c:tickLblPos val="nextTo"/>
        <c:crossAx val="30004664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6"/>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3ED-46E6-BA9A-85EDC2A96E16}"/>
              </c:ext>
            </c:extLst>
          </c:dPt>
          <c:dPt>
            <c:idx val="1"/>
            <c:bubble3D val="0"/>
            <c:spPr>
              <a:solidFill>
                <a:schemeClr val="accent3"/>
              </a:solidFill>
              <a:ln w="0">
                <a:solidFill>
                  <a:schemeClr val="lt1"/>
                </a:solidFill>
              </a:ln>
              <a:effectLst/>
            </c:spPr>
            <c:extLst>
              <c:ext xmlns:c16="http://schemas.microsoft.com/office/drawing/2014/chart" uri="{C3380CC4-5D6E-409C-BE32-E72D297353CC}">
                <c16:uniqueId val="{00000003-C3ED-46E6-BA9A-85EDC2A96E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ED-46E6-BA9A-85EDC2A96E1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ED-46E6-BA9A-85EDC2A96E16}"/>
              </c:ext>
            </c:extLst>
          </c:dPt>
          <c:cat>
            <c:strRef>
              <c:f>Sheet1!$A$2:$A$5</c:f>
              <c:strCache>
                <c:ptCount val="2"/>
                <c:pt idx="0">
                  <c:v>Normal</c:v>
                </c:pt>
                <c:pt idx="1">
                  <c:v>Defects</c:v>
                </c:pt>
              </c:strCache>
            </c:strRef>
          </c:cat>
          <c:val>
            <c:numRef>
              <c:f>Sheet1!$B$2:$B$5</c:f>
              <c:numCache>
                <c:formatCode>General</c:formatCode>
                <c:ptCount val="4"/>
                <c:pt idx="0">
                  <c:v>97</c:v>
                </c:pt>
                <c:pt idx="1">
                  <c:v>3</c:v>
                </c:pt>
              </c:numCache>
            </c:numRef>
          </c:val>
          <c:extLst>
            <c:ext xmlns:c16="http://schemas.microsoft.com/office/drawing/2014/chart" uri="{C3380CC4-5D6E-409C-BE32-E72D297353CC}">
              <c16:uniqueId val="{00000008-C3ED-46E6-BA9A-85EDC2A96E16}"/>
            </c:ext>
          </c:extLst>
        </c:ser>
        <c:dLbls>
          <c:showLegendKey val="0"/>
          <c:showVal val="0"/>
          <c:showCatName val="0"/>
          <c:showSerName val="0"/>
          <c:showPercent val="0"/>
          <c:showBubbleSize val="0"/>
          <c:showLeaderLines val="1"/>
        </c:dLbls>
        <c:firstSliceAng val="9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8F7F7-7CFF-4DD6-8415-63FC1A04178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233C057-608B-4783-A761-91F7DA9457E5}">
      <dgm:prSet/>
      <dgm:spPr/>
      <dgm:t>
        <a:bodyPr/>
        <a:lstStyle/>
        <a:p>
          <a:r>
            <a:rPr lang="en-US" dirty="0"/>
            <a:t>Most sensitive and specific screening test for common aneuploidies (</a:t>
          </a:r>
          <a:r>
            <a:rPr lang="en-US" dirty="0" err="1"/>
            <a:t>trisomies</a:t>
          </a:r>
          <a:r>
            <a:rPr lang="en-US" dirty="0"/>
            <a:t> 13,18,21)</a:t>
          </a:r>
        </a:p>
      </dgm:t>
    </dgm:pt>
    <dgm:pt modelId="{DD14A2D7-3700-4AE5-9A3C-098206F6D69F}" type="parTrans" cxnId="{C0C46A49-F8D5-4084-AC4D-25AE291F7725}">
      <dgm:prSet/>
      <dgm:spPr/>
      <dgm:t>
        <a:bodyPr/>
        <a:lstStyle/>
        <a:p>
          <a:endParaRPr lang="en-US"/>
        </a:p>
      </dgm:t>
    </dgm:pt>
    <dgm:pt modelId="{28192A69-A3BF-4647-BBDD-FE5687EF9927}" type="sibTrans" cxnId="{C0C46A49-F8D5-4084-AC4D-25AE291F7725}">
      <dgm:prSet/>
      <dgm:spPr/>
      <dgm:t>
        <a:bodyPr/>
        <a:lstStyle/>
        <a:p>
          <a:endParaRPr lang="en-US"/>
        </a:p>
      </dgm:t>
    </dgm:pt>
    <dgm:pt modelId="{B74F4067-5C19-442A-A7C5-C13AFE75A42B}">
      <dgm:prSet/>
      <dgm:spPr/>
      <dgm:t>
        <a:bodyPr/>
        <a:lstStyle/>
        <a:p>
          <a:r>
            <a:rPr lang="en-US" dirty="0"/>
            <a:t>Lowest false positive rate</a:t>
          </a:r>
        </a:p>
      </dgm:t>
    </dgm:pt>
    <dgm:pt modelId="{39A5C2C9-DDFF-4D10-ACD5-C436DB1162DB}" type="parTrans" cxnId="{496F30F0-6A72-4E04-872E-82D62C442979}">
      <dgm:prSet/>
      <dgm:spPr/>
      <dgm:t>
        <a:bodyPr/>
        <a:lstStyle/>
        <a:p>
          <a:endParaRPr lang="en-US"/>
        </a:p>
      </dgm:t>
    </dgm:pt>
    <dgm:pt modelId="{B5C691F0-566F-4A46-B288-3104E8C9D873}" type="sibTrans" cxnId="{496F30F0-6A72-4E04-872E-82D62C442979}">
      <dgm:prSet/>
      <dgm:spPr/>
      <dgm:t>
        <a:bodyPr/>
        <a:lstStyle/>
        <a:p>
          <a:endParaRPr lang="en-US"/>
        </a:p>
      </dgm:t>
    </dgm:pt>
    <dgm:pt modelId="{EAB7D3AA-2069-480B-9138-A5C4116E218B}">
      <dgm:prSet/>
      <dgm:spPr/>
      <dgm:t>
        <a:bodyPr/>
        <a:lstStyle/>
        <a:p>
          <a:r>
            <a:rPr lang="en-US" dirty="0"/>
            <a:t>Only screening test for fetal sex aneuploidies</a:t>
          </a:r>
        </a:p>
      </dgm:t>
    </dgm:pt>
    <dgm:pt modelId="{5260E6CC-B199-4932-B560-1025DC7CADC7}" type="parTrans" cxnId="{D91DBCD9-5A03-4550-843F-C37F8C63A123}">
      <dgm:prSet/>
      <dgm:spPr/>
      <dgm:t>
        <a:bodyPr/>
        <a:lstStyle/>
        <a:p>
          <a:endParaRPr lang="en-US"/>
        </a:p>
      </dgm:t>
    </dgm:pt>
    <dgm:pt modelId="{38F96AEE-28ED-4169-BC08-885F93E9DD0A}" type="sibTrans" cxnId="{D91DBCD9-5A03-4550-843F-C37F8C63A123}">
      <dgm:prSet/>
      <dgm:spPr/>
      <dgm:t>
        <a:bodyPr/>
        <a:lstStyle/>
        <a:p>
          <a:endParaRPr lang="en-US"/>
        </a:p>
      </dgm:t>
    </dgm:pt>
    <dgm:pt modelId="{028552FE-57A2-473E-9628-B040509D5D23}">
      <dgm:prSet/>
      <dgm:spPr/>
      <dgm:t>
        <a:bodyPr/>
        <a:lstStyle/>
        <a:p>
          <a:r>
            <a:rPr lang="en-US" dirty="0"/>
            <a:t>Early gestational age allows for optimal patient decision making</a:t>
          </a:r>
        </a:p>
      </dgm:t>
    </dgm:pt>
    <dgm:pt modelId="{C22C31EC-62B9-4F42-AC1D-DDFCD6624F1C}" type="parTrans" cxnId="{46789EB2-6237-42FB-8054-82A7BA19F02C}">
      <dgm:prSet/>
      <dgm:spPr/>
      <dgm:t>
        <a:bodyPr/>
        <a:lstStyle/>
        <a:p>
          <a:endParaRPr lang="en-US"/>
        </a:p>
      </dgm:t>
    </dgm:pt>
    <dgm:pt modelId="{F10EE8AC-6FF2-4711-B239-10C4DBFA0200}" type="sibTrans" cxnId="{46789EB2-6237-42FB-8054-82A7BA19F02C}">
      <dgm:prSet/>
      <dgm:spPr/>
      <dgm:t>
        <a:bodyPr/>
        <a:lstStyle/>
        <a:p>
          <a:endParaRPr lang="en-US"/>
        </a:p>
      </dgm:t>
    </dgm:pt>
    <dgm:pt modelId="{C82A8A38-E7AD-45A8-8801-01A02BA9F65F}">
      <dgm:prSet/>
      <dgm:spPr/>
      <dgm:t>
        <a:bodyPr/>
        <a:lstStyle/>
        <a:p>
          <a:r>
            <a:rPr lang="en-US" dirty="0"/>
            <a:t>Risk assessment – NOT diagnostic</a:t>
          </a:r>
        </a:p>
      </dgm:t>
    </dgm:pt>
    <dgm:pt modelId="{F86D53B1-F350-4DE6-9D4E-94DB1A5E7B3A}" type="parTrans" cxnId="{9A75CD53-EA08-428C-8732-50FB0E42E430}">
      <dgm:prSet/>
      <dgm:spPr/>
      <dgm:t>
        <a:bodyPr/>
        <a:lstStyle/>
        <a:p>
          <a:endParaRPr lang="en-US"/>
        </a:p>
      </dgm:t>
    </dgm:pt>
    <dgm:pt modelId="{084B50EE-9742-4396-9393-0CD763FCE53B}" type="sibTrans" cxnId="{9A75CD53-EA08-428C-8732-50FB0E42E430}">
      <dgm:prSet/>
      <dgm:spPr/>
      <dgm:t>
        <a:bodyPr/>
        <a:lstStyle/>
        <a:p>
          <a:endParaRPr lang="en-US"/>
        </a:p>
      </dgm:t>
    </dgm:pt>
    <dgm:pt modelId="{55119961-A97D-47EC-97E5-DFB96E00F3BC}">
      <dgm:prSet/>
      <dgm:spPr/>
      <dgm:t>
        <a:bodyPr/>
        <a:lstStyle/>
        <a:p>
          <a:r>
            <a:rPr lang="en-US" dirty="0"/>
            <a:t>Dependent upon fetal fraction</a:t>
          </a:r>
        </a:p>
      </dgm:t>
    </dgm:pt>
    <dgm:pt modelId="{EAB39787-C05D-487E-8E65-650DF93B3C24}" type="parTrans" cxnId="{93E4DE92-572D-4E6B-BA37-D25A971260A2}">
      <dgm:prSet/>
      <dgm:spPr/>
      <dgm:t>
        <a:bodyPr/>
        <a:lstStyle/>
        <a:p>
          <a:endParaRPr lang="en-US"/>
        </a:p>
      </dgm:t>
    </dgm:pt>
    <dgm:pt modelId="{94AE7984-DDC3-47AB-AC96-B5C26AF5FC42}" type="sibTrans" cxnId="{93E4DE92-572D-4E6B-BA37-D25A971260A2}">
      <dgm:prSet/>
      <dgm:spPr/>
      <dgm:t>
        <a:bodyPr/>
        <a:lstStyle/>
        <a:p>
          <a:endParaRPr lang="en-US"/>
        </a:p>
      </dgm:t>
    </dgm:pt>
    <dgm:pt modelId="{15D37BAC-1592-44EE-8F79-D7D9BB034BA8}" type="pres">
      <dgm:prSet presAssocID="{EDC8F7F7-7CFF-4DD6-8415-63FC1A04178A}" presName="vert0" presStyleCnt="0">
        <dgm:presLayoutVars>
          <dgm:dir/>
          <dgm:animOne val="branch"/>
          <dgm:animLvl val="lvl"/>
        </dgm:presLayoutVars>
      </dgm:prSet>
      <dgm:spPr/>
    </dgm:pt>
    <dgm:pt modelId="{7277B9FE-96A3-497C-AFC2-4C11E6D6CD6F}" type="pres">
      <dgm:prSet presAssocID="{B233C057-608B-4783-A761-91F7DA9457E5}" presName="thickLine" presStyleLbl="alignNode1" presStyleIdx="0" presStyleCnt="6"/>
      <dgm:spPr/>
    </dgm:pt>
    <dgm:pt modelId="{9EC4CC32-61BE-40E7-93FC-FC039E3C0F3F}" type="pres">
      <dgm:prSet presAssocID="{B233C057-608B-4783-A761-91F7DA9457E5}" presName="horz1" presStyleCnt="0"/>
      <dgm:spPr/>
    </dgm:pt>
    <dgm:pt modelId="{0D5F8E38-63E6-4594-8848-2D590A5AF112}" type="pres">
      <dgm:prSet presAssocID="{B233C057-608B-4783-A761-91F7DA9457E5}" presName="tx1" presStyleLbl="revTx" presStyleIdx="0" presStyleCnt="6"/>
      <dgm:spPr/>
    </dgm:pt>
    <dgm:pt modelId="{A37C544A-6FA7-4F15-9F1C-6776D57EDA25}" type="pres">
      <dgm:prSet presAssocID="{B233C057-608B-4783-A761-91F7DA9457E5}" presName="vert1" presStyleCnt="0"/>
      <dgm:spPr/>
    </dgm:pt>
    <dgm:pt modelId="{0684932E-54A9-4E40-B239-9806FA2C6D42}" type="pres">
      <dgm:prSet presAssocID="{B74F4067-5C19-442A-A7C5-C13AFE75A42B}" presName="thickLine" presStyleLbl="alignNode1" presStyleIdx="1" presStyleCnt="6"/>
      <dgm:spPr/>
    </dgm:pt>
    <dgm:pt modelId="{0AF2C949-A70A-4410-A2B1-9B4246FC6315}" type="pres">
      <dgm:prSet presAssocID="{B74F4067-5C19-442A-A7C5-C13AFE75A42B}" presName="horz1" presStyleCnt="0"/>
      <dgm:spPr/>
    </dgm:pt>
    <dgm:pt modelId="{1E00ECEB-E134-4D84-92C6-8A48D4CD3425}" type="pres">
      <dgm:prSet presAssocID="{B74F4067-5C19-442A-A7C5-C13AFE75A42B}" presName="tx1" presStyleLbl="revTx" presStyleIdx="1" presStyleCnt="6"/>
      <dgm:spPr/>
    </dgm:pt>
    <dgm:pt modelId="{AF40C24B-5A9E-485E-9872-4939E3045DEA}" type="pres">
      <dgm:prSet presAssocID="{B74F4067-5C19-442A-A7C5-C13AFE75A42B}" presName="vert1" presStyleCnt="0"/>
      <dgm:spPr/>
    </dgm:pt>
    <dgm:pt modelId="{95AB0EF3-BF3E-4C07-B342-F8E3A224219C}" type="pres">
      <dgm:prSet presAssocID="{EAB7D3AA-2069-480B-9138-A5C4116E218B}" presName="thickLine" presStyleLbl="alignNode1" presStyleIdx="2" presStyleCnt="6"/>
      <dgm:spPr/>
    </dgm:pt>
    <dgm:pt modelId="{9F20D690-8334-4CB3-B0E7-8F9A681B51E2}" type="pres">
      <dgm:prSet presAssocID="{EAB7D3AA-2069-480B-9138-A5C4116E218B}" presName="horz1" presStyleCnt="0"/>
      <dgm:spPr/>
    </dgm:pt>
    <dgm:pt modelId="{8EE1B2B5-FFBE-4AFD-AFA0-D2F41017278B}" type="pres">
      <dgm:prSet presAssocID="{EAB7D3AA-2069-480B-9138-A5C4116E218B}" presName="tx1" presStyleLbl="revTx" presStyleIdx="2" presStyleCnt="6"/>
      <dgm:spPr/>
    </dgm:pt>
    <dgm:pt modelId="{43AECC79-DF83-44DC-A56A-A8A0080CE727}" type="pres">
      <dgm:prSet presAssocID="{EAB7D3AA-2069-480B-9138-A5C4116E218B}" presName="vert1" presStyleCnt="0"/>
      <dgm:spPr/>
    </dgm:pt>
    <dgm:pt modelId="{DDD54C05-CD9E-478A-BF27-57BE4D899B8D}" type="pres">
      <dgm:prSet presAssocID="{028552FE-57A2-473E-9628-B040509D5D23}" presName="thickLine" presStyleLbl="alignNode1" presStyleIdx="3" presStyleCnt="6"/>
      <dgm:spPr/>
    </dgm:pt>
    <dgm:pt modelId="{CF6E78A4-32C2-474E-B975-FB6D128B9E88}" type="pres">
      <dgm:prSet presAssocID="{028552FE-57A2-473E-9628-B040509D5D23}" presName="horz1" presStyleCnt="0"/>
      <dgm:spPr/>
    </dgm:pt>
    <dgm:pt modelId="{F6E16890-B3B3-432C-9A44-78A3418D6F55}" type="pres">
      <dgm:prSet presAssocID="{028552FE-57A2-473E-9628-B040509D5D23}" presName="tx1" presStyleLbl="revTx" presStyleIdx="3" presStyleCnt="6"/>
      <dgm:spPr/>
    </dgm:pt>
    <dgm:pt modelId="{2CCAB473-1AC2-442A-A07F-5BD9902A716F}" type="pres">
      <dgm:prSet presAssocID="{028552FE-57A2-473E-9628-B040509D5D23}" presName="vert1" presStyleCnt="0"/>
      <dgm:spPr/>
    </dgm:pt>
    <dgm:pt modelId="{DEA95FA6-342B-4112-BF8C-DDE0E34DA8A8}" type="pres">
      <dgm:prSet presAssocID="{C82A8A38-E7AD-45A8-8801-01A02BA9F65F}" presName="thickLine" presStyleLbl="alignNode1" presStyleIdx="4" presStyleCnt="6"/>
      <dgm:spPr/>
    </dgm:pt>
    <dgm:pt modelId="{ADD146E8-B99B-42ED-A432-62019BAE264A}" type="pres">
      <dgm:prSet presAssocID="{C82A8A38-E7AD-45A8-8801-01A02BA9F65F}" presName="horz1" presStyleCnt="0"/>
      <dgm:spPr/>
    </dgm:pt>
    <dgm:pt modelId="{35832F04-7FF4-4E11-AE85-D1E7F59CB837}" type="pres">
      <dgm:prSet presAssocID="{C82A8A38-E7AD-45A8-8801-01A02BA9F65F}" presName="tx1" presStyleLbl="revTx" presStyleIdx="4" presStyleCnt="6"/>
      <dgm:spPr/>
    </dgm:pt>
    <dgm:pt modelId="{D52B1E27-0C0A-441D-9C1B-59DD509AB82C}" type="pres">
      <dgm:prSet presAssocID="{C82A8A38-E7AD-45A8-8801-01A02BA9F65F}" presName="vert1" presStyleCnt="0"/>
      <dgm:spPr/>
    </dgm:pt>
    <dgm:pt modelId="{01C5AC7E-F4B6-4B37-8B88-E806BAF9128D}" type="pres">
      <dgm:prSet presAssocID="{55119961-A97D-47EC-97E5-DFB96E00F3BC}" presName="thickLine" presStyleLbl="alignNode1" presStyleIdx="5" presStyleCnt="6"/>
      <dgm:spPr/>
    </dgm:pt>
    <dgm:pt modelId="{1A36B883-4FBD-48B7-A7B8-30F29EC97512}" type="pres">
      <dgm:prSet presAssocID="{55119961-A97D-47EC-97E5-DFB96E00F3BC}" presName="horz1" presStyleCnt="0"/>
      <dgm:spPr/>
    </dgm:pt>
    <dgm:pt modelId="{FAA50DB6-B73F-4597-BEDB-D1B697FFD724}" type="pres">
      <dgm:prSet presAssocID="{55119961-A97D-47EC-97E5-DFB96E00F3BC}" presName="tx1" presStyleLbl="revTx" presStyleIdx="5" presStyleCnt="6"/>
      <dgm:spPr/>
    </dgm:pt>
    <dgm:pt modelId="{F194132D-B335-468E-BC00-B5ACD4346BC5}" type="pres">
      <dgm:prSet presAssocID="{55119961-A97D-47EC-97E5-DFB96E00F3BC}" presName="vert1" presStyleCnt="0"/>
      <dgm:spPr/>
    </dgm:pt>
  </dgm:ptLst>
  <dgm:cxnLst>
    <dgm:cxn modelId="{3240952E-AB42-41F4-9208-4ADFC03E9EBE}" type="presOf" srcId="{EDC8F7F7-7CFF-4DD6-8415-63FC1A04178A}" destId="{15D37BAC-1592-44EE-8F79-D7D9BB034BA8}" srcOrd="0" destOrd="0" presId="urn:microsoft.com/office/officeart/2008/layout/LinedList"/>
    <dgm:cxn modelId="{C0C46A49-F8D5-4084-AC4D-25AE291F7725}" srcId="{EDC8F7F7-7CFF-4DD6-8415-63FC1A04178A}" destId="{B233C057-608B-4783-A761-91F7DA9457E5}" srcOrd="0" destOrd="0" parTransId="{DD14A2D7-3700-4AE5-9A3C-098206F6D69F}" sibTransId="{28192A69-A3BF-4647-BBDD-FE5687EF9927}"/>
    <dgm:cxn modelId="{9A75CD53-EA08-428C-8732-50FB0E42E430}" srcId="{EDC8F7F7-7CFF-4DD6-8415-63FC1A04178A}" destId="{C82A8A38-E7AD-45A8-8801-01A02BA9F65F}" srcOrd="4" destOrd="0" parTransId="{F86D53B1-F350-4DE6-9D4E-94DB1A5E7B3A}" sibTransId="{084B50EE-9742-4396-9393-0CD763FCE53B}"/>
    <dgm:cxn modelId="{3333D75B-B33F-49E8-BC77-AF797BCF2ED0}" type="presOf" srcId="{028552FE-57A2-473E-9628-B040509D5D23}" destId="{F6E16890-B3B3-432C-9A44-78A3418D6F55}" srcOrd="0" destOrd="0" presId="urn:microsoft.com/office/officeart/2008/layout/LinedList"/>
    <dgm:cxn modelId="{E1C97E64-73C2-48F8-8D14-9E3265F5ECB2}" type="presOf" srcId="{B233C057-608B-4783-A761-91F7DA9457E5}" destId="{0D5F8E38-63E6-4594-8848-2D590A5AF112}" srcOrd="0" destOrd="0" presId="urn:microsoft.com/office/officeart/2008/layout/LinedList"/>
    <dgm:cxn modelId="{93E4DE92-572D-4E6B-BA37-D25A971260A2}" srcId="{EDC8F7F7-7CFF-4DD6-8415-63FC1A04178A}" destId="{55119961-A97D-47EC-97E5-DFB96E00F3BC}" srcOrd="5" destOrd="0" parTransId="{EAB39787-C05D-487E-8E65-650DF93B3C24}" sibTransId="{94AE7984-DDC3-47AB-AC96-B5C26AF5FC42}"/>
    <dgm:cxn modelId="{07D3D9A6-3526-463E-81E7-26A0216879CD}" type="presOf" srcId="{55119961-A97D-47EC-97E5-DFB96E00F3BC}" destId="{FAA50DB6-B73F-4597-BEDB-D1B697FFD724}" srcOrd="0" destOrd="0" presId="urn:microsoft.com/office/officeart/2008/layout/LinedList"/>
    <dgm:cxn modelId="{46789EB2-6237-42FB-8054-82A7BA19F02C}" srcId="{EDC8F7F7-7CFF-4DD6-8415-63FC1A04178A}" destId="{028552FE-57A2-473E-9628-B040509D5D23}" srcOrd="3" destOrd="0" parTransId="{C22C31EC-62B9-4F42-AC1D-DDFCD6624F1C}" sibTransId="{F10EE8AC-6FF2-4711-B239-10C4DBFA0200}"/>
    <dgm:cxn modelId="{B5C3EBB3-9D23-4E6F-8A0B-191F611FF4F8}" type="presOf" srcId="{EAB7D3AA-2069-480B-9138-A5C4116E218B}" destId="{8EE1B2B5-FFBE-4AFD-AFA0-D2F41017278B}" srcOrd="0" destOrd="0" presId="urn:microsoft.com/office/officeart/2008/layout/LinedList"/>
    <dgm:cxn modelId="{1C0DBEB7-BB5B-450B-8F6A-214D55467FA8}" type="presOf" srcId="{C82A8A38-E7AD-45A8-8801-01A02BA9F65F}" destId="{35832F04-7FF4-4E11-AE85-D1E7F59CB837}" srcOrd="0" destOrd="0" presId="urn:microsoft.com/office/officeart/2008/layout/LinedList"/>
    <dgm:cxn modelId="{CD8DE2D4-C5D3-4F9A-A8AA-F20CC972664E}" type="presOf" srcId="{B74F4067-5C19-442A-A7C5-C13AFE75A42B}" destId="{1E00ECEB-E134-4D84-92C6-8A48D4CD3425}" srcOrd="0" destOrd="0" presId="urn:microsoft.com/office/officeart/2008/layout/LinedList"/>
    <dgm:cxn modelId="{D91DBCD9-5A03-4550-843F-C37F8C63A123}" srcId="{EDC8F7F7-7CFF-4DD6-8415-63FC1A04178A}" destId="{EAB7D3AA-2069-480B-9138-A5C4116E218B}" srcOrd="2" destOrd="0" parTransId="{5260E6CC-B199-4932-B560-1025DC7CADC7}" sibTransId="{38F96AEE-28ED-4169-BC08-885F93E9DD0A}"/>
    <dgm:cxn modelId="{496F30F0-6A72-4E04-872E-82D62C442979}" srcId="{EDC8F7F7-7CFF-4DD6-8415-63FC1A04178A}" destId="{B74F4067-5C19-442A-A7C5-C13AFE75A42B}" srcOrd="1" destOrd="0" parTransId="{39A5C2C9-DDFF-4D10-ACD5-C436DB1162DB}" sibTransId="{B5C691F0-566F-4A46-B288-3104E8C9D873}"/>
    <dgm:cxn modelId="{F57851A7-58B0-4A49-913E-CEFC6B701473}" type="presParOf" srcId="{15D37BAC-1592-44EE-8F79-D7D9BB034BA8}" destId="{7277B9FE-96A3-497C-AFC2-4C11E6D6CD6F}" srcOrd="0" destOrd="0" presId="urn:microsoft.com/office/officeart/2008/layout/LinedList"/>
    <dgm:cxn modelId="{175F127A-7BA1-4EC8-A591-FB6B627E9DB4}" type="presParOf" srcId="{15D37BAC-1592-44EE-8F79-D7D9BB034BA8}" destId="{9EC4CC32-61BE-40E7-93FC-FC039E3C0F3F}" srcOrd="1" destOrd="0" presId="urn:microsoft.com/office/officeart/2008/layout/LinedList"/>
    <dgm:cxn modelId="{41E1FF8D-1F76-4DC8-A562-C1B1DB98FEA6}" type="presParOf" srcId="{9EC4CC32-61BE-40E7-93FC-FC039E3C0F3F}" destId="{0D5F8E38-63E6-4594-8848-2D590A5AF112}" srcOrd="0" destOrd="0" presId="urn:microsoft.com/office/officeart/2008/layout/LinedList"/>
    <dgm:cxn modelId="{356164DA-8A48-4ACD-9134-D53015991AF7}" type="presParOf" srcId="{9EC4CC32-61BE-40E7-93FC-FC039E3C0F3F}" destId="{A37C544A-6FA7-4F15-9F1C-6776D57EDA25}" srcOrd="1" destOrd="0" presId="urn:microsoft.com/office/officeart/2008/layout/LinedList"/>
    <dgm:cxn modelId="{B923AE89-4897-4ED6-9B37-E47BCC041D48}" type="presParOf" srcId="{15D37BAC-1592-44EE-8F79-D7D9BB034BA8}" destId="{0684932E-54A9-4E40-B239-9806FA2C6D42}" srcOrd="2" destOrd="0" presId="urn:microsoft.com/office/officeart/2008/layout/LinedList"/>
    <dgm:cxn modelId="{495DBE2F-9F54-4B8D-85DC-FBCE4CB1C320}" type="presParOf" srcId="{15D37BAC-1592-44EE-8F79-D7D9BB034BA8}" destId="{0AF2C949-A70A-4410-A2B1-9B4246FC6315}" srcOrd="3" destOrd="0" presId="urn:microsoft.com/office/officeart/2008/layout/LinedList"/>
    <dgm:cxn modelId="{5DF2CE17-EA16-48F1-9C23-F545A30B97FF}" type="presParOf" srcId="{0AF2C949-A70A-4410-A2B1-9B4246FC6315}" destId="{1E00ECEB-E134-4D84-92C6-8A48D4CD3425}" srcOrd="0" destOrd="0" presId="urn:microsoft.com/office/officeart/2008/layout/LinedList"/>
    <dgm:cxn modelId="{AE87AFA7-6B6A-4FA8-8305-6DAFC0CBA0F2}" type="presParOf" srcId="{0AF2C949-A70A-4410-A2B1-9B4246FC6315}" destId="{AF40C24B-5A9E-485E-9872-4939E3045DEA}" srcOrd="1" destOrd="0" presId="urn:microsoft.com/office/officeart/2008/layout/LinedList"/>
    <dgm:cxn modelId="{247CE245-53FC-492D-8166-4BA7B0B6A684}" type="presParOf" srcId="{15D37BAC-1592-44EE-8F79-D7D9BB034BA8}" destId="{95AB0EF3-BF3E-4C07-B342-F8E3A224219C}" srcOrd="4" destOrd="0" presId="urn:microsoft.com/office/officeart/2008/layout/LinedList"/>
    <dgm:cxn modelId="{61A9D4BC-A188-49A9-9AF9-CBCDACA1B91C}" type="presParOf" srcId="{15D37BAC-1592-44EE-8F79-D7D9BB034BA8}" destId="{9F20D690-8334-4CB3-B0E7-8F9A681B51E2}" srcOrd="5" destOrd="0" presId="urn:microsoft.com/office/officeart/2008/layout/LinedList"/>
    <dgm:cxn modelId="{5CACE43F-070E-4998-AF20-1D7F9E52BB9C}" type="presParOf" srcId="{9F20D690-8334-4CB3-B0E7-8F9A681B51E2}" destId="{8EE1B2B5-FFBE-4AFD-AFA0-D2F41017278B}" srcOrd="0" destOrd="0" presId="urn:microsoft.com/office/officeart/2008/layout/LinedList"/>
    <dgm:cxn modelId="{E97AB0F7-8018-4229-8D05-9B2A687BB7E9}" type="presParOf" srcId="{9F20D690-8334-4CB3-B0E7-8F9A681B51E2}" destId="{43AECC79-DF83-44DC-A56A-A8A0080CE727}" srcOrd="1" destOrd="0" presId="urn:microsoft.com/office/officeart/2008/layout/LinedList"/>
    <dgm:cxn modelId="{51B804B2-C72D-4D49-9642-9BF4CB73453B}" type="presParOf" srcId="{15D37BAC-1592-44EE-8F79-D7D9BB034BA8}" destId="{DDD54C05-CD9E-478A-BF27-57BE4D899B8D}" srcOrd="6" destOrd="0" presId="urn:microsoft.com/office/officeart/2008/layout/LinedList"/>
    <dgm:cxn modelId="{61BDE704-FB4A-4A24-83FF-2269762B1FDB}" type="presParOf" srcId="{15D37BAC-1592-44EE-8F79-D7D9BB034BA8}" destId="{CF6E78A4-32C2-474E-B975-FB6D128B9E88}" srcOrd="7" destOrd="0" presId="urn:microsoft.com/office/officeart/2008/layout/LinedList"/>
    <dgm:cxn modelId="{3E436A3E-056A-4930-B117-61B257CAB373}" type="presParOf" srcId="{CF6E78A4-32C2-474E-B975-FB6D128B9E88}" destId="{F6E16890-B3B3-432C-9A44-78A3418D6F55}" srcOrd="0" destOrd="0" presId="urn:microsoft.com/office/officeart/2008/layout/LinedList"/>
    <dgm:cxn modelId="{CE808151-FA6C-42AC-9227-B98CA2F85250}" type="presParOf" srcId="{CF6E78A4-32C2-474E-B975-FB6D128B9E88}" destId="{2CCAB473-1AC2-442A-A07F-5BD9902A716F}" srcOrd="1" destOrd="0" presId="urn:microsoft.com/office/officeart/2008/layout/LinedList"/>
    <dgm:cxn modelId="{DCDB62B0-951B-463B-8ACA-91442236F83A}" type="presParOf" srcId="{15D37BAC-1592-44EE-8F79-D7D9BB034BA8}" destId="{DEA95FA6-342B-4112-BF8C-DDE0E34DA8A8}" srcOrd="8" destOrd="0" presId="urn:microsoft.com/office/officeart/2008/layout/LinedList"/>
    <dgm:cxn modelId="{34D4E100-8738-4724-BBFF-5CF89D2D677A}" type="presParOf" srcId="{15D37BAC-1592-44EE-8F79-D7D9BB034BA8}" destId="{ADD146E8-B99B-42ED-A432-62019BAE264A}" srcOrd="9" destOrd="0" presId="urn:microsoft.com/office/officeart/2008/layout/LinedList"/>
    <dgm:cxn modelId="{A1A983FD-B0FF-4CBD-BC2E-F28ADE53370E}" type="presParOf" srcId="{ADD146E8-B99B-42ED-A432-62019BAE264A}" destId="{35832F04-7FF4-4E11-AE85-D1E7F59CB837}" srcOrd="0" destOrd="0" presId="urn:microsoft.com/office/officeart/2008/layout/LinedList"/>
    <dgm:cxn modelId="{23681340-7D3A-46AD-8DE0-74E63E9F4C9E}" type="presParOf" srcId="{ADD146E8-B99B-42ED-A432-62019BAE264A}" destId="{D52B1E27-0C0A-441D-9C1B-59DD509AB82C}" srcOrd="1" destOrd="0" presId="urn:microsoft.com/office/officeart/2008/layout/LinedList"/>
    <dgm:cxn modelId="{52D5D62D-1DFC-487B-932B-0A22DC4E0D3F}" type="presParOf" srcId="{15D37BAC-1592-44EE-8F79-D7D9BB034BA8}" destId="{01C5AC7E-F4B6-4B37-8B88-E806BAF9128D}" srcOrd="10" destOrd="0" presId="urn:microsoft.com/office/officeart/2008/layout/LinedList"/>
    <dgm:cxn modelId="{74DFCD82-353F-4894-9723-04099D9CF926}" type="presParOf" srcId="{15D37BAC-1592-44EE-8F79-D7D9BB034BA8}" destId="{1A36B883-4FBD-48B7-A7B8-30F29EC97512}" srcOrd="11" destOrd="0" presId="urn:microsoft.com/office/officeart/2008/layout/LinedList"/>
    <dgm:cxn modelId="{1286BCFB-D048-42D1-BB3F-4A2D07FFDEE5}" type="presParOf" srcId="{1A36B883-4FBD-48B7-A7B8-30F29EC97512}" destId="{FAA50DB6-B73F-4597-BEDB-D1B697FFD724}" srcOrd="0" destOrd="0" presId="urn:microsoft.com/office/officeart/2008/layout/LinedList"/>
    <dgm:cxn modelId="{5C6D9386-913A-483B-A17D-2AD2BF791C02}" type="presParOf" srcId="{1A36B883-4FBD-48B7-A7B8-30F29EC97512}" destId="{F194132D-B335-468E-BC00-B5ACD4346B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8D631C-F8BB-43B1-9F11-621A46DFB17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DADEDE3-AD55-4C27-AAB3-E35F0A05A7E1}">
      <dgm:prSet/>
      <dgm:spPr/>
      <dgm:t>
        <a:bodyPr/>
        <a:lstStyle/>
        <a:p>
          <a:r>
            <a:rPr lang="en-US" b="0" i="0" dirty="0"/>
            <a:t>Does not interrogate ALL chromosome material</a:t>
          </a:r>
          <a:endParaRPr lang="en-US" dirty="0"/>
        </a:p>
      </dgm:t>
    </dgm:pt>
    <dgm:pt modelId="{C0F330F2-0507-49D3-81AE-A99E8E63C861}" type="parTrans" cxnId="{B3076358-3B8E-40FE-A5B8-13E29379B517}">
      <dgm:prSet/>
      <dgm:spPr/>
      <dgm:t>
        <a:bodyPr/>
        <a:lstStyle/>
        <a:p>
          <a:endParaRPr lang="en-US"/>
        </a:p>
      </dgm:t>
    </dgm:pt>
    <dgm:pt modelId="{8B53AF64-E479-48F0-97ED-6E9A98D46A7C}" type="sibTrans" cxnId="{B3076358-3B8E-40FE-A5B8-13E29379B517}">
      <dgm:prSet/>
      <dgm:spPr/>
      <dgm:t>
        <a:bodyPr/>
        <a:lstStyle/>
        <a:p>
          <a:endParaRPr lang="en-US"/>
        </a:p>
      </dgm:t>
    </dgm:pt>
    <dgm:pt modelId="{197DE862-3890-4E7F-8523-F86168E1490E}">
      <dgm:prSet/>
      <dgm:spPr/>
      <dgm:t>
        <a:bodyPr/>
        <a:lstStyle/>
        <a:p>
          <a:r>
            <a:rPr lang="en-US" dirty="0"/>
            <a:t>Risk assessment is limited to LARGE deletions/duplications of chromosome material </a:t>
          </a:r>
        </a:p>
      </dgm:t>
    </dgm:pt>
    <dgm:pt modelId="{B63E2E60-E738-457D-BE65-1A7320090E8F}" type="parTrans" cxnId="{D33D55B9-522D-43BA-A241-5050C94D1779}">
      <dgm:prSet/>
      <dgm:spPr/>
      <dgm:t>
        <a:bodyPr/>
        <a:lstStyle/>
        <a:p>
          <a:endParaRPr lang="en-US"/>
        </a:p>
      </dgm:t>
    </dgm:pt>
    <dgm:pt modelId="{DE5C6867-44BB-44F4-9162-3C8637C3A86C}" type="sibTrans" cxnId="{D33D55B9-522D-43BA-A241-5050C94D1779}">
      <dgm:prSet/>
      <dgm:spPr/>
      <dgm:t>
        <a:bodyPr/>
        <a:lstStyle/>
        <a:p>
          <a:endParaRPr lang="en-US"/>
        </a:p>
      </dgm:t>
    </dgm:pt>
    <dgm:pt modelId="{2CF30756-B46D-4A1A-8409-3CAA6E5D65AA}">
      <dgm:prSet/>
      <dgm:spPr/>
      <dgm:t>
        <a:bodyPr/>
        <a:lstStyle/>
        <a:p>
          <a:r>
            <a:rPr lang="en-US"/>
            <a:t>Does not screen for NTDs</a:t>
          </a:r>
        </a:p>
      </dgm:t>
    </dgm:pt>
    <dgm:pt modelId="{81D724A8-5BB7-4E82-A6E0-9F3706C383E4}" type="parTrans" cxnId="{C0BF10E0-B75C-40A7-AA05-37E2AF1D8AE0}">
      <dgm:prSet/>
      <dgm:spPr/>
      <dgm:t>
        <a:bodyPr/>
        <a:lstStyle/>
        <a:p>
          <a:endParaRPr lang="en-US"/>
        </a:p>
      </dgm:t>
    </dgm:pt>
    <dgm:pt modelId="{22A10513-C8B2-4D7E-A663-9EC265390B99}" type="sibTrans" cxnId="{C0BF10E0-B75C-40A7-AA05-37E2AF1D8AE0}">
      <dgm:prSet/>
      <dgm:spPr/>
      <dgm:t>
        <a:bodyPr/>
        <a:lstStyle/>
        <a:p>
          <a:endParaRPr lang="en-US"/>
        </a:p>
      </dgm:t>
    </dgm:pt>
    <dgm:pt modelId="{B0F9C759-3643-4DE2-8B28-548B97305BED}">
      <dgm:prSet/>
      <dgm:spPr/>
      <dgm:t>
        <a:bodyPr/>
        <a:lstStyle/>
        <a:p>
          <a:r>
            <a:rPr lang="en-US"/>
            <a:t>Offer MSAFP only after 15w</a:t>
          </a:r>
        </a:p>
      </dgm:t>
    </dgm:pt>
    <dgm:pt modelId="{AC3888B3-50BE-439A-B33D-4506F1FF16D6}" type="parTrans" cxnId="{184E5295-7D1B-4986-A271-7A34CAF4F830}">
      <dgm:prSet/>
      <dgm:spPr/>
      <dgm:t>
        <a:bodyPr/>
        <a:lstStyle/>
        <a:p>
          <a:endParaRPr lang="en-US"/>
        </a:p>
      </dgm:t>
    </dgm:pt>
    <dgm:pt modelId="{6A50CB48-5EEF-4ECE-8F10-A1A5718160D7}" type="sibTrans" cxnId="{184E5295-7D1B-4986-A271-7A34CAF4F830}">
      <dgm:prSet/>
      <dgm:spPr/>
      <dgm:t>
        <a:bodyPr/>
        <a:lstStyle/>
        <a:p>
          <a:endParaRPr lang="en-US"/>
        </a:p>
      </dgm:t>
    </dgm:pt>
    <dgm:pt modelId="{D698A865-FAF1-414D-972F-6F635BD26E17}">
      <dgm:prSet/>
      <dgm:spPr/>
      <dgm:t>
        <a:bodyPr/>
        <a:lstStyle/>
        <a:p>
          <a:r>
            <a:rPr lang="en-US"/>
            <a:t>Results may represent chromosomal changes from…</a:t>
          </a:r>
        </a:p>
      </dgm:t>
    </dgm:pt>
    <dgm:pt modelId="{8ECFC48D-4B85-4F3D-B82C-8A5CCEFEBE1B}" type="parTrans" cxnId="{39A9FC8C-6E44-4528-A25E-6486B0AE39BB}">
      <dgm:prSet/>
      <dgm:spPr/>
      <dgm:t>
        <a:bodyPr/>
        <a:lstStyle/>
        <a:p>
          <a:endParaRPr lang="en-US"/>
        </a:p>
      </dgm:t>
    </dgm:pt>
    <dgm:pt modelId="{3293A60E-312C-4BEA-B7AB-FAF7480D8298}" type="sibTrans" cxnId="{39A9FC8C-6E44-4528-A25E-6486B0AE39BB}">
      <dgm:prSet/>
      <dgm:spPr/>
      <dgm:t>
        <a:bodyPr/>
        <a:lstStyle/>
        <a:p>
          <a:endParaRPr lang="en-US"/>
        </a:p>
      </dgm:t>
    </dgm:pt>
    <dgm:pt modelId="{8A70A68E-3404-4D50-A482-53F862A457E6}">
      <dgm:prSet/>
      <dgm:spPr/>
      <dgm:t>
        <a:bodyPr/>
        <a:lstStyle/>
        <a:p>
          <a:r>
            <a:rPr lang="en-US"/>
            <a:t>Mother</a:t>
          </a:r>
        </a:p>
      </dgm:t>
    </dgm:pt>
    <dgm:pt modelId="{27C2833E-28A1-43FE-97AE-51DB48D6139A}" type="parTrans" cxnId="{DFF55A9E-67F1-4C5A-9660-DD1E671CF24F}">
      <dgm:prSet/>
      <dgm:spPr/>
      <dgm:t>
        <a:bodyPr/>
        <a:lstStyle/>
        <a:p>
          <a:endParaRPr lang="en-US"/>
        </a:p>
      </dgm:t>
    </dgm:pt>
    <dgm:pt modelId="{87A55D35-4F0A-48AF-8CC4-ACFC73371969}" type="sibTrans" cxnId="{DFF55A9E-67F1-4C5A-9660-DD1E671CF24F}">
      <dgm:prSet/>
      <dgm:spPr/>
      <dgm:t>
        <a:bodyPr/>
        <a:lstStyle/>
        <a:p>
          <a:endParaRPr lang="en-US"/>
        </a:p>
      </dgm:t>
    </dgm:pt>
    <dgm:pt modelId="{AFCCFC00-E0A0-49C3-924B-10D0DB79FCED}">
      <dgm:prSet/>
      <dgm:spPr/>
      <dgm:t>
        <a:bodyPr/>
        <a:lstStyle/>
        <a:p>
          <a:r>
            <a:rPr lang="en-US"/>
            <a:t>Placental mosaicism</a:t>
          </a:r>
        </a:p>
      </dgm:t>
    </dgm:pt>
    <dgm:pt modelId="{D0C5CC10-ABA4-4DE6-B36F-24FC89493755}" type="parTrans" cxnId="{C24008A5-47CC-4EC2-BB15-74E1A532A312}">
      <dgm:prSet/>
      <dgm:spPr/>
      <dgm:t>
        <a:bodyPr/>
        <a:lstStyle/>
        <a:p>
          <a:endParaRPr lang="en-US"/>
        </a:p>
      </dgm:t>
    </dgm:pt>
    <dgm:pt modelId="{13E96AE5-14C3-40A6-8549-74224A906DC4}" type="sibTrans" cxnId="{C24008A5-47CC-4EC2-BB15-74E1A532A312}">
      <dgm:prSet/>
      <dgm:spPr/>
      <dgm:t>
        <a:bodyPr/>
        <a:lstStyle/>
        <a:p>
          <a:endParaRPr lang="en-US"/>
        </a:p>
      </dgm:t>
    </dgm:pt>
    <dgm:pt modelId="{C446D822-416E-4530-8378-5B4833967EBC}">
      <dgm:prSet/>
      <dgm:spPr/>
      <dgm:t>
        <a:bodyPr/>
        <a:lstStyle/>
        <a:p>
          <a:r>
            <a:rPr lang="en-US"/>
            <a:t>Fetal mosaicism</a:t>
          </a:r>
        </a:p>
      </dgm:t>
    </dgm:pt>
    <dgm:pt modelId="{E59FD227-5771-4D76-AA79-ACBBBEA47645}" type="parTrans" cxnId="{FC1675A4-3D1E-4F24-8670-09CF606499EB}">
      <dgm:prSet/>
      <dgm:spPr/>
      <dgm:t>
        <a:bodyPr/>
        <a:lstStyle/>
        <a:p>
          <a:endParaRPr lang="en-US"/>
        </a:p>
      </dgm:t>
    </dgm:pt>
    <dgm:pt modelId="{FB8EEAF1-C100-4105-BE55-43D3C3499471}" type="sibTrans" cxnId="{FC1675A4-3D1E-4F24-8670-09CF606499EB}">
      <dgm:prSet/>
      <dgm:spPr/>
      <dgm:t>
        <a:bodyPr/>
        <a:lstStyle/>
        <a:p>
          <a:endParaRPr lang="en-US"/>
        </a:p>
      </dgm:t>
    </dgm:pt>
    <dgm:pt modelId="{A37C5EAA-7E2B-473B-8550-39DD1601E916}">
      <dgm:prSet/>
      <dgm:spPr/>
      <dgm:t>
        <a:bodyPr/>
        <a:lstStyle/>
        <a:p>
          <a:r>
            <a:rPr lang="en-US"/>
            <a:t>Vanished twin</a:t>
          </a:r>
        </a:p>
      </dgm:t>
    </dgm:pt>
    <dgm:pt modelId="{BCC8F1C1-7AAE-4B1A-AFE3-F40BF5EF3606}" type="parTrans" cxnId="{6167EC9A-A2BE-4B00-BCA8-3796E5B5AB4E}">
      <dgm:prSet/>
      <dgm:spPr/>
      <dgm:t>
        <a:bodyPr/>
        <a:lstStyle/>
        <a:p>
          <a:endParaRPr lang="en-US"/>
        </a:p>
      </dgm:t>
    </dgm:pt>
    <dgm:pt modelId="{A4B300DF-8DFF-4730-8EBF-A9889BF24C8A}" type="sibTrans" cxnId="{6167EC9A-A2BE-4B00-BCA8-3796E5B5AB4E}">
      <dgm:prSet/>
      <dgm:spPr/>
      <dgm:t>
        <a:bodyPr/>
        <a:lstStyle/>
        <a:p>
          <a:endParaRPr lang="en-US"/>
        </a:p>
      </dgm:t>
    </dgm:pt>
    <dgm:pt modelId="{07F99CC7-6AA8-427D-AEF8-687271FEF43A}">
      <dgm:prSet/>
      <dgm:spPr/>
      <dgm:t>
        <a:bodyPr/>
        <a:lstStyle/>
        <a:p>
          <a:r>
            <a:rPr lang="en-US" dirty="0"/>
            <a:t>Residual Risk</a:t>
          </a:r>
        </a:p>
      </dgm:t>
    </dgm:pt>
    <dgm:pt modelId="{6E5E58AC-1244-4103-B7DD-824697668BC1}" type="parTrans" cxnId="{D9FE2B0A-366B-4829-9FDE-530D8724DB0A}">
      <dgm:prSet/>
      <dgm:spPr/>
    </dgm:pt>
    <dgm:pt modelId="{42A4FD50-553A-400C-A4F5-10C13F236A22}" type="sibTrans" cxnId="{D9FE2B0A-366B-4829-9FDE-530D8724DB0A}">
      <dgm:prSet/>
      <dgm:spPr/>
    </dgm:pt>
    <dgm:pt modelId="{ECA93520-B5B7-4022-8DD2-3B4ABEFB5ED0}">
      <dgm:prSet/>
      <dgm:spPr/>
      <dgm:t>
        <a:bodyPr/>
        <a:lstStyle/>
        <a:p>
          <a:r>
            <a:rPr lang="en-US" dirty="0"/>
            <a:t>PPV difficult to calculate due to low prevalence of CNVs</a:t>
          </a:r>
        </a:p>
      </dgm:t>
    </dgm:pt>
    <dgm:pt modelId="{B6338D34-ACE5-47A3-81A8-3AD01D3AF6F3}" type="parTrans" cxnId="{A5754924-ED86-4979-807D-C893B1B0E88B}">
      <dgm:prSet/>
      <dgm:spPr/>
    </dgm:pt>
    <dgm:pt modelId="{6034635E-8120-4DBB-A622-2C05DE0B4F2E}" type="sibTrans" cxnId="{A5754924-ED86-4979-807D-C893B1B0E88B}">
      <dgm:prSet/>
      <dgm:spPr/>
    </dgm:pt>
    <dgm:pt modelId="{EEA4AC55-2BA3-453A-81C2-F09730198405}" type="pres">
      <dgm:prSet presAssocID="{4F8D631C-F8BB-43B1-9F11-621A46DFB172}" presName="linear" presStyleCnt="0">
        <dgm:presLayoutVars>
          <dgm:dir/>
          <dgm:animLvl val="lvl"/>
          <dgm:resizeHandles val="exact"/>
        </dgm:presLayoutVars>
      </dgm:prSet>
      <dgm:spPr/>
    </dgm:pt>
    <dgm:pt modelId="{F684E38D-E0FC-419F-B415-4CDA2382D471}" type="pres">
      <dgm:prSet presAssocID="{0DADEDE3-AD55-4C27-AAB3-E35F0A05A7E1}" presName="parentLin" presStyleCnt="0"/>
      <dgm:spPr/>
    </dgm:pt>
    <dgm:pt modelId="{F0B872A3-B370-48E5-9DA7-BE3A318A7070}" type="pres">
      <dgm:prSet presAssocID="{0DADEDE3-AD55-4C27-AAB3-E35F0A05A7E1}" presName="parentLeftMargin" presStyleLbl="node1" presStyleIdx="0" presStyleCnt="3"/>
      <dgm:spPr/>
    </dgm:pt>
    <dgm:pt modelId="{021C340E-4698-4A3D-A1E0-7EFBA21260ED}" type="pres">
      <dgm:prSet presAssocID="{0DADEDE3-AD55-4C27-AAB3-E35F0A05A7E1}" presName="parentText" presStyleLbl="node1" presStyleIdx="0" presStyleCnt="3">
        <dgm:presLayoutVars>
          <dgm:chMax val="0"/>
          <dgm:bulletEnabled val="1"/>
        </dgm:presLayoutVars>
      </dgm:prSet>
      <dgm:spPr/>
    </dgm:pt>
    <dgm:pt modelId="{43F5763C-DB29-4602-825A-027560CC418C}" type="pres">
      <dgm:prSet presAssocID="{0DADEDE3-AD55-4C27-AAB3-E35F0A05A7E1}" presName="negativeSpace" presStyleCnt="0"/>
      <dgm:spPr/>
    </dgm:pt>
    <dgm:pt modelId="{0B9C7269-DCB2-4217-B71E-405B62107615}" type="pres">
      <dgm:prSet presAssocID="{0DADEDE3-AD55-4C27-AAB3-E35F0A05A7E1}" presName="childText" presStyleLbl="conFgAcc1" presStyleIdx="0" presStyleCnt="3">
        <dgm:presLayoutVars>
          <dgm:bulletEnabled val="1"/>
        </dgm:presLayoutVars>
      </dgm:prSet>
      <dgm:spPr/>
    </dgm:pt>
    <dgm:pt modelId="{49C9E106-EDD5-4B73-903A-C10949F0FDE5}" type="pres">
      <dgm:prSet presAssocID="{8B53AF64-E479-48F0-97ED-6E9A98D46A7C}" presName="spaceBetweenRectangles" presStyleCnt="0"/>
      <dgm:spPr/>
    </dgm:pt>
    <dgm:pt modelId="{5C0CA234-306F-4070-A745-334D3FD4B929}" type="pres">
      <dgm:prSet presAssocID="{2CF30756-B46D-4A1A-8409-3CAA6E5D65AA}" presName="parentLin" presStyleCnt="0"/>
      <dgm:spPr/>
    </dgm:pt>
    <dgm:pt modelId="{72EFBAED-FF4F-46A9-9D74-99AA69BAFD44}" type="pres">
      <dgm:prSet presAssocID="{2CF30756-B46D-4A1A-8409-3CAA6E5D65AA}" presName="parentLeftMargin" presStyleLbl="node1" presStyleIdx="0" presStyleCnt="3"/>
      <dgm:spPr/>
    </dgm:pt>
    <dgm:pt modelId="{CA3CBA0D-492B-4720-BF5F-95ABC898D98E}" type="pres">
      <dgm:prSet presAssocID="{2CF30756-B46D-4A1A-8409-3CAA6E5D65AA}" presName="parentText" presStyleLbl="node1" presStyleIdx="1" presStyleCnt="3">
        <dgm:presLayoutVars>
          <dgm:chMax val="0"/>
          <dgm:bulletEnabled val="1"/>
        </dgm:presLayoutVars>
      </dgm:prSet>
      <dgm:spPr/>
    </dgm:pt>
    <dgm:pt modelId="{F5B0B0C8-7752-4D11-BC3C-7A18A53FBB46}" type="pres">
      <dgm:prSet presAssocID="{2CF30756-B46D-4A1A-8409-3CAA6E5D65AA}" presName="negativeSpace" presStyleCnt="0"/>
      <dgm:spPr/>
    </dgm:pt>
    <dgm:pt modelId="{E8B05B18-4858-4196-9DF4-3B430A1C8CF6}" type="pres">
      <dgm:prSet presAssocID="{2CF30756-B46D-4A1A-8409-3CAA6E5D65AA}" presName="childText" presStyleLbl="conFgAcc1" presStyleIdx="1" presStyleCnt="3">
        <dgm:presLayoutVars>
          <dgm:bulletEnabled val="1"/>
        </dgm:presLayoutVars>
      </dgm:prSet>
      <dgm:spPr/>
    </dgm:pt>
    <dgm:pt modelId="{F3349E36-6221-4922-8F50-6E7BE426D6FA}" type="pres">
      <dgm:prSet presAssocID="{22A10513-C8B2-4D7E-A663-9EC265390B99}" presName="spaceBetweenRectangles" presStyleCnt="0"/>
      <dgm:spPr/>
    </dgm:pt>
    <dgm:pt modelId="{41B733CB-F086-4485-AE7A-FC6F2DCCBC75}" type="pres">
      <dgm:prSet presAssocID="{D698A865-FAF1-414D-972F-6F635BD26E17}" presName="parentLin" presStyleCnt="0"/>
      <dgm:spPr/>
    </dgm:pt>
    <dgm:pt modelId="{39454B35-0867-4CB6-8558-354C8E78170B}" type="pres">
      <dgm:prSet presAssocID="{D698A865-FAF1-414D-972F-6F635BD26E17}" presName="parentLeftMargin" presStyleLbl="node1" presStyleIdx="1" presStyleCnt="3"/>
      <dgm:spPr/>
    </dgm:pt>
    <dgm:pt modelId="{B963ADDB-05A7-412B-A92A-1A29BFE3BF62}" type="pres">
      <dgm:prSet presAssocID="{D698A865-FAF1-414D-972F-6F635BD26E17}" presName="parentText" presStyleLbl="node1" presStyleIdx="2" presStyleCnt="3">
        <dgm:presLayoutVars>
          <dgm:chMax val="0"/>
          <dgm:bulletEnabled val="1"/>
        </dgm:presLayoutVars>
      </dgm:prSet>
      <dgm:spPr/>
    </dgm:pt>
    <dgm:pt modelId="{0D52B54F-617F-4373-9891-25C89F107EC9}" type="pres">
      <dgm:prSet presAssocID="{D698A865-FAF1-414D-972F-6F635BD26E17}" presName="negativeSpace" presStyleCnt="0"/>
      <dgm:spPr/>
    </dgm:pt>
    <dgm:pt modelId="{7FF59F3A-D00C-43EC-912A-4EDE01053373}" type="pres">
      <dgm:prSet presAssocID="{D698A865-FAF1-414D-972F-6F635BD26E17}" presName="childText" presStyleLbl="conFgAcc1" presStyleIdx="2" presStyleCnt="3">
        <dgm:presLayoutVars>
          <dgm:bulletEnabled val="1"/>
        </dgm:presLayoutVars>
      </dgm:prSet>
      <dgm:spPr/>
    </dgm:pt>
  </dgm:ptLst>
  <dgm:cxnLst>
    <dgm:cxn modelId="{D9FE2B0A-366B-4829-9FDE-530D8724DB0A}" srcId="{0DADEDE3-AD55-4C27-AAB3-E35F0A05A7E1}" destId="{07F99CC7-6AA8-427D-AEF8-687271FEF43A}" srcOrd="1" destOrd="0" parTransId="{6E5E58AC-1244-4103-B7DD-824697668BC1}" sibTransId="{42A4FD50-553A-400C-A4F5-10C13F236A22}"/>
    <dgm:cxn modelId="{B869170D-9C9B-481B-A9DD-D032177560E3}" type="presOf" srcId="{197DE862-3890-4E7F-8523-F86168E1490E}" destId="{0B9C7269-DCB2-4217-B71E-405B62107615}" srcOrd="0" destOrd="0" presId="urn:microsoft.com/office/officeart/2005/8/layout/list1"/>
    <dgm:cxn modelId="{A5754924-ED86-4979-807D-C893B1B0E88B}" srcId="{0DADEDE3-AD55-4C27-AAB3-E35F0A05A7E1}" destId="{ECA93520-B5B7-4022-8DD2-3B4ABEFB5ED0}" srcOrd="2" destOrd="0" parTransId="{B6338D34-ACE5-47A3-81A8-3AD01D3AF6F3}" sibTransId="{6034635E-8120-4DBB-A622-2C05DE0B4F2E}"/>
    <dgm:cxn modelId="{56567E24-CFA3-49CD-AD64-34A8F6AA8E29}" type="presOf" srcId="{B0F9C759-3643-4DE2-8B28-548B97305BED}" destId="{E8B05B18-4858-4196-9DF4-3B430A1C8CF6}" srcOrd="0" destOrd="0" presId="urn:microsoft.com/office/officeart/2005/8/layout/list1"/>
    <dgm:cxn modelId="{455DF031-1E57-4F81-A8F6-38099C34E1F6}" type="presOf" srcId="{07F99CC7-6AA8-427D-AEF8-687271FEF43A}" destId="{0B9C7269-DCB2-4217-B71E-405B62107615}" srcOrd="0" destOrd="1" presId="urn:microsoft.com/office/officeart/2005/8/layout/list1"/>
    <dgm:cxn modelId="{0433B53B-8965-4327-9143-C711CB37A444}" type="presOf" srcId="{AFCCFC00-E0A0-49C3-924B-10D0DB79FCED}" destId="{7FF59F3A-D00C-43EC-912A-4EDE01053373}" srcOrd="0" destOrd="1" presId="urn:microsoft.com/office/officeart/2005/8/layout/list1"/>
    <dgm:cxn modelId="{11316746-F013-4701-895E-3D79472EEA56}" type="presOf" srcId="{C446D822-416E-4530-8378-5B4833967EBC}" destId="{7FF59F3A-D00C-43EC-912A-4EDE01053373}" srcOrd="0" destOrd="2" presId="urn:microsoft.com/office/officeart/2005/8/layout/list1"/>
    <dgm:cxn modelId="{41156E4E-E096-405F-A24D-57CF256AF454}" type="presOf" srcId="{A37C5EAA-7E2B-473B-8550-39DD1601E916}" destId="{7FF59F3A-D00C-43EC-912A-4EDE01053373}" srcOrd="0" destOrd="3" presId="urn:microsoft.com/office/officeart/2005/8/layout/list1"/>
    <dgm:cxn modelId="{50705851-7759-4E21-BC60-3729ACDE3318}" type="presOf" srcId="{2CF30756-B46D-4A1A-8409-3CAA6E5D65AA}" destId="{CA3CBA0D-492B-4720-BF5F-95ABC898D98E}" srcOrd="1" destOrd="0" presId="urn:microsoft.com/office/officeart/2005/8/layout/list1"/>
    <dgm:cxn modelId="{B3076358-3B8E-40FE-A5B8-13E29379B517}" srcId="{4F8D631C-F8BB-43B1-9F11-621A46DFB172}" destId="{0DADEDE3-AD55-4C27-AAB3-E35F0A05A7E1}" srcOrd="0" destOrd="0" parTransId="{C0F330F2-0507-49D3-81AE-A99E8E63C861}" sibTransId="{8B53AF64-E479-48F0-97ED-6E9A98D46A7C}"/>
    <dgm:cxn modelId="{F302DB59-5519-4022-B2BB-E9774876025B}" type="presOf" srcId="{4F8D631C-F8BB-43B1-9F11-621A46DFB172}" destId="{EEA4AC55-2BA3-453A-81C2-F09730198405}" srcOrd="0" destOrd="0" presId="urn:microsoft.com/office/officeart/2005/8/layout/list1"/>
    <dgm:cxn modelId="{A96BAF5E-3D77-410E-B331-6992D3202DDD}" type="presOf" srcId="{2CF30756-B46D-4A1A-8409-3CAA6E5D65AA}" destId="{72EFBAED-FF4F-46A9-9D74-99AA69BAFD44}" srcOrd="0" destOrd="0" presId="urn:microsoft.com/office/officeart/2005/8/layout/list1"/>
    <dgm:cxn modelId="{39A9FC8C-6E44-4528-A25E-6486B0AE39BB}" srcId="{4F8D631C-F8BB-43B1-9F11-621A46DFB172}" destId="{D698A865-FAF1-414D-972F-6F635BD26E17}" srcOrd="2" destOrd="0" parTransId="{8ECFC48D-4B85-4F3D-B82C-8A5CCEFEBE1B}" sibTransId="{3293A60E-312C-4BEA-B7AB-FAF7480D8298}"/>
    <dgm:cxn modelId="{184E5295-7D1B-4986-A271-7A34CAF4F830}" srcId="{2CF30756-B46D-4A1A-8409-3CAA6E5D65AA}" destId="{B0F9C759-3643-4DE2-8B28-548B97305BED}" srcOrd="0" destOrd="0" parTransId="{AC3888B3-50BE-439A-B33D-4506F1FF16D6}" sibTransId="{6A50CB48-5EEF-4ECE-8F10-A1A5718160D7}"/>
    <dgm:cxn modelId="{6167EC9A-A2BE-4B00-BCA8-3796E5B5AB4E}" srcId="{D698A865-FAF1-414D-972F-6F635BD26E17}" destId="{A37C5EAA-7E2B-473B-8550-39DD1601E916}" srcOrd="3" destOrd="0" parTransId="{BCC8F1C1-7AAE-4B1A-AFE3-F40BF5EF3606}" sibTransId="{A4B300DF-8DFF-4730-8EBF-A9889BF24C8A}"/>
    <dgm:cxn modelId="{DFF55A9E-67F1-4C5A-9660-DD1E671CF24F}" srcId="{D698A865-FAF1-414D-972F-6F635BD26E17}" destId="{8A70A68E-3404-4D50-A482-53F862A457E6}" srcOrd="0" destOrd="0" parTransId="{27C2833E-28A1-43FE-97AE-51DB48D6139A}" sibTransId="{87A55D35-4F0A-48AF-8CC4-ACFC73371969}"/>
    <dgm:cxn modelId="{C090ADA3-1D59-4045-83AE-FA09CDA4D561}" type="presOf" srcId="{D698A865-FAF1-414D-972F-6F635BD26E17}" destId="{39454B35-0867-4CB6-8558-354C8E78170B}" srcOrd="0" destOrd="0" presId="urn:microsoft.com/office/officeart/2005/8/layout/list1"/>
    <dgm:cxn modelId="{FC1675A4-3D1E-4F24-8670-09CF606499EB}" srcId="{D698A865-FAF1-414D-972F-6F635BD26E17}" destId="{C446D822-416E-4530-8378-5B4833967EBC}" srcOrd="2" destOrd="0" parTransId="{E59FD227-5771-4D76-AA79-ACBBBEA47645}" sibTransId="{FB8EEAF1-C100-4105-BE55-43D3C3499471}"/>
    <dgm:cxn modelId="{C24008A5-47CC-4EC2-BB15-74E1A532A312}" srcId="{D698A865-FAF1-414D-972F-6F635BD26E17}" destId="{AFCCFC00-E0A0-49C3-924B-10D0DB79FCED}" srcOrd="1" destOrd="0" parTransId="{D0C5CC10-ABA4-4DE6-B36F-24FC89493755}" sibTransId="{13E96AE5-14C3-40A6-8549-74224A906DC4}"/>
    <dgm:cxn modelId="{974CC1B2-A643-44AE-9295-A9A667576C13}" type="presOf" srcId="{ECA93520-B5B7-4022-8DD2-3B4ABEFB5ED0}" destId="{0B9C7269-DCB2-4217-B71E-405B62107615}" srcOrd="0" destOrd="2" presId="urn:microsoft.com/office/officeart/2005/8/layout/list1"/>
    <dgm:cxn modelId="{7268C9B3-0268-47E0-B681-922C269D3BF8}" type="presOf" srcId="{8A70A68E-3404-4D50-A482-53F862A457E6}" destId="{7FF59F3A-D00C-43EC-912A-4EDE01053373}" srcOrd="0" destOrd="0" presId="urn:microsoft.com/office/officeart/2005/8/layout/list1"/>
    <dgm:cxn modelId="{D33D55B9-522D-43BA-A241-5050C94D1779}" srcId="{0DADEDE3-AD55-4C27-AAB3-E35F0A05A7E1}" destId="{197DE862-3890-4E7F-8523-F86168E1490E}" srcOrd="0" destOrd="0" parTransId="{B63E2E60-E738-457D-BE65-1A7320090E8F}" sibTransId="{DE5C6867-44BB-44F4-9162-3C8637C3A86C}"/>
    <dgm:cxn modelId="{86E2CAD5-02EE-411F-8266-1290354772BD}" type="presOf" srcId="{D698A865-FAF1-414D-972F-6F635BD26E17}" destId="{B963ADDB-05A7-412B-A92A-1A29BFE3BF62}" srcOrd="1" destOrd="0" presId="urn:microsoft.com/office/officeart/2005/8/layout/list1"/>
    <dgm:cxn modelId="{7FAECCDF-039C-4440-96C9-57C7E6C41FDF}" type="presOf" srcId="{0DADEDE3-AD55-4C27-AAB3-E35F0A05A7E1}" destId="{F0B872A3-B370-48E5-9DA7-BE3A318A7070}" srcOrd="0" destOrd="0" presId="urn:microsoft.com/office/officeart/2005/8/layout/list1"/>
    <dgm:cxn modelId="{C0BF10E0-B75C-40A7-AA05-37E2AF1D8AE0}" srcId="{4F8D631C-F8BB-43B1-9F11-621A46DFB172}" destId="{2CF30756-B46D-4A1A-8409-3CAA6E5D65AA}" srcOrd="1" destOrd="0" parTransId="{81D724A8-5BB7-4E82-A6E0-9F3706C383E4}" sibTransId="{22A10513-C8B2-4D7E-A663-9EC265390B99}"/>
    <dgm:cxn modelId="{E30EC7F3-B434-4794-88E2-55C84FEEDE1A}" type="presOf" srcId="{0DADEDE3-AD55-4C27-AAB3-E35F0A05A7E1}" destId="{021C340E-4698-4A3D-A1E0-7EFBA21260ED}" srcOrd="1" destOrd="0" presId="urn:microsoft.com/office/officeart/2005/8/layout/list1"/>
    <dgm:cxn modelId="{1545E040-82DA-41A9-A850-73DEF4B6D49F}" type="presParOf" srcId="{EEA4AC55-2BA3-453A-81C2-F09730198405}" destId="{F684E38D-E0FC-419F-B415-4CDA2382D471}" srcOrd="0" destOrd="0" presId="urn:microsoft.com/office/officeart/2005/8/layout/list1"/>
    <dgm:cxn modelId="{4BD51160-3A95-4AA2-AF82-51477C9A5C71}" type="presParOf" srcId="{F684E38D-E0FC-419F-B415-4CDA2382D471}" destId="{F0B872A3-B370-48E5-9DA7-BE3A318A7070}" srcOrd="0" destOrd="0" presId="urn:microsoft.com/office/officeart/2005/8/layout/list1"/>
    <dgm:cxn modelId="{734CC81A-D68F-40A6-BF5E-F0669B506D25}" type="presParOf" srcId="{F684E38D-E0FC-419F-B415-4CDA2382D471}" destId="{021C340E-4698-4A3D-A1E0-7EFBA21260ED}" srcOrd="1" destOrd="0" presId="urn:microsoft.com/office/officeart/2005/8/layout/list1"/>
    <dgm:cxn modelId="{962D0910-0AD2-4B94-9A03-A2B3F3070EBF}" type="presParOf" srcId="{EEA4AC55-2BA3-453A-81C2-F09730198405}" destId="{43F5763C-DB29-4602-825A-027560CC418C}" srcOrd="1" destOrd="0" presId="urn:microsoft.com/office/officeart/2005/8/layout/list1"/>
    <dgm:cxn modelId="{62ECCF47-4742-4D1B-81D7-DD769E4753C6}" type="presParOf" srcId="{EEA4AC55-2BA3-453A-81C2-F09730198405}" destId="{0B9C7269-DCB2-4217-B71E-405B62107615}" srcOrd="2" destOrd="0" presId="urn:microsoft.com/office/officeart/2005/8/layout/list1"/>
    <dgm:cxn modelId="{0343C6A5-C85C-45CE-A25B-A323A1BC7074}" type="presParOf" srcId="{EEA4AC55-2BA3-453A-81C2-F09730198405}" destId="{49C9E106-EDD5-4B73-903A-C10949F0FDE5}" srcOrd="3" destOrd="0" presId="urn:microsoft.com/office/officeart/2005/8/layout/list1"/>
    <dgm:cxn modelId="{5D48A99F-8627-4D0D-9432-9123A0F72984}" type="presParOf" srcId="{EEA4AC55-2BA3-453A-81C2-F09730198405}" destId="{5C0CA234-306F-4070-A745-334D3FD4B929}" srcOrd="4" destOrd="0" presId="urn:microsoft.com/office/officeart/2005/8/layout/list1"/>
    <dgm:cxn modelId="{811B8E9B-9779-4349-B3EF-DB08B1CB8241}" type="presParOf" srcId="{5C0CA234-306F-4070-A745-334D3FD4B929}" destId="{72EFBAED-FF4F-46A9-9D74-99AA69BAFD44}" srcOrd="0" destOrd="0" presId="urn:microsoft.com/office/officeart/2005/8/layout/list1"/>
    <dgm:cxn modelId="{29772E24-97F4-45A2-B168-E4A7F27A6512}" type="presParOf" srcId="{5C0CA234-306F-4070-A745-334D3FD4B929}" destId="{CA3CBA0D-492B-4720-BF5F-95ABC898D98E}" srcOrd="1" destOrd="0" presId="urn:microsoft.com/office/officeart/2005/8/layout/list1"/>
    <dgm:cxn modelId="{E1864918-5015-4C41-B85E-56EA1875F5A1}" type="presParOf" srcId="{EEA4AC55-2BA3-453A-81C2-F09730198405}" destId="{F5B0B0C8-7752-4D11-BC3C-7A18A53FBB46}" srcOrd="5" destOrd="0" presId="urn:microsoft.com/office/officeart/2005/8/layout/list1"/>
    <dgm:cxn modelId="{F1DAA963-776C-4798-B08F-875BAB05F07F}" type="presParOf" srcId="{EEA4AC55-2BA3-453A-81C2-F09730198405}" destId="{E8B05B18-4858-4196-9DF4-3B430A1C8CF6}" srcOrd="6" destOrd="0" presId="urn:microsoft.com/office/officeart/2005/8/layout/list1"/>
    <dgm:cxn modelId="{6342DAB2-0B78-4DB3-954E-DDBDA65C481D}" type="presParOf" srcId="{EEA4AC55-2BA3-453A-81C2-F09730198405}" destId="{F3349E36-6221-4922-8F50-6E7BE426D6FA}" srcOrd="7" destOrd="0" presId="urn:microsoft.com/office/officeart/2005/8/layout/list1"/>
    <dgm:cxn modelId="{8FB99896-BD8E-4988-B285-40DDC3C25BBC}" type="presParOf" srcId="{EEA4AC55-2BA3-453A-81C2-F09730198405}" destId="{41B733CB-F086-4485-AE7A-FC6F2DCCBC75}" srcOrd="8" destOrd="0" presId="urn:microsoft.com/office/officeart/2005/8/layout/list1"/>
    <dgm:cxn modelId="{0DFE0559-CB80-451A-A1A4-1705450B9FD6}" type="presParOf" srcId="{41B733CB-F086-4485-AE7A-FC6F2DCCBC75}" destId="{39454B35-0867-4CB6-8558-354C8E78170B}" srcOrd="0" destOrd="0" presId="urn:microsoft.com/office/officeart/2005/8/layout/list1"/>
    <dgm:cxn modelId="{D9BCB71D-48B3-4E82-9E24-4E4A73B6E761}" type="presParOf" srcId="{41B733CB-F086-4485-AE7A-FC6F2DCCBC75}" destId="{B963ADDB-05A7-412B-A92A-1A29BFE3BF62}" srcOrd="1" destOrd="0" presId="urn:microsoft.com/office/officeart/2005/8/layout/list1"/>
    <dgm:cxn modelId="{B4DA670E-3FA0-4404-8D48-925DE2617795}" type="presParOf" srcId="{EEA4AC55-2BA3-453A-81C2-F09730198405}" destId="{0D52B54F-617F-4373-9891-25C89F107EC9}" srcOrd="9" destOrd="0" presId="urn:microsoft.com/office/officeart/2005/8/layout/list1"/>
    <dgm:cxn modelId="{0112E951-91CA-47B3-BC64-0B6E1E4F88FB}" type="presParOf" srcId="{EEA4AC55-2BA3-453A-81C2-F09730198405}" destId="{7FF59F3A-D00C-43EC-912A-4EDE0105337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B0469E-D9D7-4346-A679-E02AB3B6594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E84ECB7-392A-41F7-9D48-99239FF27A32}">
      <dgm:prSet/>
      <dgm:spPr/>
      <dgm:t>
        <a:bodyPr/>
        <a:lstStyle/>
        <a:p>
          <a:r>
            <a:rPr lang="en-US" dirty="0"/>
            <a:t>Ethnic-specific, </a:t>
          </a:r>
          <a:r>
            <a:rPr lang="en-US" dirty="0" err="1"/>
            <a:t>panethnic</a:t>
          </a:r>
          <a:r>
            <a:rPr lang="en-US" dirty="0"/>
            <a:t>, and larger panels are acceptable strategies</a:t>
          </a:r>
        </a:p>
      </dgm:t>
    </dgm:pt>
    <dgm:pt modelId="{E002D65A-2D27-4F86-8D77-4BF880CDEE19}" type="parTrans" cxnId="{8A6B96DB-3F2E-4C0C-9139-7F627288FEBF}">
      <dgm:prSet/>
      <dgm:spPr/>
      <dgm:t>
        <a:bodyPr/>
        <a:lstStyle/>
        <a:p>
          <a:endParaRPr lang="en-US"/>
        </a:p>
      </dgm:t>
    </dgm:pt>
    <dgm:pt modelId="{3B485C31-3AAB-42A0-88AB-D10E806D7BD0}" type="sibTrans" cxnId="{8A6B96DB-3F2E-4C0C-9139-7F627288FEBF}">
      <dgm:prSet/>
      <dgm:spPr/>
      <dgm:t>
        <a:bodyPr/>
        <a:lstStyle/>
        <a:p>
          <a:endParaRPr lang="en-US"/>
        </a:p>
      </dgm:t>
    </dgm:pt>
    <dgm:pt modelId="{0374CB17-036C-4FE5-B5E7-627570DBFEBF}">
      <dgm:prSet/>
      <dgm:spPr/>
      <dgm:t>
        <a:bodyPr/>
        <a:lstStyle/>
        <a:p>
          <a:r>
            <a:rPr lang="en-US" dirty="0"/>
            <a:t>Consider carrier frequencies for guidance</a:t>
          </a:r>
        </a:p>
      </dgm:t>
    </dgm:pt>
    <dgm:pt modelId="{FF7368E1-A84A-49CE-8090-A37D871F1CA6}" type="parTrans" cxnId="{51AB49C7-00DC-4466-8607-19E02874EAB8}">
      <dgm:prSet/>
      <dgm:spPr/>
      <dgm:t>
        <a:bodyPr/>
        <a:lstStyle/>
        <a:p>
          <a:endParaRPr lang="en-US"/>
        </a:p>
      </dgm:t>
    </dgm:pt>
    <dgm:pt modelId="{08465A5D-EB44-472A-8043-2C3D9BF5FCB2}" type="sibTrans" cxnId="{51AB49C7-00DC-4466-8607-19E02874EAB8}">
      <dgm:prSet/>
      <dgm:spPr/>
      <dgm:t>
        <a:bodyPr/>
        <a:lstStyle/>
        <a:p>
          <a:endParaRPr lang="en-US"/>
        </a:p>
      </dgm:t>
    </dgm:pt>
    <dgm:pt modelId="{A8DC69B3-149E-47EE-A13C-878F225328E6}">
      <dgm:prSet/>
      <dgm:spPr/>
      <dgm:t>
        <a:bodyPr/>
        <a:lstStyle/>
        <a:p>
          <a:r>
            <a:rPr lang="en-US" dirty="0"/>
            <a:t>All patients should be offered screening for CF, SMA and hemoglobinopathies</a:t>
          </a:r>
        </a:p>
      </dgm:t>
    </dgm:pt>
    <dgm:pt modelId="{4D88ED13-1757-40B3-B918-B52B0AF80D95}" type="parTrans" cxnId="{BEA5AE8F-19C7-4559-8840-EBC9E1984D7D}">
      <dgm:prSet/>
      <dgm:spPr/>
      <dgm:t>
        <a:bodyPr/>
        <a:lstStyle/>
        <a:p>
          <a:endParaRPr lang="en-US"/>
        </a:p>
      </dgm:t>
    </dgm:pt>
    <dgm:pt modelId="{CDAFA27C-970B-4869-99C5-01B03FAE8192}" type="sibTrans" cxnId="{BEA5AE8F-19C7-4559-8840-EBC9E1984D7D}">
      <dgm:prSet/>
      <dgm:spPr/>
      <dgm:t>
        <a:bodyPr/>
        <a:lstStyle/>
        <a:p>
          <a:endParaRPr lang="en-US"/>
        </a:p>
      </dgm:t>
    </dgm:pt>
    <dgm:pt modelId="{F777C70E-FD87-46D2-940C-2579E9178F2E}">
      <dgm:prSet/>
      <dgm:spPr/>
      <dgm:t>
        <a:bodyPr/>
        <a:lstStyle/>
        <a:p>
          <a:r>
            <a:rPr lang="en-US" dirty="0"/>
            <a:t>For carriers, reproductive partners should be offered screening</a:t>
          </a:r>
        </a:p>
      </dgm:t>
    </dgm:pt>
    <dgm:pt modelId="{A7919844-9D37-4113-9D22-F6FB8B60D23E}" type="parTrans" cxnId="{943A1C7C-349B-4AEE-B110-F50641F4B876}">
      <dgm:prSet/>
      <dgm:spPr/>
      <dgm:t>
        <a:bodyPr/>
        <a:lstStyle/>
        <a:p>
          <a:endParaRPr lang="en-US"/>
        </a:p>
      </dgm:t>
    </dgm:pt>
    <dgm:pt modelId="{2DFA997B-FACF-4A81-B23E-EC98E2B080DD}" type="sibTrans" cxnId="{943A1C7C-349B-4AEE-B110-F50641F4B876}">
      <dgm:prSet/>
      <dgm:spPr/>
      <dgm:t>
        <a:bodyPr/>
        <a:lstStyle/>
        <a:p>
          <a:endParaRPr lang="en-US"/>
        </a:p>
      </dgm:t>
    </dgm:pt>
    <dgm:pt modelId="{9B88EB5C-0DCD-48C3-BAF8-17A1082607DA}">
      <dgm:prSet/>
      <dgm:spPr/>
      <dgm:t>
        <a:bodyPr/>
        <a:lstStyle/>
        <a:p>
          <a:r>
            <a:rPr lang="en-US"/>
            <a:t>Consider testing strategy / referral to genetic counseling</a:t>
          </a:r>
        </a:p>
      </dgm:t>
    </dgm:pt>
    <dgm:pt modelId="{D0EC47C5-2383-4CB0-9FAF-78AF026BE05F}" type="parTrans" cxnId="{8BD74A99-1AC4-4AFC-B96F-B179A580DCEC}">
      <dgm:prSet/>
      <dgm:spPr/>
      <dgm:t>
        <a:bodyPr/>
        <a:lstStyle/>
        <a:p>
          <a:endParaRPr lang="en-US"/>
        </a:p>
      </dgm:t>
    </dgm:pt>
    <dgm:pt modelId="{6411E773-6D7A-485E-8B74-CEE23C28B178}" type="sibTrans" cxnId="{8BD74A99-1AC4-4AFC-B96F-B179A580DCEC}">
      <dgm:prSet/>
      <dgm:spPr/>
      <dgm:t>
        <a:bodyPr/>
        <a:lstStyle/>
        <a:p>
          <a:endParaRPr lang="en-US"/>
        </a:p>
      </dgm:t>
    </dgm:pt>
    <dgm:pt modelId="{E49D7C08-05A2-40AA-B5A8-08FA6F952643}">
      <dgm:prSet/>
      <dgm:spPr/>
      <dgm:t>
        <a:bodyPr/>
        <a:lstStyle/>
        <a:p>
          <a:r>
            <a:rPr lang="en-US"/>
            <a:t>Genetic counseling referral:</a:t>
          </a:r>
        </a:p>
      </dgm:t>
    </dgm:pt>
    <dgm:pt modelId="{01A63C81-CA46-496B-BAF6-80607AD54F98}" type="parTrans" cxnId="{77232260-E4E4-40F5-85A1-23150FDAFA22}">
      <dgm:prSet/>
      <dgm:spPr/>
      <dgm:t>
        <a:bodyPr/>
        <a:lstStyle/>
        <a:p>
          <a:endParaRPr lang="en-US"/>
        </a:p>
      </dgm:t>
    </dgm:pt>
    <dgm:pt modelId="{E6EE046F-390C-4439-B0EF-044DE792F000}" type="sibTrans" cxnId="{77232260-E4E4-40F5-85A1-23150FDAFA22}">
      <dgm:prSet/>
      <dgm:spPr/>
      <dgm:t>
        <a:bodyPr/>
        <a:lstStyle/>
        <a:p>
          <a:endParaRPr lang="en-US"/>
        </a:p>
      </dgm:t>
    </dgm:pt>
    <dgm:pt modelId="{8DC2F8C9-D923-4493-B1CE-57A3D138A1EF}">
      <dgm:prSet/>
      <dgm:spPr/>
      <dgm:t>
        <a:bodyPr/>
        <a:lstStyle/>
        <a:p>
          <a:r>
            <a:rPr lang="en-US"/>
            <a:t>Consanguineous couples</a:t>
          </a:r>
        </a:p>
      </dgm:t>
    </dgm:pt>
    <dgm:pt modelId="{B2D78A0D-49FE-4F9A-96A8-53BC23F54866}" type="parTrans" cxnId="{2B1FAFB4-8D52-4095-94B6-513DB26453D6}">
      <dgm:prSet/>
      <dgm:spPr/>
      <dgm:t>
        <a:bodyPr/>
        <a:lstStyle/>
        <a:p>
          <a:endParaRPr lang="en-US"/>
        </a:p>
      </dgm:t>
    </dgm:pt>
    <dgm:pt modelId="{A7C36444-63F1-4745-9E93-88CD5A45F634}" type="sibTrans" cxnId="{2B1FAFB4-8D52-4095-94B6-513DB26453D6}">
      <dgm:prSet/>
      <dgm:spPr/>
      <dgm:t>
        <a:bodyPr/>
        <a:lstStyle/>
        <a:p>
          <a:endParaRPr lang="en-US"/>
        </a:p>
      </dgm:t>
    </dgm:pt>
    <dgm:pt modelId="{21218A56-BF7A-4C07-9D3A-E68EAF4E79D6}">
      <dgm:prSet/>
      <dgm:spPr/>
      <dgm:t>
        <a:bodyPr/>
        <a:lstStyle/>
        <a:p>
          <a:r>
            <a:rPr lang="en-US"/>
            <a:t>Carrier couples</a:t>
          </a:r>
        </a:p>
      </dgm:t>
    </dgm:pt>
    <dgm:pt modelId="{B6F91701-987A-4A63-AF25-1843B2E83438}" type="parTrans" cxnId="{471610E3-9811-479D-812A-0BA6758EBD99}">
      <dgm:prSet/>
      <dgm:spPr/>
      <dgm:t>
        <a:bodyPr/>
        <a:lstStyle/>
        <a:p>
          <a:endParaRPr lang="en-US"/>
        </a:p>
      </dgm:t>
    </dgm:pt>
    <dgm:pt modelId="{2FA82DD6-C8DD-4330-A8C9-1937CB2D931C}" type="sibTrans" cxnId="{471610E3-9811-479D-812A-0BA6758EBD99}">
      <dgm:prSet/>
      <dgm:spPr/>
      <dgm:t>
        <a:bodyPr/>
        <a:lstStyle/>
        <a:p>
          <a:endParaRPr lang="en-US"/>
        </a:p>
      </dgm:t>
    </dgm:pt>
    <dgm:pt modelId="{E4DBBB42-CDD3-41CC-9840-1F638274A79D}">
      <dgm:prSet/>
      <dgm:spPr/>
      <dgm:t>
        <a:bodyPr/>
        <a:lstStyle/>
        <a:p>
          <a:r>
            <a:rPr lang="en-US"/>
            <a:t>Family history of genetic disorders</a:t>
          </a:r>
        </a:p>
      </dgm:t>
    </dgm:pt>
    <dgm:pt modelId="{17BAB32D-52AF-480B-8E80-722DD406E8B2}" type="parTrans" cxnId="{EB4B54BA-A655-4D6D-BBF5-4FF391A2F31C}">
      <dgm:prSet/>
      <dgm:spPr/>
      <dgm:t>
        <a:bodyPr/>
        <a:lstStyle/>
        <a:p>
          <a:endParaRPr lang="en-US"/>
        </a:p>
      </dgm:t>
    </dgm:pt>
    <dgm:pt modelId="{702731E1-8B58-4E05-AA74-76F7DEC228A1}" type="sibTrans" cxnId="{EB4B54BA-A655-4D6D-BBF5-4FF391A2F31C}">
      <dgm:prSet/>
      <dgm:spPr/>
      <dgm:t>
        <a:bodyPr/>
        <a:lstStyle/>
        <a:p>
          <a:endParaRPr lang="en-US"/>
        </a:p>
      </dgm:t>
    </dgm:pt>
    <dgm:pt modelId="{0994FBD4-0EEE-474D-BE2F-95D46ADD4D1E}">
      <dgm:prSet/>
      <dgm:spPr/>
      <dgm:t>
        <a:bodyPr/>
        <a:lstStyle/>
        <a:p>
          <a:r>
            <a:rPr lang="en-US" dirty="0"/>
            <a:t>CBC + hemoglobin electrophoresis to screen for </a:t>
          </a:r>
          <a:r>
            <a:rPr lang="en-US" dirty="0" err="1"/>
            <a:t>thalassemias</a:t>
          </a:r>
          <a:r>
            <a:rPr lang="en-US" dirty="0"/>
            <a:t> </a:t>
          </a:r>
        </a:p>
      </dgm:t>
    </dgm:pt>
    <dgm:pt modelId="{652EBC4D-C9C0-4FAA-B756-3467418010D1}" type="parTrans" cxnId="{A55407B5-0B9C-4AE6-AD20-73BC25FE973A}">
      <dgm:prSet/>
      <dgm:spPr/>
      <dgm:t>
        <a:bodyPr/>
        <a:lstStyle/>
        <a:p>
          <a:endParaRPr lang="en-US"/>
        </a:p>
      </dgm:t>
    </dgm:pt>
    <dgm:pt modelId="{027A38EE-05AC-49D8-850F-C914D6BD5CAB}" type="sibTrans" cxnId="{A55407B5-0B9C-4AE6-AD20-73BC25FE973A}">
      <dgm:prSet/>
      <dgm:spPr/>
      <dgm:t>
        <a:bodyPr/>
        <a:lstStyle/>
        <a:p>
          <a:endParaRPr lang="en-US"/>
        </a:p>
      </dgm:t>
    </dgm:pt>
    <dgm:pt modelId="{8A4A387D-BCAF-4638-A487-F87E8ACB671E}">
      <dgm:prSet/>
      <dgm:spPr/>
      <dgm:t>
        <a:bodyPr/>
        <a:lstStyle/>
        <a:p>
          <a:r>
            <a:rPr lang="en-US" dirty="0"/>
            <a:t>Negative carrier screening reduces the chance to be a carrier</a:t>
          </a:r>
        </a:p>
      </dgm:t>
    </dgm:pt>
    <dgm:pt modelId="{2A88BC78-1E9B-4187-934A-F591EF853624}" type="parTrans" cxnId="{D79234FD-F561-4BB0-972B-53B525B15151}">
      <dgm:prSet/>
      <dgm:spPr/>
      <dgm:t>
        <a:bodyPr/>
        <a:lstStyle/>
        <a:p>
          <a:endParaRPr lang="en-US"/>
        </a:p>
      </dgm:t>
    </dgm:pt>
    <dgm:pt modelId="{6AD92210-89D4-4E72-BAFE-287F9987A260}" type="sibTrans" cxnId="{D79234FD-F561-4BB0-972B-53B525B15151}">
      <dgm:prSet/>
      <dgm:spPr/>
      <dgm:t>
        <a:bodyPr/>
        <a:lstStyle/>
        <a:p>
          <a:endParaRPr lang="en-US"/>
        </a:p>
      </dgm:t>
    </dgm:pt>
    <dgm:pt modelId="{2308428A-01C7-45FA-8B9E-87AA2E8AB3B3}">
      <dgm:prSet/>
      <dgm:spPr/>
      <dgm:t>
        <a:bodyPr/>
        <a:lstStyle/>
        <a:p>
          <a:r>
            <a:rPr lang="en-US" dirty="0"/>
            <a:t>Risk cannot be eliminated</a:t>
          </a:r>
        </a:p>
      </dgm:t>
    </dgm:pt>
    <dgm:pt modelId="{063D06A1-E6CB-4864-A2B8-77F415D251DD}" type="parTrans" cxnId="{E6667A2C-B609-4AA2-B904-7AF5B0B2CF82}">
      <dgm:prSet/>
      <dgm:spPr/>
      <dgm:t>
        <a:bodyPr/>
        <a:lstStyle/>
        <a:p>
          <a:endParaRPr lang="en-US"/>
        </a:p>
      </dgm:t>
    </dgm:pt>
    <dgm:pt modelId="{7ED44583-472E-46DD-A1F3-8CC93F337351}" type="sibTrans" cxnId="{E6667A2C-B609-4AA2-B904-7AF5B0B2CF82}">
      <dgm:prSet/>
      <dgm:spPr/>
      <dgm:t>
        <a:bodyPr/>
        <a:lstStyle/>
        <a:p>
          <a:endParaRPr lang="en-US"/>
        </a:p>
      </dgm:t>
    </dgm:pt>
    <dgm:pt modelId="{502BF1DE-04C0-46BC-A549-45888A8816C0}" type="pres">
      <dgm:prSet presAssocID="{DBB0469E-D9D7-4346-A679-E02AB3B6594C}" presName="linear" presStyleCnt="0">
        <dgm:presLayoutVars>
          <dgm:animLvl val="lvl"/>
          <dgm:resizeHandles val="exact"/>
        </dgm:presLayoutVars>
      </dgm:prSet>
      <dgm:spPr/>
    </dgm:pt>
    <dgm:pt modelId="{C40DD8CB-42A4-4B2A-8C28-DA87B2B5809D}" type="pres">
      <dgm:prSet presAssocID="{7E84ECB7-392A-41F7-9D48-99239FF27A32}" presName="parentText" presStyleLbl="node1" presStyleIdx="0" presStyleCnt="5">
        <dgm:presLayoutVars>
          <dgm:chMax val="0"/>
          <dgm:bulletEnabled val="1"/>
        </dgm:presLayoutVars>
      </dgm:prSet>
      <dgm:spPr/>
    </dgm:pt>
    <dgm:pt modelId="{2FDB7CA2-C31E-4B2B-B1DE-53E166FB3AFB}" type="pres">
      <dgm:prSet presAssocID="{7E84ECB7-392A-41F7-9D48-99239FF27A32}" presName="childText" presStyleLbl="revTx" presStyleIdx="0" presStyleCnt="5">
        <dgm:presLayoutVars>
          <dgm:bulletEnabled val="1"/>
        </dgm:presLayoutVars>
      </dgm:prSet>
      <dgm:spPr/>
    </dgm:pt>
    <dgm:pt modelId="{42999C26-CB9B-48A4-ADE6-755C5D4F3573}" type="pres">
      <dgm:prSet presAssocID="{A8DC69B3-149E-47EE-A13C-878F225328E6}" presName="parentText" presStyleLbl="node1" presStyleIdx="1" presStyleCnt="5">
        <dgm:presLayoutVars>
          <dgm:chMax val="0"/>
          <dgm:bulletEnabled val="1"/>
        </dgm:presLayoutVars>
      </dgm:prSet>
      <dgm:spPr/>
    </dgm:pt>
    <dgm:pt modelId="{1374C773-A9A4-441A-BDB3-8B6F2A5ADA94}" type="pres">
      <dgm:prSet presAssocID="{A8DC69B3-149E-47EE-A13C-878F225328E6}" presName="childText" presStyleLbl="revTx" presStyleIdx="1" presStyleCnt="5">
        <dgm:presLayoutVars>
          <dgm:bulletEnabled val="1"/>
        </dgm:presLayoutVars>
      </dgm:prSet>
      <dgm:spPr/>
    </dgm:pt>
    <dgm:pt modelId="{63D0996B-9924-4DB5-B456-3DA0D69101D8}" type="pres">
      <dgm:prSet presAssocID="{8A4A387D-BCAF-4638-A487-F87E8ACB671E}" presName="parentText" presStyleLbl="node1" presStyleIdx="2" presStyleCnt="5">
        <dgm:presLayoutVars>
          <dgm:chMax val="0"/>
          <dgm:bulletEnabled val="1"/>
        </dgm:presLayoutVars>
      </dgm:prSet>
      <dgm:spPr/>
    </dgm:pt>
    <dgm:pt modelId="{D8CB54A1-610B-4FB8-BD13-F8696B676BDC}" type="pres">
      <dgm:prSet presAssocID="{8A4A387D-BCAF-4638-A487-F87E8ACB671E}" presName="childText" presStyleLbl="revTx" presStyleIdx="2" presStyleCnt="5">
        <dgm:presLayoutVars>
          <dgm:bulletEnabled val="1"/>
        </dgm:presLayoutVars>
      </dgm:prSet>
      <dgm:spPr/>
    </dgm:pt>
    <dgm:pt modelId="{CC825C76-B8A6-4ECB-A970-7E512745F181}" type="pres">
      <dgm:prSet presAssocID="{F777C70E-FD87-46D2-940C-2579E9178F2E}" presName="parentText" presStyleLbl="node1" presStyleIdx="3" presStyleCnt="5">
        <dgm:presLayoutVars>
          <dgm:chMax val="0"/>
          <dgm:bulletEnabled val="1"/>
        </dgm:presLayoutVars>
      </dgm:prSet>
      <dgm:spPr/>
    </dgm:pt>
    <dgm:pt modelId="{A4BCF2E3-17DA-4F28-B272-9B41326F6298}" type="pres">
      <dgm:prSet presAssocID="{F777C70E-FD87-46D2-940C-2579E9178F2E}" presName="childText" presStyleLbl="revTx" presStyleIdx="3" presStyleCnt="5">
        <dgm:presLayoutVars>
          <dgm:bulletEnabled val="1"/>
        </dgm:presLayoutVars>
      </dgm:prSet>
      <dgm:spPr/>
    </dgm:pt>
    <dgm:pt modelId="{918FC50D-8278-4B95-84CD-EB0F73091B08}" type="pres">
      <dgm:prSet presAssocID="{E49D7C08-05A2-40AA-B5A8-08FA6F952643}" presName="parentText" presStyleLbl="node1" presStyleIdx="4" presStyleCnt="5">
        <dgm:presLayoutVars>
          <dgm:chMax val="0"/>
          <dgm:bulletEnabled val="1"/>
        </dgm:presLayoutVars>
      </dgm:prSet>
      <dgm:spPr/>
    </dgm:pt>
    <dgm:pt modelId="{F2AC9C30-D799-40C1-9C5C-926A7272FDE6}" type="pres">
      <dgm:prSet presAssocID="{E49D7C08-05A2-40AA-B5A8-08FA6F952643}" presName="childText" presStyleLbl="revTx" presStyleIdx="4" presStyleCnt="5">
        <dgm:presLayoutVars>
          <dgm:bulletEnabled val="1"/>
        </dgm:presLayoutVars>
      </dgm:prSet>
      <dgm:spPr/>
    </dgm:pt>
  </dgm:ptLst>
  <dgm:cxnLst>
    <dgm:cxn modelId="{24D3D719-F658-4715-839D-3111C4EB893B}" type="presOf" srcId="{0374CB17-036C-4FE5-B5E7-627570DBFEBF}" destId="{2FDB7CA2-C31E-4B2B-B1DE-53E166FB3AFB}" srcOrd="0" destOrd="0" presId="urn:microsoft.com/office/officeart/2005/8/layout/vList2"/>
    <dgm:cxn modelId="{E6667A2C-B609-4AA2-B904-7AF5B0B2CF82}" srcId="{8A4A387D-BCAF-4638-A487-F87E8ACB671E}" destId="{2308428A-01C7-45FA-8B9E-87AA2E8AB3B3}" srcOrd="0" destOrd="0" parTransId="{063D06A1-E6CB-4864-A2B8-77F415D251DD}" sibTransId="{7ED44583-472E-46DD-A1F3-8CC93F337351}"/>
    <dgm:cxn modelId="{E2D2E135-1518-4846-8B17-DEA5A4014338}" type="presOf" srcId="{7E84ECB7-392A-41F7-9D48-99239FF27A32}" destId="{C40DD8CB-42A4-4B2A-8C28-DA87B2B5809D}" srcOrd="0" destOrd="0" presId="urn:microsoft.com/office/officeart/2005/8/layout/vList2"/>
    <dgm:cxn modelId="{77232260-E4E4-40F5-85A1-23150FDAFA22}" srcId="{DBB0469E-D9D7-4346-A679-E02AB3B6594C}" destId="{E49D7C08-05A2-40AA-B5A8-08FA6F952643}" srcOrd="4" destOrd="0" parTransId="{01A63C81-CA46-496B-BAF6-80607AD54F98}" sibTransId="{E6EE046F-390C-4439-B0EF-044DE792F000}"/>
    <dgm:cxn modelId="{21B76964-95FB-4B6A-A1FB-48B79BCBBC70}" type="presOf" srcId="{21218A56-BF7A-4C07-9D3A-E68EAF4E79D6}" destId="{F2AC9C30-D799-40C1-9C5C-926A7272FDE6}" srcOrd="0" destOrd="1" presId="urn:microsoft.com/office/officeart/2005/8/layout/vList2"/>
    <dgm:cxn modelId="{943A1C7C-349B-4AEE-B110-F50641F4B876}" srcId="{DBB0469E-D9D7-4346-A679-E02AB3B6594C}" destId="{F777C70E-FD87-46D2-940C-2579E9178F2E}" srcOrd="3" destOrd="0" parTransId="{A7919844-9D37-4113-9D22-F6FB8B60D23E}" sibTransId="{2DFA997B-FACF-4A81-B23E-EC98E2B080DD}"/>
    <dgm:cxn modelId="{A2584F85-F2A3-42DF-88A4-1AAFBFF0DD07}" type="presOf" srcId="{9B88EB5C-0DCD-48C3-BAF8-17A1082607DA}" destId="{A4BCF2E3-17DA-4F28-B272-9B41326F6298}" srcOrd="0" destOrd="0" presId="urn:microsoft.com/office/officeart/2005/8/layout/vList2"/>
    <dgm:cxn modelId="{9AA09786-B01A-415E-992D-9D229620E703}" type="presOf" srcId="{E49D7C08-05A2-40AA-B5A8-08FA6F952643}" destId="{918FC50D-8278-4B95-84CD-EB0F73091B08}" srcOrd="0" destOrd="0" presId="urn:microsoft.com/office/officeart/2005/8/layout/vList2"/>
    <dgm:cxn modelId="{A8C0DE8E-EABC-4E05-9167-27EC92088E82}" type="presOf" srcId="{8A4A387D-BCAF-4638-A487-F87E8ACB671E}" destId="{63D0996B-9924-4DB5-B456-3DA0D69101D8}" srcOrd="0" destOrd="0" presId="urn:microsoft.com/office/officeart/2005/8/layout/vList2"/>
    <dgm:cxn modelId="{BEA5AE8F-19C7-4559-8840-EBC9E1984D7D}" srcId="{DBB0469E-D9D7-4346-A679-E02AB3B6594C}" destId="{A8DC69B3-149E-47EE-A13C-878F225328E6}" srcOrd="1" destOrd="0" parTransId="{4D88ED13-1757-40B3-B918-B52B0AF80D95}" sibTransId="{CDAFA27C-970B-4869-99C5-01B03FAE8192}"/>
    <dgm:cxn modelId="{8BD74A99-1AC4-4AFC-B96F-B179A580DCEC}" srcId="{F777C70E-FD87-46D2-940C-2579E9178F2E}" destId="{9B88EB5C-0DCD-48C3-BAF8-17A1082607DA}" srcOrd="0" destOrd="0" parTransId="{D0EC47C5-2383-4CB0-9FAF-78AF026BE05F}" sibTransId="{6411E773-6D7A-485E-8B74-CEE23C28B178}"/>
    <dgm:cxn modelId="{7BE6A79E-1EF3-42CD-A4D9-A01F840CCB6D}" type="presOf" srcId="{F777C70E-FD87-46D2-940C-2579E9178F2E}" destId="{CC825C76-B8A6-4ECB-A970-7E512745F181}" srcOrd="0" destOrd="0" presId="urn:microsoft.com/office/officeart/2005/8/layout/vList2"/>
    <dgm:cxn modelId="{A4531BAD-7880-4E75-9EBA-0D3CC1B29453}" type="presOf" srcId="{0994FBD4-0EEE-474D-BE2F-95D46ADD4D1E}" destId="{1374C773-A9A4-441A-BDB3-8B6F2A5ADA94}" srcOrd="0" destOrd="0" presId="urn:microsoft.com/office/officeart/2005/8/layout/vList2"/>
    <dgm:cxn modelId="{2B1FAFB4-8D52-4095-94B6-513DB26453D6}" srcId="{E49D7C08-05A2-40AA-B5A8-08FA6F952643}" destId="{8DC2F8C9-D923-4493-B1CE-57A3D138A1EF}" srcOrd="0" destOrd="0" parTransId="{B2D78A0D-49FE-4F9A-96A8-53BC23F54866}" sibTransId="{A7C36444-63F1-4745-9E93-88CD5A45F634}"/>
    <dgm:cxn modelId="{A55407B5-0B9C-4AE6-AD20-73BC25FE973A}" srcId="{A8DC69B3-149E-47EE-A13C-878F225328E6}" destId="{0994FBD4-0EEE-474D-BE2F-95D46ADD4D1E}" srcOrd="0" destOrd="0" parTransId="{652EBC4D-C9C0-4FAA-B756-3467418010D1}" sibTransId="{027A38EE-05AC-49D8-850F-C914D6BD5CAB}"/>
    <dgm:cxn modelId="{EB4B54BA-A655-4D6D-BBF5-4FF391A2F31C}" srcId="{E49D7C08-05A2-40AA-B5A8-08FA6F952643}" destId="{E4DBBB42-CDD3-41CC-9840-1F638274A79D}" srcOrd="2" destOrd="0" parTransId="{17BAB32D-52AF-480B-8E80-722DD406E8B2}" sibTransId="{702731E1-8B58-4E05-AA74-76F7DEC228A1}"/>
    <dgm:cxn modelId="{51AB49C7-00DC-4466-8607-19E02874EAB8}" srcId="{7E84ECB7-392A-41F7-9D48-99239FF27A32}" destId="{0374CB17-036C-4FE5-B5E7-627570DBFEBF}" srcOrd="0" destOrd="0" parTransId="{FF7368E1-A84A-49CE-8090-A37D871F1CA6}" sibTransId="{08465A5D-EB44-472A-8043-2C3D9BF5FCB2}"/>
    <dgm:cxn modelId="{E810A3C7-5A14-4952-A6F6-62F1BEFC4B4E}" type="presOf" srcId="{DBB0469E-D9D7-4346-A679-E02AB3B6594C}" destId="{502BF1DE-04C0-46BC-A549-45888A8816C0}" srcOrd="0" destOrd="0" presId="urn:microsoft.com/office/officeart/2005/8/layout/vList2"/>
    <dgm:cxn modelId="{07D9D7C8-C7D0-46E7-A37F-9B9A3927EB79}" type="presOf" srcId="{A8DC69B3-149E-47EE-A13C-878F225328E6}" destId="{42999C26-CB9B-48A4-ADE6-755C5D4F3573}" srcOrd="0" destOrd="0" presId="urn:microsoft.com/office/officeart/2005/8/layout/vList2"/>
    <dgm:cxn modelId="{8A6B96DB-3F2E-4C0C-9139-7F627288FEBF}" srcId="{DBB0469E-D9D7-4346-A679-E02AB3B6594C}" destId="{7E84ECB7-392A-41F7-9D48-99239FF27A32}" srcOrd="0" destOrd="0" parTransId="{E002D65A-2D27-4F86-8D77-4BF880CDEE19}" sibTransId="{3B485C31-3AAB-42A0-88AB-D10E806D7BD0}"/>
    <dgm:cxn modelId="{2ED716E2-92AB-411E-9D81-BC23E07610D8}" type="presOf" srcId="{2308428A-01C7-45FA-8B9E-87AA2E8AB3B3}" destId="{D8CB54A1-610B-4FB8-BD13-F8696B676BDC}" srcOrd="0" destOrd="0" presId="urn:microsoft.com/office/officeart/2005/8/layout/vList2"/>
    <dgm:cxn modelId="{471610E3-9811-479D-812A-0BA6758EBD99}" srcId="{E49D7C08-05A2-40AA-B5A8-08FA6F952643}" destId="{21218A56-BF7A-4C07-9D3A-E68EAF4E79D6}" srcOrd="1" destOrd="0" parTransId="{B6F91701-987A-4A63-AF25-1843B2E83438}" sibTransId="{2FA82DD6-C8DD-4330-A8C9-1937CB2D931C}"/>
    <dgm:cxn modelId="{5BF822F8-683A-4DFF-AA0F-178291AB92C5}" type="presOf" srcId="{E4DBBB42-CDD3-41CC-9840-1F638274A79D}" destId="{F2AC9C30-D799-40C1-9C5C-926A7272FDE6}" srcOrd="0" destOrd="2" presId="urn:microsoft.com/office/officeart/2005/8/layout/vList2"/>
    <dgm:cxn modelId="{2187D6F8-7B1B-4D0C-806F-6D351C26D6C7}" type="presOf" srcId="{8DC2F8C9-D923-4493-B1CE-57A3D138A1EF}" destId="{F2AC9C30-D799-40C1-9C5C-926A7272FDE6}" srcOrd="0" destOrd="0" presId="urn:microsoft.com/office/officeart/2005/8/layout/vList2"/>
    <dgm:cxn modelId="{D79234FD-F561-4BB0-972B-53B525B15151}" srcId="{DBB0469E-D9D7-4346-A679-E02AB3B6594C}" destId="{8A4A387D-BCAF-4638-A487-F87E8ACB671E}" srcOrd="2" destOrd="0" parTransId="{2A88BC78-1E9B-4187-934A-F591EF853624}" sibTransId="{6AD92210-89D4-4E72-BAFE-287F9987A260}"/>
    <dgm:cxn modelId="{79D6520E-E277-429B-AED9-9A89D4D4B9B2}" type="presParOf" srcId="{502BF1DE-04C0-46BC-A549-45888A8816C0}" destId="{C40DD8CB-42A4-4B2A-8C28-DA87B2B5809D}" srcOrd="0" destOrd="0" presId="urn:microsoft.com/office/officeart/2005/8/layout/vList2"/>
    <dgm:cxn modelId="{D6580F01-9C83-428A-AF5C-8FAEBC624334}" type="presParOf" srcId="{502BF1DE-04C0-46BC-A549-45888A8816C0}" destId="{2FDB7CA2-C31E-4B2B-B1DE-53E166FB3AFB}" srcOrd="1" destOrd="0" presId="urn:microsoft.com/office/officeart/2005/8/layout/vList2"/>
    <dgm:cxn modelId="{95BBA8D5-6A85-4DB9-AD3A-2F8D40354200}" type="presParOf" srcId="{502BF1DE-04C0-46BC-A549-45888A8816C0}" destId="{42999C26-CB9B-48A4-ADE6-755C5D4F3573}" srcOrd="2" destOrd="0" presId="urn:microsoft.com/office/officeart/2005/8/layout/vList2"/>
    <dgm:cxn modelId="{4D6E4E50-4F56-41D9-B057-37EBEB68CED4}" type="presParOf" srcId="{502BF1DE-04C0-46BC-A549-45888A8816C0}" destId="{1374C773-A9A4-441A-BDB3-8B6F2A5ADA94}" srcOrd="3" destOrd="0" presId="urn:microsoft.com/office/officeart/2005/8/layout/vList2"/>
    <dgm:cxn modelId="{2A067D43-1C07-490F-AD50-780EE1882597}" type="presParOf" srcId="{502BF1DE-04C0-46BC-A549-45888A8816C0}" destId="{63D0996B-9924-4DB5-B456-3DA0D69101D8}" srcOrd="4" destOrd="0" presId="urn:microsoft.com/office/officeart/2005/8/layout/vList2"/>
    <dgm:cxn modelId="{E9C44381-8EB4-43B5-B07D-265DDD1BB795}" type="presParOf" srcId="{502BF1DE-04C0-46BC-A549-45888A8816C0}" destId="{D8CB54A1-610B-4FB8-BD13-F8696B676BDC}" srcOrd="5" destOrd="0" presId="urn:microsoft.com/office/officeart/2005/8/layout/vList2"/>
    <dgm:cxn modelId="{B1FA2BBB-AD14-47B3-A56C-050FEAA8884A}" type="presParOf" srcId="{502BF1DE-04C0-46BC-A549-45888A8816C0}" destId="{CC825C76-B8A6-4ECB-A970-7E512745F181}" srcOrd="6" destOrd="0" presId="urn:microsoft.com/office/officeart/2005/8/layout/vList2"/>
    <dgm:cxn modelId="{E8F34794-C5CC-4C49-907A-75C60473D287}" type="presParOf" srcId="{502BF1DE-04C0-46BC-A549-45888A8816C0}" destId="{A4BCF2E3-17DA-4F28-B272-9B41326F6298}" srcOrd="7" destOrd="0" presId="urn:microsoft.com/office/officeart/2005/8/layout/vList2"/>
    <dgm:cxn modelId="{F0F035FB-2E2A-4038-843D-F0FA3AF69BF1}" type="presParOf" srcId="{502BF1DE-04C0-46BC-A549-45888A8816C0}" destId="{918FC50D-8278-4B95-84CD-EB0F73091B08}" srcOrd="8" destOrd="0" presId="urn:microsoft.com/office/officeart/2005/8/layout/vList2"/>
    <dgm:cxn modelId="{ECF1C897-B89C-49D5-9DE3-BD94C788838E}" type="presParOf" srcId="{502BF1DE-04C0-46BC-A549-45888A8816C0}" destId="{F2AC9C30-D799-40C1-9C5C-926A7272FDE6}"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7B9FE-96A3-497C-AFC2-4C11E6D6CD6F}">
      <dsp:nvSpPr>
        <dsp:cNvPr id="0" name=""/>
        <dsp:cNvSpPr/>
      </dsp:nvSpPr>
      <dsp:spPr>
        <a:xfrm>
          <a:off x="0" y="2564"/>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F8E38-63E6-4594-8848-2D590A5AF112}">
      <dsp:nvSpPr>
        <dsp:cNvPr id="0" name=""/>
        <dsp:cNvSpPr/>
      </dsp:nvSpPr>
      <dsp:spPr>
        <a:xfrm>
          <a:off x="0" y="2564"/>
          <a:ext cx="6489509" cy="87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Most sensitive and specific screening test for common aneuploidies (</a:t>
          </a:r>
          <a:r>
            <a:rPr lang="en-US" sz="2400" kern="1200" dirty="0" err="1"/>
            <a:t>trisomies</a:t>
          </a:r>
          <a:r>
            <a:rPr lang="en-US" sz="2400" kern="1200" dirty="0"/>
            <a:t> 13,18,21)</a:t>
          </a:r>
        </a:p>
      </dsp:txBody>
      <dsp:txXfrm>
        <a:off x="0" y="2564"/>
        <a:ext cx="6489509" cy="874571"/>
      </dsp:txXfrm>
    </dsp:sp>
    <dsp:sp modelId="{0684932E-54A9-4E40-B239-9806FA2C6D42}">
      <dsp:nvSpPr>
        <dsp:cNvPr id="0" name=""/>
        <dsp:cNvSpPr/>
      </dsp:nvSpPr>
      <dsp:spPr>
        <a:xfrm>
          <a:off x="0" y="877136"/>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0ECEB-E134-4D84-92C6-8A48D4CD3425}">
      <dsp:nvSpPr>
        <dsp:cNvPr id="0" name=""/>
        <dsp:cNvSpPr/>
      </dsp:nvSpPr>
      <dsp:spPr>
        <a:xfrm>
          <a:off x="0" y="877136"/>
          <a:ext cx="6489509" cy="87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Lowest false positive rate</a:t>
          </a:r>
        </a:p>
      </dsp:txBody>
      <dsp:txXfrm>
        <a:off x="0" y="877136"/>
        <a:ext cx="6489509" cy="874571"/>
      </dsp:txXfrm>
    </dsp:sp>
    <dsp:sp modelId="{95AB0EF3-BF3E-4C07-B342-F8E3A224219C}">
      <dsp:nvSpPr>
        <dsp:cNvPr id="0" name=""/>
        <dsp:cNvSpPr/>
      </dsp:nvSpPr>
      <dsp:spPr>
        <a:xfrm>
          <a:off x="0" y="1751708"/>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1B2B5-FFBE-4AFD-AFA0-D2F41017278B}">
      <dsp:nvSpPr>
        <dsp:cNvPr id="0" name=""/>
        <dsp:cNvSpPr/>
      </dsp:nvSpPr>
      <dsp:spPr>
        <a:xfrm>
          <a:off x="0" y="1751708"/>
          <a:ext cx="6489509" cy="87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Only screening test for fetal sex aneuploidies</a:t>
          </a:r>
        </a:p>
      </dsp:txBody>
      <dsp:txXfrm>
        <a:off x="0" y="1751708"/>
        <a:ext cx="6489509" cy="874571"/>
      </dsp:txXfrm>
    </dsp:sp>
    <dsp:sp modelId="{DDD54C05-CD9E-478A-BF27-57BE4D899B8D}">
      <dsp:nvSpPr>
        <dsp:cNvPr id="0" name=""/>
        <dsp:cNvSpPr/>
      </dsp:nvSpPr>
      <dsp:spPr>
        <a:xfrm>
          <a:off x="0" y="2626280"/>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16890-B3B3-432C-9A44-78A3418D6F55}">
      <dsp:nvSpPr>
        <dsp:cNvPr id="0" name=""/>
        <dsp:cNvSpPr/>
      </dsp:nvSpPr>
      <dsp:spPr>
        <a:xfrm>
          <a:off x="0" y="2626280"/>
          <a:ext cx="6489509" cy="87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Early gestational age allows for optimal patient decision making</a:t>
          </a:r>
        </a:p>
      </dsp:txBody>
      <dsp:txXfrm>
        <a:off x="0" y="2626280"/>
        <a:ext cx="6489509" cy="874571"/>
      </dsp:txXfrm>
    </dsp:sp>
    <dsp:sp modelId="{DEA95FA6-342B-4112-BF8C-DDE0E34DA8A8}">
      <dsp:nvSpPr>
        <dsp:cNvPr id="0" name=""/>
        <dsp:cNvSpPr/>
      </dsp:nvSpPr>
      <dsp:spPr>
        <a:xfrm>
          <a:off x="0" y="3500852"/>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32F04-7FF4-4E11-AE85-D1E7F59CB837}">
      <dsp:nvSpPr>
        <dsp:cNvPr id="0" name=""/>
        <dsp:cNvSpPr/>
      </dsp:nvSpPr>
      <dsp:spPr>
        <a:xfrm>
          <a:off x="0" y="3500852"/>
          <a:ext cx="6489509" cy="87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Risk assessment – NOT diagnostic</a:t>
          </a:r>
        </a:p>
      </dsp:txBody>
      <dsp:txXfrm>
        <a:off x="0" y="3500852"/>
        <a:ext cx="6489509" cy="874571"/>
      </dsp:txXfrm>
    </dsp:sp>
    <dsp:sp modelId="{01C5AC7E-F4B6-4B37-8B88-E806BAF9128D}">
      <dsp:nvSpPr>
        <dsp:cNvPr id="0" name=""/>
        <dsp:cNvSpPr/>
      </dsp:nvSpPr>
      <dsp:spPr>
        <a:xfrm>
          <a:off x="0" y="4375424"/>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50DB6-B73F-4597-BEDB-D1B697FFD724}">
      <dsp:nvSpPr>
        <dsp:cNvPr id="0" name=""/>
        <dsp:cNvSpPr/>
      </dsp:nvSpPr>
      <dsp:spPr>
        <a:xfrm>
          <a:off x="0" y="4375424"/>
          <a:ext cx="6489509" cy="87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Dependent upon fetal fraction</a:t>
          </a:r>
        </a:p>
      </dsp:txBody>
      <dsp:txXfrm>
        <a:off x="0" y="4375424"/>
        <a:ext cx="6489509" cy="874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C7269-DCB2-4217-B71E-405B62107615}">
      <dsp:nvSpPr>
        <dsp:cNvPr id="0" name=""/>
        <dsp:cNvSpPr/>
      </dsp:nvSpPr>
      <dsp:spPr>
        <a:xfrm>
          <a:off x="0" y="295388"/>
          <a:ext cx="10515600" cy="120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Risk assessment is limited to LARGE deletions/duplications of chromosome material </a:t>
          </a:r>
        </a:p>
        <a:p>
          <a:pPr marL="171450" lvl="1" indent="-171450" algn="l" defTabSz="711200">
            <a:lnSpc>
              <a:spcPct val="90000"/>
            </a:lnSpc>
            <a:spcBef>
              <a:spcPct val="0"/>
            </a:spcBef>
            <a:spcAft>
              <a:spcPct val="15000"/>
            </a:spcAft>
            <a:buChar char="•"/>
          </a:pPr>
          <a:r>
            <a:rPr lang="en-US" sz="1600" kern="1200" dirty="0"/>
            <a:t>Residual Risk</a:t>
          </a:r>
        </a:p>
        <a:p>
          <a:pPr marL="171450" lvl="1" indent="-171450" algn="l" defTabSz="711200">
            <a:lnSpc>
              <a:spcPct val="90000"/>
            </a:lnSpc>
            <a:spcBef>
              <a:spcPct val="0"/>
            </a:spcBef>
            <a:spcAft>
              <a:spcPct val="15000"/>
            </a:spcAft>
            <a:buChar char="•"/>
          </a:pPr>
          <a:r>
            <a:rPr lang="en-US" sz="1600" kern="1200" dirty="0"/>
            <a:t>PPV difficult to calculate due to low prevalence of CNVs</a:t>
          </a:r>
        </a:p>
      </dsp:txBody>
      <dsp:txXfrm>
        <a:off x="0" y="295388"/>
        <a:ext cx="10515600" cy="1209600"/>
      </dsp:txXfrm>
    </dsp:sp>
    <dsp:sp modelId="{021C340E-4698-4A3D-A1E0-7EFBA21260ED}">
      <dsp:nvSpPr>
        <dsp:cNvPr id="0" name=""/>
        <dsp:cNvSpPr/>
      </dsp:nvSpPr>
      <dsp:spPr>
        <a:xfrm>
          <a:off x="525780" y="59228"/>
          <a:ext cx="736092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i="0" kern="1200" dirty="0"/>
            <a:t>Does not interrogate ALL chromosome material</a:t>
          </a:r>
          <a:endParaRPr lang="en-US" sz="1600" kern="1200" dirty="0"/>
        </a:p>
      </dsp:txBody>
      <dsp:txXfrm>
        <a:off x="548837" y="82285"/>
        <a:ext cx="7314806" cy="426206"/>
      </dsp:txXfrm>
    </dsp:sp>
    <dsp:sp modelId="{E8B05B18-4858-4196-9DF4-3B430A1C8CF6}">
      <dsp:nvSpPr>
        <dsp:cNvPr id="0" name=""/>
        <dsp:cNvSpPr/>
      </dsp:nvSpPr>
      <dsp:spPr>
        <a:xfrm>
          <a:off x="0" y="1827549"/>
          <a:ext cx="10515600" cy="6804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Offer MSAFP only after 15w</a:t>
          </a:r>
        </a:p>
      </dsp:txBody>
      <dsp:txXfrm>
        <a:off x="0" y="1827549"/>
        <a:ext cx="10515600" cy="680400"/>
      </dsp:txXfrm>
    </dsp:sp>
    <dsp:sp modelId="{CA3CBA0D-492B-4720-BF5F-95ABC898D98E}">
      <dsp:nvSpPr>
        <dsp:cNvPr id="0" name=""/>
        <dsp:cNvSpPr/>
      </dsp:nvSpPr>
      <dsp:spPr>
        <a:xfrm>
          <a:off x="525780" y="1591389"/>
          <a:ext cx="7360920" cy="4723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a:t>Does not screen for NTDs</a:t>
          </a:r>
        </a:p>
      </dsp:txBody>
      <dsp:txXfrm>
        <a:off x="548837" y="1614446"/>
        <a:ext cx="7314806" cy="426206"/>
      </dsp:txXfrm>
    </dsp:sp>
    <dsp:sp modelId="{7FF59F3A-D00C-43EC-912A-4EDE01053373}">
      <dsp:nvSpPr>
        <dsp:cNvPr id="0" name=""/>
        <dsp:cNvSpPr/>
      </dsp:nvSpPr>
      <dsp:spPr>
        <a:xfrm>
          <a:off x="0" y="2830509"/>
          <a:ext cx="10515600" cy="146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Mother</a:t>
          </a:r>
        </a:p>
        <a:p>
          <a:pPr marL="171450" lvl="1" indent="-171450" algn="l" defTabSz="711200">
            <a:lnSpc>
              <a:spcPct val="90000"/>
            </a:lnSpc>
            <a:spcBef>
              <a:spcPct val="0"/>
            </a:spcBef>
            <a:spcAft>
              <a:spcPct val="15000"/>
            </a:spcAft>
            <a:buChar char="•"/>
          </a:pPr>
          <a:r>
            <a:rPr lang="en-US" sz="1600" kern="1200"/>
            <a:t>Placental mosaicism</a:t>
          </a:r>
        </a:p>
        <a:p>
          <a:pPr marL="171450" lvl="1" indent="-171450" algn="l" defTabSz="711200">
            <a:lnSpc>
              <a:spcPct val="90000"/>
            </a:lnSpc>
            <a:spcBef>
              <a:spcPct val="0"/>
            </a:spcBef>
            <a:spcAft>
              <a:spcPct val="15000"/>
            </a:spcAft>
            <a:buChar char="•"/>
          </a:pPr>
          <a:r>
            <a:rPr lang="en-US" sz="1600" kern="1200"/>
            <a:t>Fetal mosaicism</a:t>
          </a:r>
        </a:p>
        <a:p>
          <a:pPr marL="171450" lvl="1" indent="-171450" algn="l" defTabSz="711200">
            <a:lnSpc>
              <a:spcPct val="90000"/>
            </a:lnSpc>
            <a:spcBef>
              <a:spcPct val="0"/>
            </a:spcBef>
            <a:spcAft>
              <a:spcPct val="15000"/>
            </a:spcAft>
            <a:buChar char="•"/>
          </a:pPr>
          <a:r>
            <a:rPr lang="en-US" sz="1600" kern="1200"/>
            <a:t>Vanished twin</a:t>
          </a:r>
        </a:p>
      </dsp:txBody>
      <dsp:txXfrm>
        <a:off x="0" y="2830509"/>
        <a:ext cx="10515600" cy="1461600"/>
      </dsp:txXfrm>
    </dsp:sp>
    <dsp:sp modelId="{B963ADDB-05A7-412B-A92A-1A29BFE3BF62}">
      <dsp:nvSpPr>
        <dsp:cNvPr id="0" name=""/>
        <dsp:cNvSpPr/>
      </dsp:nvSpPr>
      <dsp:spPr>
        <a:xfrm>
          <a:off x="525780" y="2594349"/>
          <a:ext cx="7360920"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a:t>Results may represent chromosomal changes from…</a:t>
          </a:r>
        </a:p>
      </dsp:txBody>
      <dsp:txXfrm>
        <a:off x="548837" y="2617406"/>
        <a:ext cx="731480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DD8CB-42A4-4B2A-8C28-DA87B2B5809D}">
      <dsp:nvSpPr>
        <dsp:cNvPr id="0" name=""/>
        <dsp:cNvSpPr/>
      </dsp:nvSpPr>
      <dsp:spPr>
        <a:xfrm>
          <a:off x="0" y="66847"/>
          <a:ext cx="7037387"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Ethnic-specific, </a:t>
          </a:r>
          <a:r>
            <a:rPr lang="en-US" sz="1900" kern="1200" dirty="0" err="1"/>
            <a:t>panethnic</a:t>
          </a:r>
          <a:r>
            <a:rPr lang="en-US" sz="1900" kern="1200" dirty="0"/>
            <a:t>, and larger panels are acceptable strategies</a:t>
          </a:r>
        </a:p>
      </dsp:txBody>
      <dsp:txXfrm>
        <a:off x="36845" y="103692"/>
        <a:ext cx="6963697" cy="681087"/>
      </dsp:txXfrm>
    </dsp:sp>
    <dsp:sp modelId="{2FDB7CA2-C31E-4B2B-B1DE-53E166FB3AFB}">
      <dsp:nvSpPr>
        <dsp:cNvPr id="0" name=""/>
        <dsp:cNvSpPr/>
      </dsp:nvSpPr>
      <dsp:spPr>
        <a:xfrm>
          <a:off x="0" y="821625"/>
          <a:ext cx="703738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43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Consider carrier frequencies for guidance</a:t>
          </a:r>
        </a:p>
      </dsp:txBody>
      <dsp:txXfrm>
        <a:off x="0" y="821625"/>
        <a:ext cx="7037387" cy="314640"/>
      </dsp:txXfrm>
    </dsp:sp>
    <dsp:sp modelId="{42999C26-CB9B-48A4-ADE6-755C5D4F3573}">
      <dsp:nvSpPr>
        <dsp:cNvPr id="0" name=""/>
        <dsp:cNvSpPr/>
      </dsp:nvSpPr>
      <dsp:spPr>
        <a:xfrm>
          <a:off x="0" y="1136265"/>
          <a:ext cx="7037387" cy="75477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All patients should be offered screening for CF, SMA and hemoglobinopathies</a:t>
          </a:r>
        </a:p>
      </dsp:txBody>
      <dsp:txXfrm>
        <a:off x="36845" y="1173110"/>
        <a:ext cx="6963697" cy="681087"/>
      </dsp:txXfrm>
    </dsp:sp>
    <dsp:sp modelId="{1374C773-A9A4-441A-BDB3-8B6F2A5ADA94}">
      <dsp:nvSpPr>
        <dsp:cNvPr id="0" name=""/>
        <dsp:cNvSpPr/>
      </dsp:nvSpPr>
      <dsp:spPr>
        <a:xfrm>
          <a:off x="0" y="1891043"/>
          <a:ext cx="703738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43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CBC + hemoglobin electrophoresis to screen for </a:t>
          </a:r>
          <a:r>
            <a:rPr lang="en-US" sz="1500" kern="1200" dirty="0" err="1"/>
            <a:t>thalassemias</a:t>
          </a:r>
          <a:r>
            <a:rPr lang="en-US" sz="1500" kern="1200" dirty="0"/>
            <a:t> </a:t>
          </a:r>
        </a:p>
      </dsp:txBody>
      <dsp:txXfrm>
        <a:off x="0" y="1891043"/>
        <a:ext cx="7037387" cy="314640"/>
      </dsp:txXfrm>
    </dsp:sp>
    <dsp:sp modelId="{63D0996B-9924-4DB5-B456-3DA0D69101D8}">
      <dsp:nvSpPr>
        <dsp:cNvPr id="0" name=""/>
        <dsp:cNvSpPr/>
      </dsp:nvSpPr>
      <dsp:spPr>
        <a:xfrm>
          <a:off x="0" y="2205683"/>
          <a:ext cx="7037387" cy="75477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Negative carrier screening reduces the chance to be a carrier</a:t>
          </a:r>
        </a:p>
      </dsp:txBody>
      <dsp:txXfrm>
        <a:off x="36845" y="2242528"/>
        <a:ext cx="6963697" cy="681087"/>
      </dsp:txXfrm>
    </dsp:sp>
    <dsp:sp modelId="{D8CB54A1-610B-4FB8-BD13-F8696B676BDC}">
      <dsp:nvSpPr>
        <dsp:cNvPr id="0" name=""/>
        <dsp:cNvSpPr/>
      </dsp:nvSpPr>
      <dsp:spPr>
        <a:xfrm>
          <a:off x="0" y="2960461"/>
          <a:ext cx="703738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43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Risk cannot be eliminated</a:t>
          </a:r>
        </a:p>
      </dsp:txBody>
      <dsp:txXfrm>
        <a:off x="0" y="2960461"/>
        <a:ext cx="7037387" cy="314640"/>
      </dsp:txXfrm>
    </dsp:sp>
    <dsp:sp modelId="{CC825C76-B8A6-4ECB-A970-7E512745F181}">
      <dsp:nvSpPr>
        <dsp:cNvPr id="0" name=""/>
        <dsp:cNvSpPr/>
      </dsp:nvSpPr>
      <dsp:spPr>
        <a:xfrm>
          <a:off x="0" y="3275101"/>
          <a:ext cx="7037387" cy="75477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For carriers, reproductive partners should be offered screening</a:t>
          </a:r>
        </a:p>
      </dsp:txBody>
      <dsp:txXfrm>
        <a:off x="36845" y="3311946"/>
        <a:ext cx="6963697" cy="681087"/>
      </dsp:txXfrm>
    </dsp:sp>
    <dsp:sp modelId="{A4BCF2E3-17DA-4F28-B272-9B41326F6298}">
      <dsp:nvSpPr>
        <dsp:cNvPr id="0" name=""/>
        <dsp:cNvSpPr/>
      </dsp:nvSpPr>
      <dsp:spPr>
        <a:xfrm>
          <a:off x="0" y="4029879"/>
          <a:ext cx="703738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43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Consider testing strategy / referral to genetic counseling</a:t>
          </a:r>
        </a:p>
      </dsp:txBody>
      <dsp:txXfrm>
        <a:off x="0" y="4029879"/>
        <a:ext cx="7037387" cy="314640"/>
      </dsp:txXfrm>
    </dsp:sp>
    <dsp:sp modelId="{918FC50D-8278-4B95-84CD-EB0F73091B08}">
      <dsp:nvSpPr>
        <dsp:cNvPr id="0" name=""/>
        <dsp:cNvSpPr/>
      </dsp:nvSpPr>
      <dsp:spPr>
        <a:xfrm>
          <a:off x="0" y="4344519"/>
          <a:ext cx="7037387"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Genetic counseling referral:</a:t>
          </a:r>
        </a:p>
      </dsp:txBody>
      <dsp:txXfrm>
        <a:off x="36845" y="4381364"/>
        <a:ext cx="6963697" cy="681087"/>
      </dsp:txXfrm>
    </dsp:sp>
    <dsp:sp modelId="{F2AC9C30-D799-40C1-9C5C-926A7272FDE6}">
      <dsp:nvSpPr>
        <dsp:cNvPr id="0" name=""/>
        <dsp:cNvSpPr/>
      </dsp:nvSpPr>
      <dsp:spPr>
        <a:xfrm>
          <a:off x="0" y="5099297"/>
          <a:ext cx="7037387"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43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Consanguineous couples</a:t>
          </a:r>
        </a:p>
        <a:p>
          <a:pPr marL="114300" lvl="1" indent="-114300" algn="l" defTabSz="666750">
            <a:lnSpc>
              <a:spcPct val="90000"/>
            </a:lnSpc>
            <a:spcBef>
              <a:spcPct val="0"/>
            </a:spcBef>
            <a:spcAft>
              <a:spcPct val="20000"/>
            </a:spcAft>
            <a:buChar char="•"/>
          </a:pPr>
          <a:r>
            <a:rPr lang="en-US" sz="1500" kern="1200"/>
            <a:t>Carrier couples</a:t>
          </a:r>
        </a:p>
        <a:p>
          <a:pPr marL="114300" lvl="1" indent="-114300" algn="l" defTabSz="666750">
            <a:lnSpc>
              <a:spcPct val="90000"/>
            </a:lnSpc>
            <a:spcBef>
              <a:spcPct val="0"/>
            </a:spcBef>
            <a:spcAft>
              <a:spcPct val="20000"/>
            </a:spcAft>
            <a:buChar char="•"/>
          </a:pPr>
          <a:r>
            <a:rPr lang="en-US" sz="1500" kern="1200"/>
            <a:t>Family history of genetic disorders</a:t>
          </a:r>
        </a:p>
      </dsp:txBody>
      <dsp:txXfrm>
        <a:off x="0" y="5099297"/>
        <a:ext cx="7037387" cy="7865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DF4B2-5F86-4B75-9717-086475CDEC11}" type="datetimeFigureOut">
              <a:rPr lang="en-US" smtClean="0"/>
              <a:t>10/4/23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72CEF-C480-4907-9C55-7F952EEB4D41}" type="slidenum">
              <a:rPr lang="en-US" smtClean="0"/>
              <a:t>‹#›</a:t>
            </a:fld>
            <a:endParaRPr lang="en-US"/>
          </a:p>
        </p:txBody>
      </p:sp>
    </p:spTree>
    <p:extLst>
      <p:ext uri="{BB962C8B-B14F-4D97-AF65-F5344CB8AC3E}">
        <p14:creationId xmlns:p14="http://schemas.microsoft.com/office/powerpoint/2010/main" val="162174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talk about additional uses for cell free fetal DNA technology. </a:t>
            </a:r>
          </a:p>
        </p:txBody>
      </p:sp>
      <p:sp>
        <p:nvSpPr>
          <p:cNvPr id="4" name="Slide Number Placeholder 3"/>
          <p:cNvSpPr>
            <a:spLocks noGrp="1"/>
          </p:cNvSpPr>
          <p:nvPr>
            <p:ph type="sldNum" sz="quarter" idx="5"/>
          </p:nvPr>
        </p:nvSpPr>
        <p:spPr/>
        <p:txBody>
          <a:bodyPr/>
          <a:lstStyle/>
          <a:p>
            <a:fld id="{4C972CEF-C480-4907-9C55-7F952EEB4D41}" type="slidenum">
              <a:rPr lang="en-US" smtClean="0"/>
              <a:t>1</a:t>
            </a:fld>
            <a:endParaRPr lang="en-US"/>
          </a:p>
        </p:txBody>
      </p:sp>
    </p:spTree>
    <p:extLst>
      <p:ext uri="{BB962C8B-B14F-4D97-AF65-F5344CB8AC3E}">
        <p14:creationId xmlns:p14="http://schemas.microsoft.com/office/powerpoint/2010/main" val="194920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autosomal recessive inheritance,</a:t>
            </a:r>
            <a:r>
              <a:rPr lang="en-US" baseline="0" dirty="0"/>
              <a:t> both copies of a gene must be changed or mutated for an individual to manifest symptoms and be affected. In order for this to happen, that individual had to inherit a genetic change from each parent. In other words, both of their parents were carriers for the genetic disease. </a:t>
            </a:r>
          </a:p>
          <a:p>
            <a:endParaRPr lang="en-US" baseline="0" dirty="0"/>
          </a:p>
          <a:p>
            <a:r>
              <a:rPr lang="en-US" baseline="0" dirty="0"/>
              <a:t>When an individual is a carrier, they are unaffected b/c their working gene copy is enough to keep them healthy. For two carrier parents, they have a 25% chance of having an affected child. There is a ½ chance the mother will pass on her chromosome with the genetic change and a ½ chance the father will do the same, giving the 1 in 4 or 25% risk for disease in offspring. </a:t>
            </a:r>
            <a:endParaRPr lang="en-US" dirty="0"/>
          </a:p>
        </p:txBody>
      </p:sp>
      <p:sp>
        <p:nvSpPr>
          <p:cNvPr id="4" name="Slide Number Placeholder 3"/>
          <p:cNvSpPr>
            <a:spLocks noGrp="1"/>
          </p:cNvSpPr>
          <p:nvPr>
            <p:ph type="sldNum" sz="quarter" idx="10"/>
          </p:nvPr>
        </p:nvSpPr>
        <p:spPr/>
        <p:txBody>
          <a:bodyPr/>
          <a:lstStyle/>
          <a:p>
            <a:fld id="{4C972CEF-C480-4907-9C55-7F952EEB4D41}" type="slidenum">
              <a:rPr lang="en-US" smtClean="0"/>
              <a:t>11</a:t>
            </a:fld>
            <a:endParaRPr lang="en-US"/>
          </a:p>
        </p:txBody>
      </p:sp>
    </p:spTree>
    <p:extLst>
      <p:ext uri="{BB962C8B-B14F-4D97-AF65-F5344CB8AC3E}">
        <p14:creationId xmlns:p14="http://schemas.microsoft.com/office/powerpoint/2010/main" val="236139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12</a:t>
            </a:fld>
            <a:endParaRPr lang="en-US"/>
          </a:p>
        </p:txBody>
      </p:sp>
    </p:spTree>
    <p:extLst>
      <p:ext uri="{BB962C8B-B14F-4D97-AF65-F5344CB8AC3E}">
        <p14:creationId xmlns:p14="http://schemas.microsoft.com/office/powerpoint/2010/main" val="134393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Natera has a cell free fetal DNA option to screen for a group of autosomal dominant conditions. The performance of the screening is dependent on the specific gene. </a:t>
            </a:r>
          </a:p>
          <a:p>
            <a:endParaRPr lang="en-US" dirty="0"/>
          </a:p>
          <a:p>
            <a:r>
              <a:rPr lang="en-US" dirty="0"/>
              <a:t>The gene list was curated based on a few factors – the rate of de novo or new mutations that occur in the gene. This is when there is no family history but a child is born with a single gene disorder that occurred as a new mutation at conception. Many of these conditions also present with later onset ultrasound findings, usually third trimester, or they may have nonspecific or absent findings. </a:t>
            </a:r>
          </a:p>
          <a:p>
            <a:endParaRPr lang="en-US" dirty="0"/>
          </a:p>
          <a:p>
            <a:r>
              <a:rPr lang="en-US" dirty="0"/>
              <a:t>Considerations for using this test would be for advanced paternal age. APA is defined as a male over 45. The risk to a pregnancy is for single gene disorders due to replication errors in spermatogenesis. Because the genes on this panel are large, they have more room for error, therefore are increased approximately 2 fold for fathers over 45. These conditions are rare so a 2 fold increase is still less than a 1% risk. </a:t>
            </a:r>
          </a:p>
          <a:p>
            <a:endParaRPr lang="en-US" dirty="0"/>
          </a:p>
          <a:p>
            <a:r>
              <a:rPr lang="en-US" dirty="0"/>
              <a:t>Other considerations would be if there is a paternal family history – some of these conditions such as Noonan syndrome can display variable expression. Remember the mother cannot be affected because this may cause a false positive result. </a:t>
            </a:r>
          </a:p>
          <a:p>
            <a:endParaRPr lang="en-US" dirty="0"/>
          </a:p>
          <a:p>
            <a:r>
              <a:rPr lang="en-US" dirty="0"/>
              <a:t>Lastly, if there are late gestation anomalies and the patient is not pursuing prenatal diagnosis, then you may consider Vistara. 1/3 of the conditions are those involved in craniosynostoses or premature close of cranial sutures, and skeletal </a:t>
            </a:r>
            <a:r>
              <a:rPr lang="en-US" dirty="0" err="1"/>
              <a:t>dysplasias</a:t>
            </a:r>
            <a:r>
              <a:rPr lang="en-US" dirty="0"/>
              <a:t>, some of which are lethal like </a:t>
            </a:r>
            <a:r>
              <a:rPr lang="en-US" dirty="0" err="1"/>
              <a:t>thanatophoric</a:t>
            </a:r>
            <a:r>
              <a:rPr lang="en-US" dirty="0"/>
              <a:t> dysplasia. </a:t>
            </a:r>
          </a:p>
        </p:txBody>
      </p:sp>
      <p:sp>
        <p:nvSpPr>
          <p:cNvPr id="4" name="Slide Number Placeholder 3"/>
          <p:cNvSpPr>
            <a:spLocks noGrp="1"/>
          </p:cNvSpPr>
          <p:nvPr>
            <p:ph type="sldNum" sz="quarter" idx="5"/>
          </p:nvPr>
        </p:nvSpPr>
        <p:spPr/>
        <p:txBody>
          <a:bodyPr/>
          <a:lstStyle/>
          <a:p>
            <a:fld id="{4C972CEF-C480-4907-9C55-7F952EEB4D41}" type="slidenum">
              <a:rPr lang="en-US" smtClean="0"/>
              <a:t>13</a:t>
            </a:fld>
            <a:endParaRPr lang="en-US"/>
          </a:p>
        </p:txBody>
      </p:sp>
    </p:spTree>
    <p:extLst>
      <p:ext uri="{BB962C8B-B14F-4D97-AF65-F5344CB8AC3E}">
        <p14:creationId xmlns:p14="http://schemas.microsoft.com/office/powerpoint/2010/main" val="307899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single gene NIPS test focuses on autosomal recessive conditions and screens 4 genes. </a:t>
            </a:r>
          </a:p>
          <a:p>
            <a:r>
              <a:rPr lang="en-US" dirty="0"/>
              <a:t>Variants in the HBB gene cause sickle cell disease, beta thalassemia and other </a:t>
            </a:r>
            <a:r>
              <a:rPr lang="en-US" dirty="0" err="1"/>
              <a:t>betaglobinopathies</a:t>
            </a:r>
            <a:r>
              <a:rPr lang="en-US" dirty="0"/>
              <a:t>. </a:t>
            </a:r>
          </a:p>
          <a:p>
            <a:r>
              <a:rPr lang="en-US" dirty="0"/>
              <a:t>Variants in HBA cause alpha thalassemia</a:t>
            </a:r>
          </a:p>
          <a:p>
            <a:r>
              <a:rPr lang="en-US" dirty="0"/>
              <a:t>Variants in CFTR lead to cystic fibrosis and variants in SMN1 lead to spinal muscular atrophy. </a:t>
            </a:r>
          </a:p>
          <a:p>
            <a:endParaRPr lang="en-US" dirty="0"/>
          </a:p>
          <a:p>
            <a:r>
              <a:rPr lang="en-US" dirty="0"/>
              <a:t>The test is set up in 2 steps. First the mother herself has carrier screening performed to see if she is a carrier for any of these disorders. If she is found to be a carrier, the test then reflexes to the second step which is a single gene NIPS for fetal risk assessment. </a:t>
            </a:r>
          </a:p>
          <a:p>
            <a:endParaRPr lang="en-US" dirty="0"/>
          </a:p>
          <a:p>
            <a:r>
              <a:rPr lang="en-US" dirty="0"/>
              <a:t>A paternal sample is not needed. </a:t>
            </a:r>
          </a:p>
          <a:p>
            <a:endParaRPr lang="en-US" dirty="0"/>
          </a:p>
          <a:p>
            <a:r>
              <a:rPr lang="en-US" dirty="0"/>
              <a:t>This test will only provide a risk assessment for an affected fetus – it will not predict carrier status. </a:t>
            </a:r>
          </a:p>
        </p:txBody>
      </p:sp>
      <p:sp>
        <p:nvSpPr>
          <p:cNvPr id="4" name="Slide Number Placeholder 3"/>
          <p:cNvSpPr>
            <a:spLocks noGrp="1"/>
          </p:cNvSpPr>
          <p:nvPr>
            <p:ph type="sldNum" sz="quarter" idx="5"/>
          </p:nvPr>
        </p:nvSpPr>
        <p:spPr/>
        <p:txBody>
          <a:bodyPr/>
          <a:lstStyle/>
          <a:p>
            <a:fld id="{4C972CEF-C480-4907-9C55-7F952EEB4D41}" type="slidenum">
              <a:rPr lang="en-US" smtClean="0"/>
              <a:t>14</a:t>
            </a:fld>
            <a:endParaRPr lang="en-US"/>
          </a:p>
        </p:txBody>
      </p:sp>
    </p:spTree>
    <p:extLst>
      <p:ext uri="{BB962C8B-B14F-4D97-AF65-F5344CB8AC3E}">
        <p14:creationId xmlns:p14="http://schemas.microsoft.com/office/powerpoint/2010/main" val="291187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dirty="0">
                <a:solidFill>
                  <a:schemeClr val="accent4"/>
                </a:solidFill>
              </a:rPr>
              <a:t>A little bit about carrier screening…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1"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dirty="0">
                <a:solidFill>
                  <a:schemeClr val="accent4"/>
                </a:solidFill>
              </a:rPr>
              <a:t>Carrier</a:t>
            </a:r>
            <a:r>
              <a:rPr lang="en-US" sz="1000" dirty="0"/>
              <a:t> is an individual heterozygous for a </a:t>
            </a:r>
            <a:r>
              <a:rPr lang="en-US" sz="1000" dirty="0">
                <a:solidFill>
                  <a:schemeClr val="accent4"/>
                </a:solidFill>
              </a:rPr>
              <a:t>pathogenic or likely pathogenic variant </a:t>
            </a:r>
            <a:r>
              <a:rPr lang="en-US" sz="1000" dirty="0"/>
              <a:t>in an autosomal recessive or X linked gene</a:t>
            </a:r>
          </a:p>
          <a:p>
            <a:endParaRPr lang="en-US" sz="1000" dirty="0"/>
          </a:p>
          <a:p>
            <a:r>
              <a:rPr lang="en-US" sz="1000" dirty="0"/>
              <a:t>A pathogenic or likely pathogenic variant are mutations within a gene that are known to cause disease. </a:t>
            </a:r>
          </a:p>
          <a:p>
            <a:endParaRPr lang="en-US" sz="1000" dirty="0"/>
          </a:p>
          <a:p>
            <a:r>
              <a:rPr lang="en-US" sz="1000" dirty="0"/>
              <a:t>READ REST OF SLIDE – carriers do not… </a:t>
            </a:r>
          </a:p>
          <a:p>
            <a:endParaRPr lang="en-US" sz="1000" dirty="0"/>
          </a:p>
          <a:p>
            <a:r>
              <a:rPr lang="en-US" sz="1000" dirty="0"/>
              <a:t>A variant of uncertain significance is a mutation within a gene that does not have enough evidence to classify as benign or pathogenic. </a:t>
            </a:r>
          </a:p>
        </p:txBody>
      </p:sp>
      <p:sp>
        <p:nvSpPr>
          <p:cNvPr id="4" name="Slide Number Placeholder 3"/>
          <p:cNvSpPr>
            <a:spLocks noGrp="1"/>
          </p:cNvSpPr>
          <p:nvPr>
            <p:ph type="sldNum" sz="quarter" idx="5"/>
          </p:nvPr>
        </p:nvSpPr>
        <p:spPr/>
        <p:txBody>
          <a:bodyPr/>
          <a:lstStyle/>
          <a:p>
            <a:fld id="{4C972CEF-C480-4907-9C55-7F952EEB4D41}" type="slidenum">
              <a:rPr lang="en-US" smtClean="0"/>
              <a:t>15</a:t>
            </a:fld>
            <a:endParaRPr lang="en-US"/>
          </a:p>
        </p:txBody>
      </p:sp>
    </p:spTree>
    <p:extLst>
      <p:ext uri="{BB962C8B-B14F-4D97-AF65-F5344CB8AC3E}">
        <p14:creationId xmlns:p14="http://schemas.microsoft.com/office/powerpoint/2010/main" val="1487420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ACOG is not pointed in their recommendation of a panel size but encourages clinics to develop their own consistent protocol with panel size. </a:t>
            </a:r>
          </a:p>
          <a:p>
            <a:endParaRPr lang="en-US" sz="1000" dirty="0"/>
          </a:p>
          <a:p>
            <a:r>
              <a:rPr lang="en-US" sz="1000" dirty="0"/>
              <a:t>When considering a panel size, consider the carrier frequencies of the included conditions. Maybe your clinic feels that a frequency of greater than 1 in 100 is appropriate. Then you may be screening for ~30 conditions. Whereas if you cast a wider net, an appropriate screen may be a 120 disease panel. </a:t>
            </a:r>
          </a:p>
          <a:p>
            <a:endParaRPr lang="en-US" sz="1000" dirty="0"/>
          </a:p>
          <a:p>
            <a:r>
              <a:rPr lang="en-US" sz="1000" dirty="0"/>
              <a:t>Regardless of panel size, all patients should AT LEAST be offered screening for CF, SMA and hemoglobinopathies. This is based on the increased carrier frequencies for these diseases in the population. </a:t>
            </a:r>
          </a:p>
          <a:p>
            <a:endParaRPr lang="en-US" sz="1000" dirty="0"/>
          </a:p>
          <a:p>
            <a:r>
              <a:rPr lang="en-US" sz="1000" dirty="0"/>
              <a:t>Any  negative carrier screening will reduce a patient’s chance but won’t eliminate it. And anyone who is found to be a carrier, the reproductive partner should be offered screening. Again, considering the testing strategy and a referral to genetic counseling is warranted. </a:t>
            </a:r>
          </a:p>
          <a:p>
            <a:endParaRPr lang="en-US" sz="1000" dirty="0"/>
          </a:p>
          <a:p>
            <a:r>
              <a:rPr lang="en-US" sz="1000" dirty="0"/>
              <a:t>For any patients who are consanguineous, are at risk or have a family history of a genetic disorder, should be referred for genetic counseling prior to carrier screening selection. </a:t>
            </a:r>
          </a:p>
        </p:txBody>
      </p:sp>
      <p:sp>
        <p:nvSpPr>
          <p:cNvPr id="4" name="Slide Number Placeholder 3"/>
          <p:cNvSpPr>
            <a:spLocks noGrp="1"/>
          </p:cNvSpPr>
          <p:nvPr>
            <p:ph type="sldNum" sz="quarter" idx="5"/>
          </p:nvPr>
        </p:nvSpPr>
        <p:spPr/>
        <p:txBody>
          <a:bodyPr/>
          <a:lstStyle/>
          <a:p>
            <a:fld id="{4C972CEF-C480-4907-9C55-7F952EEB4D41}" type="slidenum">
              <a:rPr lang="en-US" smtClean="0"/>
              <a:t>16</a:t>
            </a:fld>
            <a:endParaRPr lang="en-US"/>
          </a:p>
        </p:txBody>
      </p:sp>
    </p:spTree>
    <p:extLst>
      <p:ext uri="{BB962C8B-B14F-4D97-AF65-F5344CB8AC3E}">
        <p14:creationId xmlns:p14="http://schemas.microsoft.com/office/powerpoint/2010/main" val="238232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 case to highlight the nuances and importance of carrier screening </a:t>
            </a:r>
          </a:p>
        </p:txBody>
      </p:sp>
      <p:sp>
        <p:nvSpPr>
          <p:cNvPr id="4" name="Slide Number Placeholder 3"/>
          <p:cNvSpPr>
            <a:spLocks noGrp="1"/>
          </p:cNvSpPr>
          <p:nvPr>
            <p:ph type="sldNum" sz="quarter" idx="5"/>
          </p:nvPr>
        </p:nvSpPr>
        <p:spPr/>
        <p:txBody>
          <a:bodyPr/>
          <a:lstStyle/>
          <a:p>
            <a:fld id="{4C972CEF-C480-4907-9C55-7F952EEB4D41}" type="slidenum">
              <a:rPr lang="en-US" smtClean="0"/>
              <a:t>17</a:t>
            </a:fld>
            <a:endParaRPr lang="en-US"/>
          </a:p>
        </p:txBody>
      </p:sp>
    </p:spTree>
    <p:extLst>
      <p:ext uri="{BB962C8B-B14F-4D97-AF65-F5344CB8AC3E}">
        <p14:creationId xmlns:p14="http://schemas.microsoft.com/office/powerpoint/2010/main" val="107391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18</a:t>
            </a:fld>
            <a:endParaRPr lang="en-US"/>
          </a:p>
        </p:txBody>
      </p:sp>
    </p:spTree>
    <p:extLst>
      <p:ext uri="{BB962C8B-B14F-4D97-AF65-F5344CB8AC3E}">
        <p14:creationId xmlns:p14="http://schemas.microsoft.com/office/powerpoint/2010/main" val="1183523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this result, the couple understood their recurrence risk to be 25% for all pregnancies. </a:t>
            </a:r>
          </a:p>
        </p:txBody>
      </p:sp>
      <p:sp>
        <p:nvSpPr>
          <p:cNvPr id="4" name="Slide Number Placeholder 3"/>
          <p:cNvSpPr>
            <a:spLocks noGrp="1"/>
          </p:cNvSpPr>
          <p:nvPr>
            <p:ph type="sldNum" sz="quarter" idx="5"/>
          </p:nvPr>
        </p:nvSpPr>
        <p:spPr/>
        <p:txBody>
          <a:bodyPr/>
          <a:lstStyle/>
          <a:p>
            <a:fld id="{4C972CEF-C480-4907-9C55-7F952EEB4D41}" type="slidenum">
              <a:rPr lang="en-US" smtClean="0"/>
              <a:t>19</a:t>
            </a:fld>
            <a:endParaRPr lang="en-US"/>
          </a:p>
        </p:txBody>
      </p:sp>
    </p:spTree>
    <p:extLst>
      <p:ext uri="{BB962C8B-B14F-4D97-AF65-F5344CB8AC3E}">
        <p14:creationId xmlns:p14="http://schemas.microsoft.com/office/powerpoint/2010/main" val="1717863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20</a:t>
            </a:fld>
            <a:endParaRPr lang="en-US"/>
          </a:p>
        </p:txBody>
      </p:sp>
    </p:spTree>
    <p:extLst>
      <p:ext uri="{BB962C8B-B14F-4D97-AF65-F5344CB8AC3E}">
        <p14:creationId xmlns:p14="http://schemas.microsoft.com/office/powerpoint/2010/main" val="37804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90000"/>
              </a:lnSpc>
              <a:spcBef>
                <a:spcPct val="20000"/>
              </a:spcBef>
              <a:spcAft>
                <a:spcPct val="0"/>
              </a:spcAft>
              <a:buClr>
                <a:srgbClr val="CC3300"/>
              </a:buClr>
              <a:buSzTx/>
              <a:buFontTx/>
              <a:buNone/>
              <a:tabLst>
                <a:tab pos="3200400" algn="l"/>
              </a:tabLst>
              <a:defRPr/>
            </a:pPr>
            <a:r>
              <a:rPr kumimoji="0" lang="en-US" sz="1200" b="0" i="0" u="none" strike="noStrike" kern="0" cap="none" spc="0" normalizeH="0" baseline="0" noProof="0" dirty="0">
                <a:ln>
                  <a:noFill/>
                </a:ln>
                <a:effectLst/>
                <a:uLnTx/>
                <a:uFillTx/>
                <a:ea typeface="ＭＳ Ｐゴシック" charset="0"/>
              </a:rPr>
              <a:t>To review, READ SLIDE</a:t>
            </a:r>
          </a:p>
          <a:p>
            <a:pPr marL="285750" marR="0" lvl="0" indent="-285750" algn="l" defTabSz="914400" rtl="0" eaLnBrk="1" fontAlgn="base" latinLnBrk="0" hangingPunct="1">
              <a:lnSpc>
                <a:spcPct val="90000"/>
              </a:lnSpc>
              <a:spcBef>
                <a:spcPct val="20000"/>
              </a:spcBef>
              <a:spcAft>
                <a:spcPct val="0"/>
              </a:spcAft>
              <a:buClr>
                <a:srgbClr val="CC3300"/>
              </a:buClr>
              <a:buSzTx/>
              <a:buFontTx/>
              <a:buNone/>
              <a:tabLst>
                <a:tab pos="3200400" algn="l"/>
              </a:tabLst>
              <a:defRPr/>
            </a:pPr>
            <a:endParaRPr kumimoji="0" lang="en-US" sz="1200" b="0" i="0" u="none" strike="noStrike" kern="0" cap="none" spc="0" normalizeH="0" baseline="0" noProof="0" dirty="0">
              <a:ln>
                <a:noFill/>
              </a:ln>
              <a:effectLst/>
              <a:uLnTx/>
              <a:uFillTx/>
              <a:ea typeface="ＭＳ Ｐゴシック" charset="0"/>
            </a:endParaRPr>
          </a:p>
          <a:p>
            <a:pPr marL="285750" marR="0" lvl="0" indent="-285750" algn="l" defTabSz="914400" rtl="0" eaLnBrk="1" fontAlgn="base" latinLnBrk="0" hangingPunct="1">
              <a:lnSpc>
                <a:spcPct val="90000"/>
              </a:lnSpc>
              <a:spcBef>
                <a:spcPct val="20000"/>
              </a:spcBef>
              <a:spcAft>
                <a:spcPct val="0"/>
              </a:spcAft>
              <a:buClr>
                <a:srgbClr val="CC3300"/>
              </a:buClr>
              <a:buSzTx/>
              <a:buFontTx/>
              <a:buNone/>
              <a:tabLst>
                <a:tab pos="3200400" algn="l"/>
              </a:tabLst>
              <a:defRPr/>
            </a:pPr>
            <a:r>
              <a:rPr kumimoji="0" lang="en-US" sz="1200" b="0" i="0" u="none" strike="noStrike" kern="0" cap="none" spc="0" normalizeH="0" baseline="0" noProof="0" dirty="0">
                <a:ln>
                  <a:noFill/>
                </a:ln>
                <a:effectLst/>
                <a:uLnTx/>
                <a:uFillTx/>
                <a:ea typeface="ＭＳ Ｐゴシック" charset="0"/>
              </a:rPr>
              <a:t>As a reminder, NIPS is recommended by ACOG, ACMG and International Prenatal Diagnosis Society to be offered to all women in pregnancy regardless of their aneuploidy risk. </a:t>
            </a:r>
          </a:p>
          <a:p>
            <a:pPr marL="285750" marR="0" lvl="0" indent="-285750" algn="l" defTabSz="914400" rtl="0" eaLnBrk="1" fontAlgn="base" latinLnBrk="0" hangingPunct="1">
              <a:lnSpc>
                <a:spcPct val="90000"/>
              </a:lnSpc>
              <a:spcBef>
                <a:spcPct val="20000"/>
              </a:spcBef>
              <a:spcAft>
                <a:spcPct val="0"/>
              </a:spcAft>
              <a:buClr>
                <a:srgbClr val="CC3300"/>
              </a:buClr>
              <a:buSzTx/>
              <a:buFontTx/>
              <a:buNone/>
              <a:tabLst>
                <a:tab pos="3200400" algn="l"/>
              </a:tabLst>
              <a:defRPr/>
            </a:pPr>
            <a:endParaRPr kumimoji="0" lang="en-US" sz="1200" b="0" i="0" u="none" strike="noStrike" kern="0" cap="none" spc="0" normalizeH="0" baseline="0" noProof="0" dirty="0">
              <a:ln>
                <a:noFill/>
              </a:ln>
              <a:effectLst/>
              <a:uLnTx/>
              <a:uFillTx/>
              <a:ea typeface="ＭＳ Ｐゴシック" charset="0"/>
            </a:endParaRPr>
          </a:p>
          <a:p>
            <a:pPr marL="285750" marR="0" lvl="0" indent="-285750" algn="l" defTabSz="914400" rtl="0" eaLnBrk="1" fontAlgn="base" latinLnBrk="0" hangingPunct="1">
              <a:lnSpc>
                <a:spcPct val="90000"/>
              </a:lnSpc>
              <a:spcBef>
                <a:spcPct val="20000"/>
              </a:spcBef>
              <a:spcAft>
                <a:spcPct val="0"/>
              </a:spcAft>
              <a:buClr>
                <a:srgbClr val="CC3300"/>
              </a:buClr>
              <a:buSzTx/>
              <a:buFontTx/>
              <a:buNone/>
              <a:tabLst>
                <a:tab pos="3200400" algn="l"/>
              </a:tabLst>
              <a:defRPr/>
            </a:pPr>
            <a:r>
              <a:rPr kumimoji="0" lang="en-US" sz="1200" b="0" i="0" u="none" strike="noStrike" kern="0" cap="none" spc="0" normalizeH="0" baseline="0" noProof="0" dirty="0">
                <a:ln>
                  <a:noFill/>
                </a:ln>
                <a:effectLst/>
                <a:uLnTx/>
                <a:uFillTx/>
                <a:ea typeface="ＭＳ Ｐゴシック" charset="0"/>
              </a:rPr>
              <a:t>Because placental cells undergoing programed cell death are needed for analysis, this screening test relies on the amount of this fetal fraction within the maternal sample. </a:t>
            </a:r>
          </a:p>
          <a:p>
            <a:pPr marL="285750" marR="0" lvl="0" indent="-285750" algn="l" defTabSz="914400" rtl="0" eaLnBrk="1" fontAlgn="base" latinLnBrk="0" hangingPunct="1">
              <a:lnSpc>
                <a:spcPct val="90000"/>
              </a:lnSpc>
              <a:spcBef>
                <a:spcPct val="20000"/>
              </a:spcBef>
              <a:spcAft>
                <a:spcPct val="0"/>
              </a:spcAft>
              <a:buClr>
                <a:srgbClr val="CC3300"/>
              </a:buClr>
              <a:buSzTx/>
              <a:buFontTx/>
              <a:buNone/>
              <a:tabLst>
                <a:tab pos="3200400" algn="l"/>
              </a:tabLst>
              <a:defRPr/>
            </a:pPr>
            <a:endParaRPr kumimoji="0" lang="en-US" sz="1200" b="0" i="0" u="none" strike="noStrike" kern="0" cap="none" spc="0" normalizeH="0" baseline="0" noProof="0" dirty="0">
              <a:ln>
                <a:noFill/>
              </a:ln>
              <a:effectLst/>
              <a:uLnTx/>
              <a:uFillTx/>
              <a:ea typeface="ＭＳ Ｐゴシック" charset="0"/>
            </a:endParaRPr>
          </a:p>
          <a:p>
            <a:pPr marL="285750" marR="0" lvl="0" indent="-285750" algn="l" defTabSz="914400" rtl="0" eaLnBrk="1" fontAlgn="base" latinLnBrk="0" hangingPunct="1">
              <a:lnSpc>
                <a:spcPct val="90000"/>
              </a:lnSpc>
              <a:spcBef>
                <a:spcPct val="20000"/>
              </a:spcBef>
              <a:spcAft>
                <a:spcPct val="0"/>
              </a:spcAft>
              <a:buClr>
                <a:srgbClr val="CC3300"/>
              </a:buClr>
              <a:buSzTx/>
              <a:buFontTx/>
              <a:buNone/>
              <a:tabLst>
                <a:tab pos="3200400" algn="l"/>
              </a:tabLst>
              <a:defRPr/>
            </a:pPr>
            <a:endParaRPr kumimoji="0" lang="en-US" sz="1200" b="0" i="0" u="none" strike="noStrike" kern="0" cap="none" spc="0" normalizeH="0" baseline="0" noProof="0" dirty="0">
              <a:ln>
                <a:noFill/>
              </a:ln>
              <a:effectLst/>
              <a:uLnTx/>
              <a:uFillTx/>
              <a:ea typeface="ＭＳ Ｐゴシック" charset="0"/>
            </a:endParaRPr>
          </a:p>
        </p:txBody>
      </p:sp>
      <p:sp>
        <p:nvSpPr>
          <p:cNvPr id="4" name="Slide Number Placeholder 3"/>
          <p:cNvSpPr>
            <a:spLocks noGrp="1"/>
          </p:cNvSpPr>
          <p:nvPr>
            <p:ph type="sldNum" sz="quarter" idx="5"/>
          </p:nvPr>
        </p:nvSpPr>
        <p:spPr/>
        <p:txBody>
          <a:bodyPr/>
          <a:lstStyle/>
          <a:p>
            <a:fld id="{4C972CEF-C480-4907-9C55-7F952EEB4D41}" type="slidenum">
              <a:rPr lang="en-US" smtClean="0"/>
              <a:t>3</a:t>
            </a:fld>
            <a:endParaRPr lang="en-US"/>
          </a:p>
        </p:txBody>
      </p:sp>
    </p:spTree>
    <p:extLst>
      <p:ext uri="{BB962C8B-B14F-4D97-AF65-F5344CB8AC3E}">
        <p14:creationId xmlns:p14="http://schemas.microsoft.com/office/powerpoint/2010/main" val="2964981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21</a:t>
            </a:fld>
            <a:endParaRPr lang="en-US"/>
          </a:p>
        </p:txBody>
      </p:sp>
    </p:spTree>
    <p:extLst>
      <p:ext uri="{BB962C8B-B14F-4D97-AF65-F5344CB8AC3E}">
        <p14:creationId xmlns:p14="http://schemas.microsoft.com/office/powerpoint/2010/main" val="197592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talk, we reviewed NIPS for common aneuploidies including </a:t>
            </a:r>
            <a:r>
              <a:rPr lang="en-US" dirty="0" err="1"/>
              <a:t>trisomies</a:t>
            </a:r>
            <a:r>
              <a:rPr lang="en-US" dirty="0"/>
              <a:t> 21, 13, 18 and sex chromosome abnormalities. </a:t>
            </a:r>
          </a:p>
          <a:p>
            <a:endParaRPr lang="en-US" dirty="0"/>
          </a:p>
          <a:p>
            <a:r>
              <a:rPr lang="en-US" dirty="0"/>
              <a:t>Why does it matter if a chromosome is in excess? Because each chromosome has hundreds of genes and extra material or missing material can disrupt fetal development. </a:t>
            </a:r>
          </a:p>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4</a:t>
            </a:fld>
            <a:endParaRPr lang="en-US"/>
          </a:p>
        </p:txBody>
      </p:sp>
    </p:spTree>
    <p:extLst>
      <p:ext uri="{BB962C8B-B14F-4D97-AF65-F5344CB8AC3E}">
        <p14:creationId xmlns:p14="http://schemas.microsoft.com/office/powerpoint/2010/main" val="98348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closer at a chromosome, there are areas that are gene rich. The chromosome pair in the middle shows regions of genes labeled A through D. When congenital anomalies are detected, we should consider if pieces of a chromosome may also be deleted or duplicated. You can see on the left that one pair of the chromosomes has a deletion of region C and the chromosome on the right has a duplication of region C. We call these copy number variants. You may also hear them called microdeletions or microduplications. The best way to test for copy number variants is through a microarray analysis which is performed on a diagnostic sample such as chorionic villi, amniocytes or peripheral blood. </a:t>
            </a:r>
          </a:p>
        </p:txBody>
      </p:sp>
      <p:sp>
        <p:nvSpPr>
          <p:cNvPr id="4" name="Slide Number Placeholder 3"/>
          <p:cNvSpPr>
            <a:spLocks noGrp="1"/>
          </p:cNvSpPr>
          <p:nvPr>
            <p:ph type="sldNum" sz="quarter" idx="5"/>
          </p:nvPr>
        </p:nvSpPr>
        <p:spPr/>
        <p:txBody>
          <a:bodyPr/>
          <a:lstStyle/>
          <a:p>
            <a:fld id="{4C972CEF-C480-4907-9C55-7F952EEB4D41}" type="slidenum">
              <a:rPr lang="en-US" smtClean="0"/>
              <a:t>5</a:t>
            </a:fld>
            <a:endParaRPr lang="en-US"/>
          </a:p>
        </p:txBody>
      </p:sp>
    </p:spTree>
    <p:extLst>
      <p:ext uri="{BB962C8B-B14F-4D97-AF65-F5344CB8AC3E}">
        <p14:creationId xmlns:p14="http://schemas.microsoft.com/office/powerpoint/2010/main" val="60208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of our patients are comfortable with prenatal diagnostic testing so there is another screening test that allows for additional analysis. </a:t>
            </a:r>
          </a:p>
          <a:p>
            <a:endParaRPr lang="en-US" dirty="0"/>
          </a:p>
          <a:p>
            <a:r>
              <a:rPr lang="en-US" dirty="0" err="1"/>
              <a:t>MatenriTGenome</a:t>
            </a:r>
            <a:r>
              <a:rPr lang="en-US" dirty="0"/>
              <a:t> can screen for all 23 whole chromosome abnormalities, implying that it can detect a trisomy or monosomy with any chromosome. Additionally it can detect LARGE duplications or deletions of material. Microarray analysis would still be needed to microduplications or deletions. </a:t>
            </a:r>
          </a:p>
          <a:p>
            <a:endParaRPr lang="en-US" dirty="0"/>
          </a:p>
          <a:p>
            <a:r>
              <a:rPr lang="en-US" dirty="0"/>
              <a:t>This is not a diagnostic test and there is a reflex option meaning that if a provider orders a routine NIPS from LabCorp and ultrasound identifies anomalies later in pregnancy, </a:t>
            </a:r>
            <a:r>
              <a:rPr lang="en-US" dirty="0" err="1"/>
              <a:t>labcorp</a:t>
            </a:r>
            <a:r>
              <a:rPr lang="en-US" dirty="0"/>
              <a:t> can screen  the retained sample for other aneuploidy and CNVs. </a:t>
            </a:r>
          </a:p>
        </p:txBody>
      </p:sp>
      <p:sp>
        <p:nvSpPr>
          <p:cNvPr id="4" name="Slide Number Placeholder 3"/>
          <p:cNvSpPr>
            <a:spLocks noGrp="1"/>
          </p:cNvSpPr>
          <p:nvPr>
            <p:ph type="sldNum" sz="quarter" idx="10"/>
          </p:nvPr>
        </p:nvSpPr>
        <p:spPr/>
        <p:txBody>
          <a:bodyPr/>
          <a:lstStyle/>
          <a:p>
            <a:fld id="{4C972CEF-C480-4907-9C55-7F952EEB4D41}" type="slidenum">
              <a:rPr lang="en-US" smtClean="0"/>
              <a:t>6</a:t>
            </a:fld>
            <a:endParaRPr lang="en-US"/>
          </a:p>
        </p:txBody>
      </p:sp>
    </p:spTree>
    <p:extLst>
      <p:ext uri="{BB962C8B-B14F-4D97-AF65-F5344CB8AC3E}">
        <p14:creationId xmlns:p14="http://schemas.microsoft.com/office/powerpoint/2010/main" val="112996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C1D1E"/>
                </a:solidFill>
                <a:effectLst/>
                <a:latin typeface="Open Sans" panose="020B0606030504020204" pitchFamily="34" charset="0"/>
              </a:rPr>
              <a:t>The limitations are similar to standard NIPS.  READ SLIDE</a:t>
            </a:r>
          </a:p>
        </p:txBody>
      </p:sp>
      <p:sp>
        <p:nvSpPr>
          <p:cNvPr id="4" name="Slide Number Placeholder 3"/>
          <p:cNvSpPr>
            <a:spLocks noGrp="1"/>
          </p:cNvSpPr>
          <p:nvPr>
            <p:ph type="sldNum" sz="quarter" idx="5"/>
          </p:nvPr>
        </p:nvSpPr>
        <p:spPr/>
        <p:txBody>
          <a:bodyPr/>
          <a:lstStyle/>
          <a:p>
            <a:fld id="{4C972CEF-C480-4907-9C55-7F952EEB4D41}" type="slidenum">
              <a:rPr lang="en-US" smtClean="0"/>
              <a:t>7</a:t>
            </a:fld>
            <a:endParaRPr lang="en-US"/>
          </a:p>
        </p:txBody>
      </p:sp>
    </p:spTree>
    <p:extLst>
      <p:ext uri="{BB962C8B-B14F-4D97-AF65-F5344CB8AC3E}">
        <p14:creationId xmlns:p14="http://schemas.microsoft.com/office/powerpoint/2010/main" val="151389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are going to now move away from chromosome abnormalities to focus on single gene disorders that account for up to 10% of birth defects. </a:t>
            </a:r>
          </a:p>
          <a:p>
            <a:pPr marL="914295" lvl="2"/>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8</a:t>
            </a:fld>
            <a:endParaRPr lang="en-US"/>
          </a:p>
        </p:txBody>
      </p:sp>
    </p:spTree>
    <p:extLst>
      <p:ext uri="{BB962C8B-B14F-4D97-AF65-F5344CB8AC3E}">
        <p14:creationId xmlns:p14="http://schemas.microsoft.com/office/powerpoint/2010/main" val="1726537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have another </a:t>
            </a:r>
            <a:r>
              <a:rPr lang="en-US" baseline="0" dirty="0" err="1"/>
              <a:t>karyptype</a:t>
            </a:r>
            <a:r>
              <a:rPr lang="en-US" baseline="0" dirty="0"/>
              <a:t> but rather than focusing on an entire extra or missing chromosome or even a region of the chromosome like we showed with the copy number variant, we are instead going to hone into the gene level. </a:t>
            </a:r>
          </a:p>
          <a:p>
            <a:endParaRPr lang="en-US" baseline="0" dirty="0"/>
          </a:p>
          <a:p>
            <a:r>
              <a:rPr lang="en-US" baseline="0" dirty="0"/>
              <a:t>As mentioned before, each chromosome has hundreds of genes. Chromosomes 1 to 22 are known as autosomes where as the X and Y are the sex chromosomes. Because our chromosomes are all in pairs, we have two copies of every gene, one from our mom and one from our dad. Ideally, both of our genes are working and do not have a mutation or variant that would prevent the body from reading the genetic instruction. When this happens, disease occurs. </a:t>
            </a:r>
          </a:p>
        </p:txBody>
      </p:sp>
      <p:sp>
        <p:nvSpPr>
          <p:cNvPr id="4" name="Slide Number Placeholder 3"/>
          <p:cNvSpPr>
            <a:spLocks noGrp="1"/>
          </p:cNvSpPr>
          <p:nvPr>
            <p:ph type="sldNum" sz="quarter" idx="5"/>
          </p:nvPr>
        </p:nvSpPr>
        <p:spPr/>
        <p:txBody>
          <a:bodyPr/>
          <a:lstStyle/>
          <a:p>
            <a:fld id="{4C972CEF-C480-4907-9C55-7F952EEB4D41}" type="slidenum">
              <a:rPr lang="en-US" smtClean="0"/>
              <a:t>9</a:t>
            </a:fld>
            <a:endParaRPr lang="en-US"/>
          </a:p>
        </p:txBody>
      </p:sp>
    </p:spTree>
    <p:extLst>
      <p:ext uri="{BB962C8B-B14F-4D97-AF65-F5344CB8AC3E}">
        <p14:creationId xmlns:p14="http://schemas.microsoft.com/office/powerpoint/2010/main" val="172941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context for the rest of our talk, I want to review the most common inheritance patterns for single gene or monogenic disorders. </a:t>
            </a:r>
          </a:p>
          <a:p>
            <a:endParaRPr lang="en-US" dirty="0"/>
          </a:p>
          <a:p>
            <a:r>
              <a:rPr lang="en-US" dirty="0"/>
              <a:t>When a genetic change resides</a:t>
            </a:r>
            <a:r>
              <a:rPr lang="en-US" baseline="0" dirty="0"/>
              <a:t> on an autosome, the disease theoretically affects males and females equally. </a:t>
            </a:r>
          </a:p>
          <a:p>
            <a:endParaRPr lang="en-US" baseline="0" dirty="0"/>
          </a:p>
          <a:p>
            <a:r>
              <a:rPr lang="en-US" baseline="0" dirty="0"/>
              <a:t>With an autosomal dominant pattern, only one gene is required to have a genetic change for the disease to manifest and an individual to be affected. When a parent is affected with an autosomal dominant condition, each of their children have a 50% chance of inheriting that genetic change since it is a flip of a coin which chromosome is passed down in the egg or sperm.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C972CEF-C480-4907-9C55-7F952EEB4D41}" type="slidenum">
              <a:rPr lang="en-US" smtClean="0"/>
              <a:t>10</a:t>
            </a:fld>
            <a:endParaRPr lang="en-US"/>
          </a:p>
        </p:txBody>
      </p:sp>
    </p:spTree>
    <p:extLst>
      <p:ext uri="{BB962C8B-B14F-4D97-AF65-F5344CB8AC3E}">
        <p14:creationId xmlns:p14="http://schemas.microsoft.com/office/powerpoint/2010/main" val="424223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F6FA-8E05-461C-A085-3391BE3D40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4EFF59-D06A-403E-A4C3-AC6031CB46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D11651-9575-4C92-A057-F7BE704C8EA7}"/>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5" name="Footer Placeholder 4">
            <a:extLst>
              <a:ext uri="{FF2B5EF4-FFF2-40B4-BE49-F238E27FC236}">
                <a16:creationId xmlns:a16="http://schemas.microsoft.com/office/drawing/2014/main" id="{6209000D-145D-4EA6-B478-F1601591A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1E2BC-E720-4C22-B29D-125D8274500C}"/>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131955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3222-912C-4282-BC39-633B2815E3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B8A54-4DA0-4DDE-9096-CD509FDF8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090DB-1714-4E3D-A358-173F32D36DF5}"/>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5" name="Footer Placeholder 4">
            <a:extLst>
              <a:ext uri="{FF2B5EF4-FFF2-40B4-BE49-F238E27FC236}">
                <a16:creationId xmlns:a16="http://schemas.microsoft.com/office/drawing/2014/main" id="{73A56824-19CE-4514-AC29-8361CCA55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7866B-2D5A-4674-9322-669973E5824A}"/>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126202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E7BFE-368E-4C9D-A43F-BED3C34DAB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9AE094-D417-4525-BE9B-BA03A69F89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2C0A5-B253-49C0-84D6-9C5295F68BE0}"/>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5" name="Footer Placeholder 4">
            <a:extLst>
              <a:ext uri="{FF2B5EF4-FFF2-40B4-BE49-F238E27FC236}">
                <a16:creationId xmlns:a16="http://schemas.microsoft.com/office/drawing/2014/main" id="{FDE8F414-A189-4F53-B498-98ED19E0C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F878C-2D79-4651-BE84-3AE89C90218D}"/>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280401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9" name="Footer Placeholder 8"/>
          <p:cNvSpPr>
            <a:spLocks noGrp="1"/>
          </p:cNvSpPr>
          <p:nvPr>
            <p:ph type="ftr" sz="quarter" idx="10"/>
          </p:nvPr>
        </p:nvSpPr>
        <p:spPr/>
        <p:txBody>
          <a:bodyPr/>
          <a:lstStyle/>
          <a:p>
            <a:endParaRPr lang="en-US" dirty="0"/>
          </a:p>
        </p:txBody>
      </p:sp>
      <p:sp>
        <p:nvSpPr>
          <p:cNvPr id="10" name="Slide Number Placeholder 9"/>
          <p:cNvSpPr>
            <a:spLocks noGrp="1"/>
          </p:cNvSpPr>
          <p:nvPr>
            <p:ph type="sldNum" sz="quarter" idx="11"/>
          </p:nvPr>
        </p:nvSpPr>
        <p:spPr/>
        <p:txBody>
          <a:bodyPr/>
          <a:lstStyle/>
          <a:p>
            <a:fld id="{884A128F-5F23-E043-B88D-5013C7A3FB45}" type="slidenum">
              <a:rPr lang="en-US" smtClean="0"/>
              <a:pPr/>
              <a:t>‹#›</a:t>
            </a:fld>
            <a:endParaRPr lang="en-US"/>
          </a:p>
        </p:txBody>
      </p:sp>
    </p:spTree>
    <p:extLst>
      <p:ext uri="{BB962C8B-B14F-4D97-AF65-F5344CB8AC3E}">
        <p14:creationId xmlns:p14="http://schemas.microsoft.com/office/powerpoint/2010/main" val="167280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B295-7E5E-4947-882C-4F368DF39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1FE3DD-B047-47F9-8385-1719C15D53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BA41C-FDAA-4AE1-9C9F-CADD77A978CD}"/>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5" name="Footer Placeholder 4">
            <a:extLst>
              <a:ext uri="{FF2B5EF4-FFF2-40B4-BE49-F238E27FC236}">
                <a16:creationId xmlns:a16="http://schemas.microsoft.com/office/drawing/2014/main" id="{8B30DAA7-0A81-4BA5-BB43-94CE6742D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8B067-71A4-49AB-BAB7-323665773780}"/>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31960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BE9B-C6D2-4353-B3AC-1B26DBCC67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2CD4C1-9E24-49B4-9F63-81935EEF58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67B6DE-4549-4873-91CB-E2CD34AEC1F3}"/>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5" name="Footer Placeholder 4">
            <a:extLst>
              <a:ext uri="{FF2B5EF4-FFF2-40B4-BE49-F238E27FC236}">
                <a16:creationId xmlns:a16="http://schemas.microsoft.com/office/drawing/2014/main" id="{173869A2-9E8B-4C31-B9A1-83DEE3DE2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100E8-3506-42E5-B521-6C0B243F6EA3}"/>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220408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DC9B-4827-422C-9B2C-51D3AA73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70E5B-24AD-48E4-8E61-51BF18EA5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3A108B-D316-4FC5-869E-C8D94C0188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C540EC-FA05-4718-822B-914C0FE2237B}"/>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6" name="Footer Placeholder 5">
            <a:extLst>
              <a:ext uri="{FF2B5EF4-FFF2-40B4-BE49-F238E27FC236}">
                <a16:creationId xmlns:a16="http://schemas.microsoft.com/office/drawing/2014/main" id="{1F58C4A5-DC96-4F2C-8B75-B75DD7643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189AD-D124-4E40-ADD6-0C9B6D7B80DE}"/>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221375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FD4C-210A-4045-8EA8-688C6084D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12F38-B461-498B-9CA8-7158325B5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468E2-CBC1-4101-A3E9-9791D2893E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B47200-08C1-4CA3-95FB-BD91B6178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7D8BD-6C96-4A02-B49D-1AE520855F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3DAEB-3C47-40CC-B5C7-B19C16AB81B2}"/>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8" name="Footer Placeholder 7">
            <a:extLst>
              <a:ext uri="{FF2B5EF4-FFF2-40B4-BE49-F238E27FC236}">
                <a16:creationId xmlns:a16="http://schemas.microsoft.com/office/drawing/2014/main" id="{80FF6F97-AB1A-447F-9660-C8DF680665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65F8AA-190A-4174-914C-E4C5B339B913}"/>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214851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9795-694C-4843-8307-6B26555FD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4C266D-2FE2-45EC-8539-16354B3CEBC0}"/>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4" name="Footer Placeholder 3">
            <a:extLst>
              <a:ext uri="{FF2B5EF4-FFF2-40B4-BE49-F238E27FC236}">
                <a16:creationId xmlns:a16="http://schemas.microsoft.com/office/drawing/2014/main" id="{B60C573D-E696-4B44-AFBE-CC3D7F9A17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6A0F2-2C12-472E-9B37-8D5C5C7033E4}"/>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392677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B4599-DD60-4C22-A7F7-594F40865EB8}"/>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3" name="Footer Placeholder 2">
            <a:extLst>
              <a:ext uri="{FF2B5EF4-FFF2-40B4-BE49-F238E27FC236}">
                <a16:creationId xmlns:a16="http://schemas.microsoft.com/office/drawing/2014/main" id="{3E88D89A-29EB-4C63-9147-EA2E348927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7B1517-5F79-4BDE-9198-D11A577DC41F}"/>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342918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43C9-C7AC-4EA7-8E4D-37B7E05F6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6D1B91-0E2E-4F68-B35F-AB5B19F92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0B77A9-805C-4E52-96CB-90BAC7F58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1F28A-8DED-47E8-B576-B82E747D56C3}"/>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6" name="Footer Placeholder 5">
            <a:extLst>
              <a:ext uri="{FF2B5EF4-FFF2-40B4-BE49-F238E27FC236}">
                <a16:creationId xmlns:a16="http://schemas.microsoft.com/office/drawing/2014/main" id="{7BD5C8B6-17EA-4403-A1EC-E1D6BC6CC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D9BB5-8A24-4BDE-B79A-B6935CA9525A}"/>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287372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FA5C-BD8A-4013-BA3F-AB8D8CC72A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16B17B-5BF4-455E-AD1E-254A5FCA3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2D5326-3CD0-4D46-A888-39CE2C395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ADEBF-94C3-4F70-8D7B-BFA7D383C384}"/>
              </a:ext>
            </a:extLst>
          </p:cNvPr>
          <p:cNvSpPr>
            <a:spLocks noGrp="1"/>
          </p:cNvSpPr>
          <p:nvPr>
            <p:ph type="dt" sz="half" idx="10"/>
          </p:nvPr>
        </p:nvSpPr>
        <p:spPr/>
        <p:txBody>
          <a:bodyPr/>
          <a:lstStyle/>
          <a:p>
            <a:fld id="{BFC28506-C07E-4728-8932-EFEE7C9D61DD}" type="datetimeFigureOut">
              <a:rPr lang="en-US" smtClean="0"/>
              <a:t>10/4/23</a:t>
            </a:fld>
            <a:endParaRPr lang="en-US"/>
          </a:p>
        </p:txBody>
      </p:sp>
      <p:sp>
        <p:nvSpPr>
          <p:cNvPr id="6" name="Footer Placeholder 5">
            <a:extLst>
              <a:ext uri="{FF2B5EF4-FFF2-40B4-BE49-F238E27FC236}">
                <a16:creationId xmlns:a16="http://schemas.microsoft.com/office/drawing/2014/main" id="{5C81099D-D6B7-4CC7-8F5E-2B23A5665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621FF-42C8-45C2-8425-FB277C499FE3}"/>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19520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42118-7FBC-443C-842E-BE702BABAC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E5366-7DDC-40C6-A71D-9D57E90DB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8E28B-5698-4083-9C0A-99B56FE95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28506-C07E-4728-8932-EFEE7C9D61DD}" type="datetimeFigureOut">
              <a:rPr lang="en-US" smtClean="0"/>
              <a:t>10/4/23</a:t>
            </a:fld>
            <a:endParaRPr lang="en-US"/>
          </a:p>
        </p:txBody>
      </p:sp>
      <p:sp>
        <p:nvSpPr>
          <p:cNvPr id="5" name="Footer Placeholder 4">
            <a:extLst>
              <a:ext uri="{FF2B5EF4-FFF2-40B4-BE49-F238E27FC236}">
                <a16:creationId xmlns:a16="http://schemas.microsoft.com/office/drawing/2014/main" id="{92448976-E810-4EFF-BFCC-BA199C012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1EE532-F5DC-4639-BD41-B4F1988275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B06BF-2CF2-4590-A4F8-E20D4D358D22}" type="slidenum">
              <a:rPr lang="en-US" smtClean="0"/>
              <a:t>‹#›</a:t>
            </a:fld>
            <a:endParaRPr lang="en-US"/>
          </a:p>
        </p:txBody>
      </p:sp>
    </p:spTree>
    <p:extLst>
      <p:ext uri="{BB962C8B-B14F-4D97-AF65-F5344CB8AC3E}">
        <p14:creationId xmlns:p14="http://schemas.microsoft.com/office/powerpoint/2010/main" val="777051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B985-A5B9-6896-90EB-FCDEFEFA0C55}"/>
              </a:ext>
            </a:extLst>
          </p:cNvPr>
          <p:cNvSpPr>
            <a:spLocks noGrp="1"/>
          </p:cNvSpPr>
          <p:nvPr>
            <p:ph type="ctrTitle"/>
          </p:nvPr>
        </p:nvSpPr>
        <p:spPr>
          <a:xfrm>
            <a:off x="306805" y="1233729"/>
            <a:ext cx="11578390" cy="2195271"/>
          </a:xfrm>
          <a:solidFill>
            <a:schemeClr val="accent2">
              <a:lumMod val="50000"/>
            </a:schemeClr>
          </a:solidFill>
        </p:spPr>
        <p:txBody>
          <a:bodyPr anchor="t">
            <a:normAutofit/>
          </a:bodyPr>
          <a:lstStyle/>
          <a:p>
            <a:pPr algn="l"/>
            <a:r>
              <a:rPr lang="en-US" sz="4800" dirty="0">
                <a:solidFill>
                  <a:srgbClr val="FFFFFF"/>
                </a:solidFill>
              </a:rPr>
              <a:t>Non-Invasive Prenatal Screening (NIPS) Part II</a:t>
            </a:r>
            <a:br>
              <a:rPr lang="en-US" sz="5400" dirty="0">
                <a:solidFill>
                  <a:srgbClr val="FFFFFF"/>
                </a:solidFill>
              </a:rPr>
            </a:br>
            <a:r>
              <a:rPr lang="en-US" sz="4000" i="1" dirty="0">
                <a:solidFill>
                  <a:srgbClr val="FFFFFF"/>
                </a:solidFill>
              </a:rPr>
              <a:t>Utilizing </a:t>
            </a:r>
            <a:r>
              <a:rPr lang="en-US" sz="4000" i="1" dirty="0" err="1">
                <a:solidFill>
                  <a:srgbClr val="FFFFFF"/>
                </a:solidFill>
              </a:rPr>
              <a:t>cffDNA</a:t>
            </a:r>
            <a:r>
              <a:rPr lang="en-US" sz="4000" i="1" dirty="0">
                <a:solidFill>
                  <a:srgbClr val="FFFFFF"/>
                </a:solidFill>
              </a:rPr>
              <a:t> technology for expanded aneuploidy screening and single gene disorders</a:t>
            </a:r>
            <a:endParaRPr lang="en-US" sz="5400" dirty="0">
              <a:solidFill>
                <a:srgbClr val="FFFFFF"/>
              </a:solidFill>
            </a:endParaRPr>
          </a:p>
        </p:txBody>
      </p:sp>
      <p:sp>
        <p:nvSpPr>
          <p:cNvPr id="3" name="Subtitle 2">
            <a:extLst>
              <a:ext uri="{FF2B5EF4-FFF2-40B4-BE49-F238E27FC236}">
                <a16:creationId xmlns:a16="http://schemas.microsoft.com/office/drawing/2014/main" id="{71868E42-9421-BFD2-C520-CCCD41434B1B}"/>
              </a:ext>
            </a:extLst>
          </p:cNvPr>
          <p:cNvSpPr>
            <a:spLocks noGrp="1"/>
          </p:cNvSpPr>
          <p:nvPr>
            <p:ph type="subTitle" idx="1"/>
          </p:nvPr>
        </p:nvSpPr>
        <p:spPr>
          <a:xfrm>
            <a:off x="838200" y="5042311"/>
            <a:ext cx="5887065" cy="1731474"/>
          </a:xfrm>
        </p:spPr>
        <p:txBody>
          <a:bodyPr anchor="ctr">
            <a:normAutofit/>
          </a:bodyPr>
          <a:lstStyle/>
          <a:p>
            <a:pPr algn="l"/>
            <a:r>
              <a:rPr lang="en-US" sz="1600" dirty="0"/>
              <a:t>Jessica M. Fairey, MS, CGC</a:t>
            </a:r>
          </a:p>
          <a:p>
            <a:pPr algn="l"/>
            <a:r>
              <a:rPr lang="en-US" sz="1600" dirty="0"/>
              <a:t>Assistant Director, Clinical Assistant Professor</a:t>
            </a:r>
          </a:p>
          <a:p>
            <a:pPr algn="l"/>
            <a:r>
              <a:rPr lang="en-US" sz="1600" dirty="0"/>
              <a:t>USC Genetic Counseling Program</a:t>
            </a:r>
          </a:p>
          <a:p>
            <a:pPr algn="l"/>
            <a:r>
              <a:rPr lang="en-US" sz="1600" dirty="0"/>
              <a:t>Prenatal &amp; Adult Genetic Counseling Services</a:t>
            </a:r>
          </a:p>
          <a:p>
            <a:pPr algn="l"/>
            <a:r>
              <a:rPr lang="en-US" sz="1600" dirty="0"/>
              <a:t>Prisma Health Department of </a:t>
            </a:r>
            <a:r>
              <a:rPr lang="en-US" sz="1600" dirty="0" err="1"/>
              <a:t>ObGyn</a:t>
            </a:r>
            <a:endParaRPr lang="en-US" sz="1600" dirty="0"/>
          </a:p>
          <a:p>
            <a:pPr algn="l"/>
            <a:endParaRPr lang="en-US" sz="1600" dirty="0"/>
          </a:p>
          <a:p>
            <a:pPr algn="l"/>
            <a:endParaRPr lang="en-US" sz="1600" dirty="0"/>
          </a:p>
        </p:txBody>
      </p:sp>
      <p:pic>
        <p:nvPicPr>
          <p:cNvPr id="4" name="Picture 1" descr="USC logo">
            <a:extLst>
              <a:ext uri="{FF2B5EF4-FFF2-40B4-BE49-F238E27FC236}">
                <a16:creationId xmlns:a16="http://schemas.microsoft.com/office/drawing/2014/main" id="{6010D8D7-BCBC-A561-45BB-6205EF0777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6948" y="5026871"/>
            <a:ext cx="1199733" cy="11997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9A4E8A4-991E-1915-E978-566B79092EEE}"/>
              </a:ext>
            </a:extLst>
          </p:cNvPr>
          <p:cNvPicPr>
            <a:picLocks noChangeAspect="1"/>
          </p:cNvPicPr>
          <p:nvPr/>
        </p:nvPicPr>
        <p:blipFill>
          <a:blip r:embed="rId4"/>
          <a:stretch>
            <a:fillRect/>
          </a:stretch>
        </p:blipFill>
        <p:spPr>
          <a:xfrm>
            <a:off x="9417565" y="5145534"/>
            <a:ext cx="2027197" cy="962406"/>
          </a:xfrm>
          <a:prstGeom prst="rect">
            <a:avLst/>
          </a:prstGeom>
        </p:spPr>
      </p:pic>
    </p:spTree>
    <p:extLst>
      <p:ext uri="{BB962C8B-B14F-4D97-AF65-F5344CB8AC3E}">
        <p14:creationId xmlns:p14="http://schemas.microsoft.com/office/powerpoint/2010/main" val="76870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Autosomal Dominant Inheritance </a:t>
            </a:r>
          </a:p>
        </p:txBody>
      </p:sp>
      <p:pic>
        <p:nvPicPr>
          <p:cNvPr id="1026" name="Picture 2" descr="Autosomal dominant inheritance — Knowledge Hu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659" y="1825625"/>
            <a:ext cx="6704681"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07040" y="6400800"/>
            <a:ext cx="2508069" cy="523220"/>
          </a:xfrm>
          <a:prstGeom prst="rect">
            <a:avLst/>
          </a:prstGeom>
          <a:noFill/>
        </p:spPr>
        <p:txBody>
          <a:bodyPr wrap="square" rtlCol="0">
            <a:spAutoFit/>
          </a:bodyPr>
          <a:lstStyle/>
          <a:p>
            <a:r>
              <a:rPr lang="en-US" sz="1400" dirty="0"/>
              <a:t>Genomics Education </a:t>
            </a:r>
            <a:r>
              <a:rPr lang="en-US" sz="1400" dirty="0" err="1"/>
              <a:t>Programme</a:t>
            </a:r>
            <a:endParaRPr lang="en-US" sz="1400" dirty="0"/>
          </a:p>
        </p:txBody>
      </p:sp>
    </p:spTree>
    <p:extLst>
      <p:ext uri="{BB962C8B-B14F-4D97-AF65-F5344CB8AC3E}">
        <p14:creationId xmlns:p14="http://schemas.microsoft.com/office/powerpoint/2010/main" val="394358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Autosomal Recessive Inheritance</a:t>
            </a:r>
          </a:p>
        </p:txBody>
      </p:sp>
      <p:pic>
        <p:nvPicPr>
          <p:cNvPr id="2054" name="Picture 6" descr="Autosomal recessive inheritance — Knowledge Hu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659" y="1825625"/>
            <a:ext cx="6704681"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07040" y="6400800"/>
            <a:ext cx="2508069" cy="523220"/>
          </a:xfrm>
          <a:prstGeom prst="rect">
            <a:avLst/>
          </a:prstGeom>
          <a:noFill/>
        </p:spPr>
        <p:txBody>
          <a:bodyPr wrap="square" rtlCol="0">
            <a:spAutoFit/>
          </a:bodyPr>
          <a:lstStyle/>
          <a:p>
            <a:r>
              <a:rPr lang="en-US" sz="1400" dirty="0"/>
              <a:t>Genomics Education </a:t>
            </a:r>
            <a:r>
              <a:rPr lang="en-US" sz="1400" dirty="0" err="1"/>
              <a:t>Programme</a:t>
            </a:r>
            <a:endParaRPr lang="en-US" sz="1400" dirty="0"/>
          </a:p>
        </p:txBody>
      </p:sp>
    </p:spTree>
    <p:extLst>
      <p:ext uri="{BB962C8B-B14F-4D97-AF65-F5344CB8AC3E}">
        <p14:creationId xmlns:p14="http://schemas.microsoft.com/office/powerpoint/2010/main" val="74150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91C5-C407-489B-AC43-FE3DDF809714}"/>
              </a:ext>
            </a:extLst>
          </p:cNvPr>
          <p:cNvSpPr>
            <a:spLocks noGrp="1"/>
          </p:cNvSpPr>
          <p:nvPr>
            <p:ph type="title"/>
          </p:nvPr>
        </p:nvSpPr>
        <p:spPr/>
        <p:txBody>
          <a:bodyPr/>
          <a:lstStyle/>
          <a:p>
            <a:r>
              <a:rPr lang="en-US" dirty="0"/>
              <a:t>X-linked Inheritance</a:t>
            </a:r>
          </a:p>
        </p:txBody>
      </p:sp>
      <p:pic>
        <p:nvPicPr>
          <p:cNvPr id="6" name="Content Placeholder 5">
            <a:extLst>
              <a:ext uri="{FF2B5EF4-FFF2-40B4-BE49-F238E27FC236}">
                <a16:creationId xmlns:a16="http://schemas.microsoft.com/office/drawing/2014/main" id="{A6654185-0D48-45F5-9CAD-F16151B25144}"/>
              </a:ext>
            </a:extLst>
          </p:cNvPr>
          <p:cNvPicPr>
            <a:picLocks noGrp="1" noChangeAspect="1"/>
          </p:cNvPicPr>
          <p:nvPr>
            <p:ph idx="1"/>
          </p:nvPr>
        </p:nvPicPr>
        <p:blipFill>
          <a:blip r:embed="rId3"/>
          <a:stretch>
            <a:fillRect/>
          </a:stretch>
        </p:blipFill>
        <p:spPr>
          <a:xfrm>
            <a:off x="2756187" y="1594618"/>
            <a:ext cx="7148208" cy="4724672"/>
          </a:xfrm>
          <a:prstGeom prst="rect">
            <a:avLst/>
          </a:prstGeom>
        </p:spPr>
      </p:pic>
    </p:spTree>
    <p:extLst>
      <p:ext uri="{BB962C8B-B14F-4D97-AF65-F5344CB8AC3E}">
        <p14:creationId xmlns:p14="http://schemas.microsoft.com/office/powerpoint/2010/main" val="275463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gene NIPS </a:t>
            </a:r>
          </a:p>
        </p:txBody>
      </p:sp>
      <p:sp>
        <p:nvSpPr>
          <p:cNvPr id="4" name="Text Placeholder 3"/>
          <p:cNvSpPr>
            <a:spLocks noGrp="1"/>
          </p:cNvSpPr>
          <p:nvPr>
            <p:ph type="body" idx="1"/>
          </p:nvPr>
        </p:nvSpPr>
        <p:spPr/>
        <p:txBody>
          <a:bodyPr/>
          <a:lstStyle/>
          <a:p>
            <a:r>
              <a:rPr lang="en-US" dirty="0" err="1"/>
              <a:t>Vistara</a:t>
            </a:r>
            <a:r>
              <a:rPr lang="en-US" dirty="0"/>
              <a:t> (</a:t>
            </a:r>
            <a:r>
              <a:rPr lang="en-US" dirty="0" err="1"/>
              <a:t>Natera</a:t>
            </a:r>
            <a:r>
              <a:rPr lang="en-US" dirty="0"/>
              <a:t>)</a:t>
            </a:r>
          </a:p>
        </p:txBody>
      </p:sp>
      <p:sp>
        <p:nvSpPr>
          <p:cNvPr id="5" name="Content Placeholder 4"/>
          <p:cNvSpPr>
            <a:spLocks noGrp="1"/>
          </p:cNvSpPr>
          <p:nvPr>
            <p:ph sz="half" idx="2"/>
          </p:nvPr>
        </p:nvSpPr>
        <p:spPr/>
        <p:txBody>
          <a:bodyPr>
            <a:normAutofit fontScale="92500" lnSpcReduction="10000"/>
          </a:bodyPr>
          <a:lstStyle/>
          <a:p>
            <a:r>
              <a:rPr lang="en-US" dirty="0"/>
              <a:t>25 autosomal dominant conditions</a:t>
            </a:r>
          </a:p>
          <a:p>
            <a:r>
              <a:rPr lang="en-US" dirty="0"/>
              <a:t>Sensitivity/specificity is gene specific</a:t>
            </a:r>
          </a:p>
          <a:p>
            <a:r>
              <a:rPr lang="en-US" dirty="0"/>
              <a:t>Increased incidence of de novo mutations in curated gene list</a:t>
            </a:r>
          </a:p>
          <a:p>
            <a:r>
              <a:rPr lang="en-US" dirty="0"/>
              <a:t>Select conditions with third trimester ultrasound findings, nonspecific findings or no findings</a:t>
            </a:r>
          </a:p>
          <a:p>
            <a:endParaRPr lang="en-US" dirty="0"/>
          </a:p>
          <a:p>
            <a:endParaRPr lang="en-US" dirty="0"/>
          </a:p>
        </p:txBody>
      </p:sp>
      <p:sp>
        <p:nvSpPr>
          <p:cNvPr id="6" name="Text Placeholder 5"/>
          <p:cNvSpPr>
            <a:spLocks noGrp="1"/>
          </p:cNvSpPr>
          <p:nvPr>
            <p:ph type="body" sz="quarter" idx="3"/>
          </p:nvPr>
        </p:nvSpPr>
        <p:spPr/>
        <p:txBody>
          <a:bodyPr/>
          <a:lstStyle/>
          <a:p>
            <a:r>
              <a:rPr lang="en-US" dirty="0"/>
              <a:t>Considerations</a:t>
            </a:r>
          </a:p>
        </p:txBody>
      </p:sp>
      <p:sp>
        <p:nvSpPr>
          <p:cNvPr id="7" name="Content Placeholder 6"/>
          <p:cNvSpPr>
            <a:spLocks noGrp="1"/>
          </p:cNvSpPr>
          <p:nvPr>
            <p:ph sz="quarter" idx="4"/>
          </p:nvPr>
        </p:nvSpPr>
        <p:spPr/>
        <p:txBody>
          <a:bodyPr>
            <a:normAutofit fontScale="92500" lnSpcReduction="10000"/>
          </a:bodyPr>
          <a:lstStyle/>
          <a:p>
            <a:r>
              <a:rPr lang="en-US" dirty="0"/>
              <a:t>Advanced paternal age</a:t>
            </a:r>
          </a:p>
          <a:p>
            <a:r>
              <a:rPr lang="en-US" dirty="0"/>
              <a:t>Paternal family history </a:t>
            </a:r>
          </a:p>
          <a:p>
            <a:pPr lvl="1"/>
            <a:r>
              <a:rPr lang="en-US" dirty="0"/>
              <a:t>Variable expression for some conditions (i.e. Noonan)</a:t>
            </a:r>
          </a:p>
          <a:p>
            <a:pPr lvl="1"/>
            <a:r>
              <a:rPr lang="en-US" dirty="0"/>
              <a:t>Mother cannot be affected</a:t>
            </a:r>
          </a:p>
          <a:p>
            <a:r>
              <a:rPr lang="en-US" dirty="0"/>
              <a:t>Late gestation ultrasound findings for patients not undergoing prenatal diagnosis</a:t>
            </a:r>
          </a:p>
          <a:p>
            <a:pPr lvl="1"/>
            <a:r>
              <a:rPr lang="en-US" dirty="0" err="1"/>
              <a:t>Craniosynostoses</a:t>
            </a:r>
            <a:endParaRPr lang="en-US" dirty="0"/>
          </a:p>
          <a:p>
            <a:pPr lvl="1"/>
            <a:r>
              <a:rPr lang="en-US" dirty="0"/>
              <a:t>Skeletal </a:t>
            </a:r>
            <a:r>
              <a:rPr lang="en-US" dirty="0" err="1"/>
              <a:t>dysplasias</a:t>
            </a:r>
            <a:endParaRPr lang="en-US" dirty="0"/>
          </a:p>
          <a:p>
            <a:endParaRPr lang="en-US" dirty="0"/>
          </a:p>
          <a:p>
            <a:endParaRPr lang="en-US" dirty="0"/>
          </a:p>
        </p:txBody>
      </p:sp>
    </p:spTree>
    <p:extLst>
      <p:ext uri="{BB962C8B-B14F-4D97-AF65-F5344CB8AC3E}">
        <p14:creationId xmlns:p14="http://schemas.microsoft.com/office/powerpoint/2010/main" val="289632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gene NIPS</a:t>
            </a:r>
          </a:p>
        </p:txBody>
      </p:sp>
      <p:sp>
        <p:nvSpPr>
          <p:cNvPr id="3" name="Text Placeholder 2"/>
          <p:cNvSpPr>
            <a:spLocks noGrp="1"/>
          </p:cNvSpPr>
          <p:nvPr>
            <p:ph type="body" idx="1"/>
          </p:nvPr>
        </p:nvSpPr>
        <p:spPr/>
        <p:txBody>
          <a:bodyPr/>
          <a:lstStyle/>
          <a:p>
            <a:r>
              <a:rPr lang="en-US" dirty="0"/>
              <a:t>Unity (</a:t>
            </a:r>
            <a:r>
              <a:rPr lang="en-US" dirty="0" err="1"/>
              <a:t>BillionToOne</a:t>
            </a:r>
            <a:r>
              <a:rPr lang="en-US" dirty="0"/>
              <a:t>)</a:t>
            </a:r>
          </a:p>
        </p:txBody>
      </p:sp>
      <p:sp>
        <p:nvSpPr>
          <p:cNvPr id="4" name="Content Placeholder 3"/>
          <p:cNvSpPr>
            <a:spLocks noGrp="1"/>
          </p:cNvSpPr>
          <p:nvPr>
            <p:ph sz="half" idx="2"/>
          </p:nvPr>
        </p:nvSpPr>
        <p:spPr/>
        <p:txBody>
          <a:bodyPr/>
          <a:lstStyle/>
          <a:p>
            <a:r>
              <a:rPr lang="en-US" dirty="0"/>
              <a:t>4 autosomal recessive genes</a:t>
            </a:r>
          </a:p>
          <a:p>
            <a:pPr lvl="1"/>
            <a:r>
              <a:rPr lang="en-US" i="1" dirty="0"/>
              <a:t>HBB, HBA, CFTR, SMN1 </a:t>
            </a:r>
          </a:p>
          <a:p>
            <a:r>
              <a:rPr lang="en-US" dirty="0"/>
              <a:t>Carrier screening w/ reflex to single gene NIPS</a:t>
            </a:r>
          </a:p>
          <a:p>
            <a:r>
              <a:rPr lang="en-US" dirty="0"/>
              <a:t>Paternal sample not needed for fetal risk assessment</a:t>
            </a:r>
          </a:p>
          <a:p>
            <a:r>
              <a:rPr lang="en-US" dirty="0"/>
              <a:t>Will not predict carrier status of fetus</a:t>
            </a:r>
          </a:p>
        </p:txBody>
      </p:sp>
      <p:sp>
        <p:nvSpPr>
          <p:cNvPr id="5" name="Text Placeholder 4"/>
          <p:cNvSpPr>
            <a:spLocks noGrp="1"/>
          </p:cNvSpPr>
          <p:nvPr>
            <p:ph type="body" sz="quarter" idx="3"/>
          </p:nvPr>
        </p:nvSpPr>
        <p:spPr/>
        <p:txBody>
          <a:bodyPr/>
          <a:lstStyle/>
          <a:p>
            <a:r>
              <a:rPr lang="en-US" dirty="0"/>
              <a:t>Considerations</a:t>
            </a:r>
          </a:p>
        </p:txBody>
      </p:sp>
      <p:sp>
        <p:nvSpPr>
          <p:cNvPr id="6" name="Content Placeholder 5"/>
          <p:cNvSpPr>
            <a:spLocks noGrp="1"/>
          </p:cNvSpPr>
          <p:nvPr>
            <p:ph sz="quarter" idx="4"/>
          </p:nvPr>
        </p:nvSpPr>
        <p:spPr/>
        <p:txBody>
          <a:bodyPr>
            <a:normAutofit lnSpcReduction="10000"/>
          </a:bodyPr>
          <a:lstStyle/>
          <a:p>
            <a:r>
              <a:rPr lang="en-US" dirty="0"/>
              <a:t>Patient is known carrier for CF, SMA, </a:t>
            </a:r>
            <a:r>
              <a:rPr lang="en-US" dirty="0" err="1"/>
              <a:t>hemoglobinopathy</a:t>
            </a:r>
            <a:r>
              <a:rPr lang="en-US" dirty="0"/>
              <a:t> and partner is unavailable</a:t>
            </a:r>
          </a:p>
          <a:p>
            <a:r>
              <a:rPr lang="en-US" dirty="0"/>
              <a:t>At risk couple not undergoing prenatal diagnosis</a:t>
            </a:r>
          </a:p>
          <a:p>
            <a:r>
              <a:rPr lang="en-US" dirty="0"/>
              <a:t>Residual risk may be difficult to interpret – provides increased or reduced risk for recessive condition</a:t>
            </a:r>
          </a:p>
        </p:txBody>
      </p:sp>
    </p:spTree>
    <p:extLst>
      <p:ext uri="{BB962C8B-B14F-4D97-AF65-F5344CB8AC3E}">
        <p14:creationId xmlns:p14="http://schemas.microsoft.com/office/powerpoint/2010/main" val="34850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254F-084A-EBE5-0465-D728FA8EF590}"/>
              </a:ext>
            </a:extLst>
          </p:cNvPr>
          <p:cNvSpPr>
            <a:spLocks noGrp="1"/>
          </p:cNvSpPr>
          <p:nvPr>
            <p:ph type="title"/>
          </p:nvPr>
        </p:nvSpPr>
        <p:spPr>
          <a:xfrm>
            <a:off x="1075767" y="1188637"/>
            <a:ext cx="2988234" cy="4480726"/>
          </a:xfrm>
        </p:spPr>
        <p:txBody>
          <a:bodyPr>
            <a:normAutofit/>
          </a:bodyPr>
          <a:lstStyle/>
          <a:p>
            <a:pPr algn="r"/>
            <a:r>
              <a:rPr lang="en-US" sz="5600"/>
              <a:t>Genetic Carrier Screening</a:t>
            </a:r>
          </a:p>
        </p:txBody>
      </p:sp>
      <p:sp>
        <p:nvSpPr>
          <p:cNvPr id="3" name="Content Placeholder 2">
            <a:extLst>
              <a:ext uri="{FF2B5EF4-FFF2-40B4-BE49-F238E27FC236}">
                <a16:creationId xmlns:a16="http://schemas.microsoft.com/office/drawing/2014/main" id="{9EEE00B5-ADA3-EB1D-BB12-6DCD67825B3B}"/>
              </a:ext>
            </a:extLst>
          </p:cNvPr>
          <p:cNvSpPr>
            <a:spLocks noGrp="1"/>
          </p:cNvSpPr>
          <p:nvPr>
            <p:ph idx="1"/>
          </p:nvPr>
        </p:nvSpPr>
        <p:spPr>
          <a:xfrm>
            <a:off x="4920984" y="1691901"/>
            <a:ext cx="5233441" cy="3902076"/>
          </a:xfrm>
        </p:spPr>
        <p:txBody>
          <a:bodyPr anchor="ctr">
            <a:normAutofit fontScale="92500" lnSpcReduction="10000"/>
          </a:bodyPr>
          <a:lstStyle/>
          <a:p>
            <a:r>
              <a:rPr lang="en-US" sz="2400" b="1" i="1" dirty="0">
                <a:solidFill>
                  <a:schemeClr val="accent4"/>
                </a:solidFill>
              </a:rPr>
              <a:t>Carrier</a:t>
            </a:r>
            <a:r>
              <a:rPr lang="en-US" sz="2400" dirty="0"/>
              <a:t> is an individual heterozygous for a </a:t>
            </a:r>
            <a:r>
              <a:rPr lang="en-US" sz="2400" dirty="0">
                <a:solidFill>
                  <a:schemeClr val="accent4"/>
                </a:solidFill>
              </a:rPr>
              <a:t>pathogenic or likely pathogenic variant </a:t>
            </a:r>
            <a:r>
              <a:rPr lang="en-US" sz="2400" dirty="0"/>
              <a:t>in an autosomal recessive or X linked gene</a:t>
            </a:r>
          </a:p>
          <a:p>
            <a:pPr lvl="1"/>
            <a:r>
              <a:rPr lang="en-US" dirty="0"/>
              <a:t>Carriers for autosomal recessive conditions typically do not manifest</a:t>
            </a:r>
          </a:p>
          <a:p>
            <a:pPr lvl="1"/>
            <a:r>
              <a:rPr lang="en-US" dirty="0"/>
              <a:t>Carriers for X linked conditions may manifest differently than offspring</a:t>
            </a:r>
            <a:endParaRPr lang="en-US" sz="2400" dirty="0"/>
          </a:p>
          <a:p>
            <a:r>
              <a:rPr lang="en-US" sz="2400" dirty="0"/>
              <a:t>Preconception screening is ideal</a:t>
            </a:r>
          </a:p>
          <a:p>
            <a:r>
              <a:rPr lang="en-US" sz="2400" dirty="0"/>
              <a:t>Consanguineous couples are at increased risk for autosomal recessive conditions</a:t>
            </a:r>
          </a:p>
          <a:p>
            <a:r>
              <a:rPr lang="en-US" sz="2400" u="sng" dirty="0"/>
              <a:t>Carrier screening does not report variants of uncertain significance. </a:t>
            </a:r>
          </a:p>
        </p:txBody>
      </p:sp>
    </p:spTree>
    <p:extLst>
      <p:ext uri="{BB962C8B-B14F-4D97-AF65-F5344CB8AC3E}">
        <p14:creationId xmlns:p14="http://schemas.microsoft.com/office/powerpoint/2010/main" val="160335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6C6CC-DF07-FA76-E98A-9D29571D450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ACOG Committee Opinion 690, March 2017, Reaffirmed 2020</a:t>
            </a:r>
          </a:p>
        </p:txBody>
      </p:sp>
      <p:graphicFrame>
        <p:nvGraphicFramePr>
          <p:cNvPr id="5" name="Content Placeholder 2">
            <a:extLst>
              <a:ext uri="{FF2B5EF4-FFF2-40B4-BE49-F238E27FC236}">
                <a16:creationId xmlns:a16="http://schemas.microsoft.com/office/drawing/2014/main" id="{BC249800-B8E2-5938-A38C-B4E8ACF682F6}"/>
              </a:ext>
            </a:extLst>
          </p:cNvPr>
          <p:cNvGraphicFramePr>
            <a:graphicFrameLocks noGrp="1"/>
          </p:cNvGraphicFramePr>
          <p:nvPr>
            <p:ph idx="1"/>
          </p:nvPr>
        </p:nvGraphicFramePr>
        <p:xfrm>
          <a:off x="4379913" y="472235"/>
          <a:ext cx="7037387" cy="5952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84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E021FF-3468-A682-BD97-313FC27872BB}"/>
              </a:ext>
            </a:extLst>
          </p:cNvPr>
          <p:cNvSpPr>
            <a:spLocks noGrp="1"/>
          </p:cNvSpPr>
          <p:nvPr>
            <p:ph type="title"/>
          </p:nvPr>
        </p:nvSpPr>
        <p:spPr>
          <a:xfrm>
            <a:off x="6773281" y="3443439"/>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Case Presentation</a:t>
            </a:r>
          </a:p>
        </p:txBody>
      </p:sp>
      <p:pic>
        <p:nvPicPr>
          <p:cNvPr id="24" name="Graphic 23" descr="Teacher">
            <a:extLst>
              <a:ext uri="{FF2B5EF4-FFF2-40B4-BE49-F238E27FC236}">
                <a16:creationId xmlns:a16="http://schemas.microsoft.com/office/drawing/2014/main" id="{99F6F9E4-4771-3ECD-84EA-9639359D3F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23027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1"/>
            <a:ext cx="4959603" cy="1642969"/>
          </a:xfrm>
        </p:spPr>
        <p:txBody>
          <a:bodyPr vert="horz" lIns="91440" tIns="45720" rIns="91440" bIns="45720" rtlCol="0" anchor="b">
            <a:normAutofit/>
          </a:bodyPr>
          <a:lstStyle/>
          <a:p>
            <a:r>
              <a:rPr lang="en-US" sz="4000" kern="1200">
                <a:solidFill>
                  <a:schemeClr val="tx1"/>
                </a:solidFill>
                <a:latin typeface="+mj-lt"/>
                <a:ea typeface="+mj-ea"/>
                <a:cs typeface="+mj-cs"/>
              </a:rPr>
              <a:t>Cystic Fibrosis Case Utilizing sgNIPS</a:t>
            </a:r>
          </a:p>
        </p:txBody>
      </p:sp>
      <p:sp>
        <p:nvSpPr>
          <p:cNvPr id="10" name="Content Placeholder 9">
            <a:extLst>
              <a:ext uri="{FF2B5EF4-FFF2-40B4-BE49-F238E27FC236}">
                <a16:creationId xmlns:a16="http://schemas.microsoft.com/office/drawing/2014/main" id="{9474C064-A353-4EB8-8F9C-21F3E6EDBF30}"/>
              </a:ext>
            </a:extLst>
          </p:cNvPr>
          <p:cNvSpPr txBox="1">
            <a:spLocks noGrp="1"/>
          </p:cNvSpPr>
          <p:nvPr>
            <p:ph sz="half" idx="1"/>
          </p:nvPr>
        </p:nvSpPr>
        <p:spPr>
          <a:xfrm>
            <a:off x="1136397" y="2418408"/>
            <a:ext cx="4959603" cy="3522569"/>
          </a:xfrm>
          <a:prstGeom prst="rect">
            <a:avLst/>
          </a:prstGeom>
        </p:spPr>
        <p:txBody>
          <a:bodyPr vert="horz" lIns="91440" tIns="45720" rIns="91440" bIns="45720" rtlCol="0" anchor="t">
            <a:normAutofit/>
          </a:bodyPr>
          <a:lstStyle/>
          <a:p>
            <a:pPr marL="0" indent="0">
              <a:buNone/>
            </a:pPr>
            <a:r>
              <a:rPr lang="en-US" sz="1800" dirty="0"/>
              <a:t>Initial Consult: </a:t>
            </a:r>
          </a:p>
          <a:p>
            <a:r>
              <a:rPr lang="en-US" sz="1800" dirty="0"/>
              <a:t>33 year old G3P1011 – first child diagnosed with cystic fibrosis on NBS</a:t>
            </a:r>
          </a:p>
          <a:p>
            <a:pPr marL="742950" lvl="1"/>
            <a:r>
              <a:rPr lang="en-US" sz="1600" dirty="0"/>
              <a:t>Elevated IRT </a:t>
            </a:r>
            <a:r>
              <a:rPr lang="en-US" sz="1600" dirty="0">
                <a:sym typeface="Wingdings" panose="05000000000000000000" pitchFamily="2" charset="2"/>
              </a:rPr>
              <a:t> molecular analysis  positive sweat test</a:t>
            </a:r>
            <a:endParaRPr lang="en-US" sz="1600" dirty="0"/>
          </a:p>
          <a:p>
            <a:r>
              <a:rPr lang="en-US" sz="1800" dirty="0"/>
              <a:t>“Negative family history” </a:t>
            </a:r>
          </a:p>
          <a:p>
            <a:r>
              <a:rPr lang="en-US" sz="1800" dirty="0"/>
              <a:t>Carrier screening performed in 2019 to confirm carrier status following son’s diagnosis</a:t>
            </a:r>
          </a:p>
        </p:txBody>
      </p:sp>
      <p:pic>
        <p:nvPicPr>
          <p:cNvPr id="11" name="Content Placeholder 10" descr="A document with text and images&#10;&#10;Description automatically generated">
            <a:extLst>
              <a:ext uri="{FF2B5EF4-FFF2-40B4-BE49-F238E27FC236}">
                <a16:creationId xmlns:a16="http://schemas.microsoft.com/office/drawing/2014/main" id="{C5F7B42D-073D-4B7E-8C3A-E47A7063AF45}"/>
              </a:ext>
            </a:extLst>
          </p:cNvPr>
          <p:cNvPicPr>
            <a:picLocks noGrp="1" noChangeAspect="1"/>
          </p:cNvPicPr>
          <p:nvPr>
            <p:ph sz="half" idx="2"/>
          </p:nvPr>
        </p:nvPicPr>
        <p:blipFill>
          <a:blip r:embed="rId3"/>
          <a:stretch>
            <a:fillRect/>
          </a:stretch>
        </p:blipFill>
        <p:spPr>
          <a:xfrm>
            <a:off x="6846747" y="502021"/>
            <a:ext cx="4759467" cy="5769052"/>
          </a:xfrm>
          <a:prstGeom prst="rect">
            <a:avLst/>
          </a:prstGeom>
        </p:spPr>
      </p:pic>
      <p:sp>
        <p:nvSpPr>
          <p:cNvPr id="33" name="Rectangle 3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14B9B889-68EA-4D6A-93EC-06728401233F}"/>
              </a:ext>
            </a:extLst>
          </p:cNvPr>
          <p:cNvSpPr/>
          <p:nvPr/>
        </p:nvSpPr>
        <p:spPr>
          <a:xfrm>
            <a:off x="6846747" y="875409"/>
            <a:ext cx="2537104" cy="2402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1C99FA18-8787-4051-BFCA-CE9EC2657E04}"/>
              </a:ext>
            </a:extLst>
          </p:cNvPr>
          <p:cNvSpPr/>
          <p:nvPr/>
        </p:nvSpPr>
        <p:spPr>
          <a:xfrm>
            <a:off x="6846747" y="1138150"/>
            <a:ext cx="2412756" cy="24022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55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5561DD-C397-4B29-A25A-91E7FE309A01}"/>
              </a:ext>
            </a:extLst>
          </p:cNvPr>
          <p:cNvPicPr>
            <a:picLocks noChangeAspect="1"/>
          </p:cNvPicPr>
          <p:nvPr/>
        </p:nvPicPr>
        <p:blipFill>
          <a:blip r:embed="rId3"/>
          <a:stretch>
            <a:fillRect/>
          </a:stretch>
        </p:blipFill>
        <p:spPr>
          <a:xfrm>
            <a:off x="1244895" y="131720"/>
            <a:ext cx="7048500" cy="3028950"/>
          </a:xfrm>
          <a:prstGeom prst="rect">
            <a:avLst/>
          </a:prstGeom>
        </p:spPr>
      </p:pic>
      <p:cxnSp>
        <p:nvCxnSpPr>
          <p:cNvPr id="8" name="Straight Arrow Connector 7">
            <a:extLst>
              <a:ext uri="{FF2B5EF4-FFF2-40B4-BE49-F238E27FC236}">
                <a16:creationId xmlns:a16="http://schemas.microsoft.com/office/drawing/2014/main" id="{21D0D136-4390-4EEA-BEC6-7A3FEF8F6943}"/>
              </a:ext>
            </a:extLst>
          </p:cNvPr>
          <p:cNvCxnSpPr/>
          <p:nvPr/>
        </p:nvCxnSpPr>
        <p:spPr>
          <a:xfrm>
            <a:off x="1838567" y="4788977"/>
            <a:ext cx="15142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C009C8-20E3-4823-8211-BC6CA7BEA243}"/>
              </a:ext>
            </a:extLst>
          </p:cNvPr>
          <p:cNvSpPr txBox="1"/>
          <p:nvPr/>
        </p:nvSpPr>
        <p:spPr>
          <a:xfrm>
            <a:off x="4887133" y="5346916"/>
            <a:ext cx="4765729" cy="646331"/>
          </a:xfrm>
          <a:prstGeom prst="rect">
            <a:avLst/>
          </a:prstGeom>
          <a:noFill/>
        </p:spPr>
        <p:txBody>
          <a:bodyPr wrap="square" rtlCol="0">
            <a:spAutoFit/>
          </a:bodyPr>
          <a:lstStyle/>
          <a:p>
            <a:r>
              <a:rPr lang="en-US" i="1" dirty="0">
                <a:solidFill>
                  <a:srgbClr val="C00000"/>
                </a:solidFill>
              </a:rPr>
              <a:t>No other pathogenic variants were detected in the genes that were screened.</a:t>
            </a:r>
          </a:p>
        </p:txBody>
      </p:sp>
      <p:pic>
        <p:nvPicPr>
          <p:cNvPr id="4" name="Picture 3">
            <a:extLst>
              <a:ext uri="{FF2B5EF4-FFF2-40B4-BE49-F238E27FC236}">
                <a16:creationId xmlns:a16="http://schemas.microsoft.com/office/drawing/2014/main" id="{E706AC45-6DE8-42AC-9D93-3F0C3A12022F}"/>
              </a:ext>
            </a:extLst>
          </p:cNvPr>
          <p:cNvPicPr>
            <a:picLocks noChangeAspect="1"/>
          </p:cNvPicPr>
          <p:nvPr/>
        </p:nvPicPr>
        <p:blipFill>
          <a:blip r:embed="rId4"/>
          <a:stretch>
            <a:fillRect/>
          </a:stretch>
        </p:blipFill>
        <p:spPr>
          <a:xfrm>
            <a:off x="3479033" y="2689441"/>
            <a:ext cx="7058025" cy="2657475"/>
          </a:xfrm>
          <a:prstGeom prst="rect">
            <a:avLst/>
          </a:prstGeom>
        </p:spPr>
      </p:pic>
      <p:sp>
        <p:nvSpPr>
          <p:cNvPr id="2" name="TextBox 1">
            <a:extLst>
              <a:ext uri="{FF2B5EF4-FFF2-40B4-BE49-F238E27FC236}">
                <a16:creationId xmlns:a16="http://schemas.microsoft.com/office/drawing/2014/main" id="{3C771E10-EFFE-4142-B612-5CAB8F4124C1}"/>
              </a:ext>
            </a:extLst>
          </p:cNvPr>
          <p:cNvSpPr txBox="1"/>
          <p:nvPr/>
        </p:nvSpPr>
        <p:spPr>
          <a:xfrm>
            <a:off x="8293395" y="529389"/>
            <a:ext cx="1861258" cy="646331"/>
          </a:xfrm>
          <a:prstGeom prst="rect">
            <a:avLst/>
          </a:prstGeom>
          <a:noFill/>
          <a:ln>
            <a:solidFill>
              <a:schemeClr val="accent2">
                <a:lumMod val="75000"/>
              </a:schemeClr>
            </a:solidFill>
          </a:ln>
        </p:spPr>
        <p:txBody>
          <a:bodyPr wrap="square" rtlCol="0">
            <a:spAutoFit/>
          </a:bodyPr>
          <a:lstStyle/>
          <a:p>
            <a:r>
              <a:rPr lang="en-US" dirty="0"/>
              <a:t>Father’s carrier screen result</a:t>
            </a:r>
          </a:p>
        </p:txBody>
      </p:sp>
      <p:sp>
        <p:nvSpPr>
          <p:cNvPr id="7" name="TextBox 6">
            <a:extLst>
              <a:ext uri="{FF2B5EF4-FFF2-40B4-BE49-F238E27FC236}">
                <a16:creationId xmlns:a16="http://schemas.microsoft.com/office/drawing/2014/main" id="{061ED254-7942-48D7-A930-8B0DD70EF023}"/>
              </a:ext>
            </a:extLst>
          </p:cNvPr>
          <p:cNvSpPr txBox="1"/>
          <p:nvPr/>
        </p:nvSpPr>
        <p:spPr>
          <a:xfrm>
            <a:off x="1491543" y="3706790"/>
            <a:ext cx="1861258" cy="646331"/>
          </a:xfrm>
          <a:prstGeom prst="rect">
            <a:avLst/>
          </a:prstGeom>
          <a:noFill/>
          <a:ln>
            <a:solidFill>
              <a:schemeClr val="accent2">
                <a:lumMod val="75000"/>
              </a:schemeClr>
            </a:solidFill>
          </a:ln>
        </p:spPr>
        <p:txBody>
          <a:bodyPr wrap="square" rtlCol="0">
            <a:spAutoFit/>
          </a:bodyPr>
          <a:lstStyle/>
          <a:p>
            <a:r>
              <a:rPr lang="en-US" dirty="0"/>
              <a:t>Mother’s carrier screen result</a:t>
            </a:r>
          </a:p>
        </p:txBody>
      </p:sp>
      <p:sp>
        <p:nvSpPr>
          <p:cNvPr id="10" name="Rectangle: Rounded Corners 9">
            <a:extLst>
              <a:ext uri="{FF2B5EF4-FFF2-40B4-BE49-F238E27FC236}">
                <a16:creationId xmlns:a16="http://schemas.microsoft.com/office/drawing/2014/main" id="{850B8825-BB42-48F0-8D7D-13CDF9C4CB83}"/>
              </a:ext>
            </a:extLst>
          </p:cNvPr>
          <p:cNvSpPr/>
          <p:nvPr/>
        </p:nvSpPr>
        <p:spPr>
          <a:xfrm>
            <a:off x="2232041" y="852554"/>
            <a:ext cx="2537104" cy="2402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1A44AFE-2F1F-46FD-B223-C460BF196857}"/>
              </a:ext>
            </a:extLst>
          </p:cNvPr>
          <p:cNvSpPr/>
          <p:nvPr/>
        </p:nvSpPr>
        <p:spPr>
          <a:xfrm>
            <a:off x="5017947" y="3505066"/>
            <a:ext cx="2412756" cy="24022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16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9A1A-DD78-B5EC-B489-EE495D559DB0}"/>
              </a:ext>
            </a:extLst>
          </p:cNvPr>
          <p:cNvSpPr>
            <a:spLocks noGrp="1"/>
          </p:cNvSpPr>
          <p:nvPr>
            <p:ph type="title"/>
          </p:nvPr>
        </p:nvSpPr>
        <p:spPr/>
        <p:txBody>
          <a:bodyPr/>
          <a:lstStyle/>
          <a:p>
            <a:r>
              <a:rPr lang="en-US" dirty="0"/>
              <a:t>Conflict of Interest Statement</a:t>
            </a:r>
          </a:p>
        </p:txBody>
      </p:sp>
      <p:sp>
        <p:nvSpPr>
          <p:cNvPr id="3" name="Content Placeholder 2">
            <a:extLst>
              <a:ext uri="{FF2B5EF4-FFF2-40B4-BE49-F238E27FC236}">
                <a16:creationId xmlns:a16="http://schemas.microsoft.com/office/drawing/2014/main" id="{ECC400AF-B04D-19B1-7E64-C07A8AC1C15C}"/>
              </a:ext>
            </a:extLst>
          </p:cNvPr>
          <p:cNvSpPr>
            <a:spLocks noGrp="1"/>
          </p:cNvSpPr>
          <p:nvPr>
            <p:ph idx="1"/>
          </p:nvPr>
        </p:nvSpPr>
        <p:spPr/>
        <p:txBody>
          <a:bodyPr/>
          <a:lstStyle/>
          <a:p>
            <a:r>
              <a:rPr lang="en-US" dirty="0"/>
              <a:t>No conflicts to declare</a:t>
            </a:r>
          </a:p>
          <a:p>
            <a:r>
              <a:rPr lang="en-US" dirty="0"/>
              <a:t>Discussion of labs is based on personal clinical experience</a:t>
            </a:r>
          </a:p>
          <a:p>
            <a:endParaRPr lang="en-US" dirty="0"/>
          </a:p>
        </p:txBody>
      </p:sp>
    </p:spTree>
    <p:extLst>
      <p:ext uri="{BB962C8B-B14F-4D97-AF65-F5344CB8AC3E}">
        <p14:creationId xmlns:p14="http://schemas.microsoft.com/office/powerpoint/2010/main" val="68483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B9215F3-6A68-5149-B5D7-011491D08EF7}"/>
              </a:ext>
            </a:extLst>
          </p:cNvPr>
          <p:cNvSpPr txBox="1">
            <a:spLocks/>
          </p:cNvSpPr>
          <p:nvPr/>
        </p:nvSpPr>
        <p:spPr>
          <a:xfrm>
            <a:off x="767362" y="453411"/>
            <a:ext cx="9630579" cy="10519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chemeClr val="tx1"/>
                </a:solidFill>
                <a:latin typeface="+mj-lt"/>
                <a:ea typeface="+mj-ea"/>
                <a:cs typeface="+mj-cs"/>
              </a:rPr>
              <a:t>Current pregnancy: Patient elects Unity Screen </a:t>
            </a:r>
          </a:p>
        </p:txBody>
      </p:sp>
      <p:sp>
        <p:nvSpPr>
          <p:cNvPr id="8" name="TextBox 7">
            <a:extLst>
              <a:ext uri="{FF2B5EF4-FFF2-40B4-BE49-F238E27FC236}">
                <a16:creationId xmlns:a16="http://schemas.microsoft.com/office/drawing/2014/main" id="{CF5C3920-1238-4FD8-AF12-4BCE7450A47C}"/>
              </a:ext>
            </a:extLst>
          </p:cNvPr>
          <p:cNvSpPr txBox="1"/>
          <p:nvPr/>
        </p:nvSpPr>
        <p:spPr>
          <a:xfrm>
            <a:off x="947585" y="3358160"/>
            <a:ext cx="4635067" cy="2282244"/>
          </a:xfrm>
          <a:prstGeom prst="rect">
            <a:avLst/>
          </a:prstGeom>
        </p:spPr>
        <p:txBody>
          <a:bodyPr vert="horz" lIns="91440" tIns="45720" rIns="91440" bIns="45720" rtlCol="0">
            <a:normAutofit/>
          </a:bodyPr>
          <a:lstStyle/>
          <a:p>
            <a:pPr>
              <a:lnSpc>
                <a:spcPct val="90000"/>
              </a:lnSpc>
              <a:spcAft>
                <a:spcPts val="600"/>
              </a:spcAft>
            </a:pPr>
            <a:r>
              <a:rPr lang="en-US" sz="2000" dirty="0"/>
              <a:t>1) Carrier Screening: Patient was found to be </a:t>
            </a:r>
            <a:r>
              <a:rPr lang="en-US" sz="2000" b="1" dirty="0"/>
              <a:t>COMPOUND HETEROZYGOUS </a:t>
            </a:r>
          </a:p>
          <a:p>
            <a:pPr indent="-228600">
              <a:lnSpc>
                <a:spcPct val="90000"/>
              </a:lnSpc>
              <a:spcAft>
                <a:spcPts val="600"/>
              </a:spcAft>
              <a:buFont typeface="Arial" panose="020B0604020202020204" pitchFamily="34" charset="0"/>
              <a:buChar char="•"/>
            </a:pPr>
            <a:r>
              <a:rPr lang="en-US" sz="2000" dirty="0"/>
              <a:t>Known pathogenic </a:t>
            </a:r>
            <a:r>
              <a:rPr lang="en-US" sz="2000" b="1" dirty="0">
                <a:solidFill>
                  <a:srgbClr val="FF0000"/>
                </a:solidFill>
              </a:rPr>
              <a:t>F508del </a:t>
            </a:r>
          </a:p>
          <a:p>
            <a:pPr>
              <a:lnSpc>
                <a:spcPct val="90000"/>
              </a:lnSpc>
              <a:spcAft>
                <a:spcPts val="600"/>
              </a:spcAft>
            </a:pPr>
            <a:r>
              <a:rPr lang="en-US" sz="2000" b="1" dirty="0"/>
              <a:t>and</a:t>
            </a:r>
            <a:r>
              <a:rPr lang="en-US" sz="2000" dirty="0"/>
              <a:t> a </a:t>
            </a:r>
            <a:r>
              <a:rPr lang="en-US" sz="2000" i="1" dirty="0"/>
              <a:t>newly identified likely pathogenic variant</a:t>
            </a:r>
            <a:r>
              <a:rPr lang="en-US" sz="2000" dirty="0"/>
              <a:t>:</a:t>
            </a:r>
          </a:p>
          <a:p>
            <a:pPr indent="-228600">
              <a:lnSpc>
                <a:spcPct val="90000"/>
              </a:lnSpc>
              <a:spcAft>
                <a:spcPts val="600"/>
              </a:spcAft>
              <a:buFont typeface="Arial" panose="020B0604020202020204" pitchFamily="34" charset="0"/>
              <a:buChar char="•"/>
            </a:pPr>
            <a:r>
              <a:rPr lang="en-US" sz="2000" b="1" dirty="0">
                <a:solidFill>
                  <a:srgbClr val="FF0000"/>
                </a:solidFill>
              </a:rPr>
              <a:t>c.2657+2_2657+3insA</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2" name="Picture 1">
            <a:extLst>
              <a:ext uri="{FF2B5EF4-FFF2-40B4-BE49-F238E27FC236}">
                <a16:creationId xmlns:a16="http://schemas.microsoft.com/office/drawing/2014/main" id="{3AEC547B-1BD6-4F2D-8C44-9CEE8B01BA51}"/>
              </a:ext>
            </a:extLst>
          </p:cNvPr>
          <p:cNvPicPr>
            <a:picLocks noChangeAspect="1"/>
          </p:cNvPicPr>
          <p:nvPr/>
        </p:nvPicPr>
        <p:blipFill>
          <a:blip r:embed="rId3"/>
          <a:stretch>
            <a:fillRect/>
          </a:stretch>
        </p:blipFill>
        <p:spPr>
          <a:xfrm>
            <a:off x="491925" y="1717980"/>
            <a:ext cx="11208147" cy="1485077"/>
          </a:xfrm>
          <a:prstGeom prst="rect">
            <a:avLst/>
          </a:prstGeom>
        </p:spPr>
      </p:pic>
      <p:sp>
        <p:nvSpPr>
          <p:cNvPr id="28" name="Rectangle 27">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7A25597-9975-48AB-9303-0C9C82F8A103}"/>
              </a:ext>
            </a:extLst>
          </p:cNvPr>
          <p:cNvSpPr txBox="1"/>
          <p:nvPr/>
        </p:nvSpPr>
        <p:spPr>
          <a:xfrm>
            <a:off x="5922615" y="3416719"/>
            <a:ext cx="5929422" cy="552050"/>
          </a:xfrm>
          <a:prstGeom prst="rect">
            <a:avLst/>
          </a:prstGeom>
        </p:spPr>
        <p:txBody>
          <a:bodyPr vert="horz" lIns="91440" tIns="45720" rIns="91440" bIns="45720" rtlCol="0">
            <a:normAutofit/>
          </a:bodyPr>
          <a:lstStyle/>
          <a:p>
            <a:pPr>
              <a:lnSpc>
                <a:spcPct val="90000"/>
              </a:lnSpc>
              <a:spcAft>
                <a:spcPts val="600"/>
              </a:spcAft>
            </a:pPr>
            <a:r>
              <a:rPr lang="en-US" sz="2000" dirty="0"/>
              <a:t>2) Reflex to </a:t>
            </a:r>
            <a:r>
              <a:rPr lang="en-US" sz="2000" dirty="0" err="1"/>
              <a:t>sgNIPS</a:t>
            </a:r>
            <a:r>
              <a:rPr lang="en-US" sz="2000" dirty="0"/>
              <a:t>: </a:t>
            </a:r>
            <a:r>
              <a:rPr lang="en-US" sz="2000" b="1" i="1" dirty="0"/>
              <a:t>Reduced Fetal Risk </a:t>
            </a:r>
          </a:p>
          <a:p>
            <a:pPr>
              <a:lnSpc>
                <a:spcPct val="90000"/>
              </a:lnSpc>
              <a:spcAft>
                <a:spcPts val="600"/>
              </a:spcAft>
            </a:pPr>
            <a:endParaRPr lang="en-US" sz="2000" dirty="0"/>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864280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BD31A2-96DB-48A1-B563-AE6386A09BE3}"/>
              </a:ext>
            </a:extLst>
          </p:cNvPr>
          <p:cNvPicPr>
            <a:picLocks noGrp="1" noChangeAspect="1"/>
          </p:cNvPicPr>
          <p:nvPr>
            <p:ph idx="1"/>
          </p:nvPr>
        </p:nvPicPr>
        <p:blipFill>
          <a:blip r:embed="rId3"/>
          <a:stretch>
            <a:fillRect/>
          </a:stretch>
        </p:blipFill>
        <p:spPr>
          <a:xfrm>
            <a:off x="1896177" y="1295672"/>
            <a:ext cx="8248850" cy="5270099"/>
          </a:xfrm>
          <a:prstGeom prst="rect">
            <a:avLst/>
          </a:prstGeom>
        </p:spPr>
      </p:pic>
      <p:sp>
        <p:nvSpPr>
          <p:cNvPr id="5" name="Title 4">
            <a:extLst>
              <a:ext uri="{FF2B5EF4-FFF2-40B4-BE49-F238E27FC236}">
                <a16:creationId xmlns:a16="http://schemas.microsoft.com/office/drawing/2014/main" id="{EA523F0F-B0A5-43F1-B032-64D4FF711A28}"/>
              </a:ext>
            </a:extLst>
          </p:cNvPr>
          <p:cNvSpPr txBox="1">
            <a:spLocks noGrp="1"/>
          </p:cNvSpPr>
          <p:nvPr>
            <p:ph type="title"/>
          </p:nvPr>
        </p:nvSpPr>
        <p:spPr>
          <a:xfrm>
            <a:off x="762802" y="481009"/>
            <a:ext cx="10515600" cy="535531"/>
          </a:xfrm>
          <a:prstGeom prst="rect">
            <a:avLst/>
          </a:prstGeom>
          <a:noFill/>
        </p:spPr>
        <p:txBody>
          <a:bodyPr wrap="square" rtlCol="0">
            <a:spAutoFit/>
          </a:bodyPr>
          <a:lstStyle/>
          <a:p>
            <a:r>
              <a:rPr lang="en-US" sz="1600" dirty="0"/>
              <a:t>Through linkage analysis, determined that the mother’s variants are on two separate chromosomes (trans), confirming a molecular diagnosis of Cystic Fibrosis – recurrence risk adjusted from 25% to 50% ! </a:t>
            </a:r>
          </a:p>
        </p:txBody>
      </p:sp>
    </p:spTree>
    <p:extLst>
      <p:ext uri="{BB962C8B-B14F-4D97-AF65-F5344CB8AC3E}">
        <p14:creationId xmlns:p14="http://schemas.microsoft.com/office/powerpoint/2010/main" val="42510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A235EC-ED7B-4589-A96D-3A344D553AEB}"/>
              </a:ext>
            </a:extLst>
          </p:cNvPr>
          <p:cNvSpPr>
            <a:spLocks noGrp="1"/>
          </p:cNvSpPr>
          <p:nvPr>
            <p:ph type="title"/>
          </p:nvPr>
        </p:nvSpPr>
        <p:spPr/>
        <p:txBody>
          <a:bodyPr/>
          <a:lstStyle/>
          <a:p>
            <a:r>
              <a:rPr lang="en-US" dirty="0"/>
              <a:t>Follow Up</a:t>
            </a:r>
          </a:p>
        </p:txBody>
      </p:sp>
      <p:sp>
        <p:nvSpPr>
          <p:cNvPr id="4" name="Content Placeholder 3">
            <a:extLst>
              <a:ext uri="{FF2B5EF4-FFF2-40B4-BE49-F238E27FC236}">
                <a16:creationId xmlns:a16="http://schemas.microsoft.com/office/drawing/2014/main" id="{FBC949D9-9828-4FB2-8533-05F4EF27D715}"/>
              </a:ext>
            </a:extLst>
          </p:cNvPr>
          <p:cNvSpPr txBox="1">
            <a:spLocks noGrp="1"/>
          </p:cNvSpPr>
          <p:nvPr>
            <p:ph sz="half" idx="1"/>
          </p:nvPr>
        </p:nvSpPr>
        <p:spPr>
          <a:xfrm>
            <a:off x="424313" y="1883377"/>
            <a:ext cx="3685674" cy="3598421"/>
          </a:xfrm>
          <a:prstGeom prst="rect">
            <a:avLst/>
          </a:prstGeom>
          <a:noFill/>
        </p:spPr>
        <p:txBody>
          <a:bodyPr wrap="square" rtlCol="0">
            <a:spAutoFit/>
          </a:bodyPr>
          <a:lstStyle/>
          <a:p>
            <a:r>
              <a:rPr lang="en-US" sz="2000" dirty="0"/>
              <a:t>Why was this missed on carrier screening performed on the patient in 2019? </a:t>
            </a:r>
          </a:p>
          <a:p>
            <a:pPr lvl="1"/>
            <a:r>
              <a:rPr lang="en-US" sz="1400" dirty="0">
                <a:solidFill>
                  <a:schemeClr val="accent6">
                    <a:lumMod val="50000"/>
                  </a:schemeClr>
                </a:solidFill>
              </a:rPr>
              <a:t>Carrier screening does not report variants of uncertain significance on carrier screening panels </a:t>
            </a:r>
            <a:r>
              <a:rPr lang="en-US" sz="1400" dirty="0">
                <a:sym typeface="Wingdings" panose="05000000000000000000" pitchFamily="2" charset="2"/>
              </a:rPr>
              <a:t> </a:t>
            </a:r>
            <a:r>
              <a:rPr lang="en-US" sz="1400" dirty="0">
                <a:solidFill>
                  <a:schemeClr val="accent5">
                    <a:lumMod val="75000"/>
                  </a:schemeClr>
                </a:solidFill>
                <a:sym typeface="Wingdings" panose="05000000000000000000" pitchFamily="2" charset="2"/>
              </a:rPr>
              <a:t>Requested reanalysis of carrier screening </a:t>
            </a:r>
            <a:r>
              <a:rPr lang="en-US" sz="1400" dirty="0">
                <a:sym typeface="Wingdings" panose="05000000000000000000" pitchFamily="2" charset="2"/>
              </a:rPr>
              <a:t> </a:t>
            </a:r>
            <a:r>
              <a:rPr lang="en-US" sz="1400" dirty="0">
                <a:solidFill>
                  <a:schemeClr val="accent2">
                    <a:lumMod val="75000"/>
                  </a:schemeClr>
                </a:solidFill>
                <a:sym typeface="Wingdings" panose="05000000000000000000" pitchFamily="2" charset="2"/>
              </a:rPr>
              <a:t>Variant had been reclassified within the past year </a:t>
            </a:r>
            <a:r>
              <a:rPr lang="en-US" sz="1400" dirty="0">
                <a:sym typeface="Wingdings" panose="05000000000000000000" pitchFamily="2" charset="2"/>
              </a:rPr>
              <a:t> </a:t>
            </a:r>
            <a:r>
              <a:rPr lang="en-US" sz="1400" dirty="0">
                <a:solidFill>
                  <a:schemeClr val="accent6">
                    <a:lumMod val="75000"/>
                  </a:schemeClr>
                </a:solidFill>
                <a:sym typeface="Wingdings" panose="05000000000000000000" pitchFamily="2" charset="2"/>
              </a:rPr>
              <a:t>Confirmed to now be reported</a:t>
            </a:r>
          </a:p>
          <a:p>
            <a:r>
              <a:rPr lang="en-US" sz="2000" dirty="0">
                <a:sym typeface="Wingdings" panose="05000000000000000000" pitchFamily="2" charset="2"/>
              </a:rPr>
              <a:t>What does this now mean for the patient?</a:t>
            </a:r>
            <a:endParaRPr lang="en-US" sz="2000" dirty="0"/>
          </a:p>
          <a:p>
            <a:endParaRPr lang="en-US" sz="2400" dirty="0"/>
          </a:p>
        </p:txBody>
      </p:sp>
      <p:pic>
        <p:nvPicPr>
          <p:cNvPr id="7" name="Content Placeholder 6">
            <a:extLst>
              <a:ext uri="{FF2B5EF4-FFF2-40B4-BE49-F238E27FC236}">
                <a16:creationId xmlns:a16="http://schemas.microsoft.com/office/drawing/2014/main" id="{8F2FEB7F-AA4E-4539-8663-E1D6D47E28AE}"/>
              </a:ext>
            </a:extLst>
          </p:cNvPr>
          <p:cNvPicPr>
            <a:picLocks noGrp="1" noChangeAspect="1"/>
          </p:cNvPicPr>
          <p:nvPr>
            <p:ph sz="half" idx="2"/>
          </p:nvPr>
        </p:nvPicPr>
        <p:blipFill>
          <a:blip r:embed="rId2"/>
          <a:stretch>
            <a:fillRect/>
          </a:stretch>
        </p:blipFill>
        <p:spPr>
          <a:xfrm>
            <a:off x="4153054" y="1883377"/>
            <a:ext cx="7857922" cy="4560842"/>
          </a:xfrm>
          <a:prstGeom prst="rect">
            <a:avLst/>
          </a:prstGeom>
        </p:spPr>
      </p:pic>
    </p:spTree>
    <p:extLst>
      <p:ext uri="{BB962C8B-B14F-4D97-AF65-F5344CB8AC3E}">
        <p14:creationId xmlns:p14="http://schemas.microsoft.com/office/powerpoint/2010/main" val="304332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8217815-A72A-494C-98FA-D98D7AC40587}"/>
              </a:ext>
            </a:extLst>
          </p:cNvPr>
          <p:cNvSpPr>
            <a:spLocks noGrp="1"/>
          </p:cNvSpPr>
          <p:nvPr>
            <p:ph type="title"/>
          </p:nvPr>
        </p:nvSpPr>
        <p:spPr>
          <a:xfrm>
            <a:off x="1322754" y="1522820"/>
            <a:ext cx="2748041" cy="3601914"/>
          </a:xfrm>
        </p:spPr>
        <p:txBody>
          <a:bodyPr anchor="ctr">
            <a:normAutofit/>
          </a:bodyPr>
          <a:lstStyle/>
          <a:p>
            <a:r>
              <a:rPr lang="en-US" sz="3600">
                <a:solidFill>
                  <a:srgbClr val="FFFFFF"/>
                </a:solidFill>
              </a:rPr>
              <a:t>Noninvasive Prenatal Screening (NIPS)</a:t>
            </a:r>
          </a:p>
        </p:txBody>
      </p:sp>
      <p:graphicFrame>
        <p:nvGraphicFramePr>
          <p:cNvPr id="5" name="Content Placeholder 2">
            <a:extLst>
              <a:ext uri="{FF2B5EF4-FFF2-40B4-BE49-F238E27FC236}">
                <a16:creationId xmlns:a16="http://schemas.microsoft.com/office/drawing/2014/main" id="{269D9198-94DB-FE2A-BAE7-57937D9222C4}"/>
              </a:ext>
            </a:extLst>
          </p:cNvPr>
          <p:cNvGraphicFramePr>
            <a:graphicFrameLocks noGrp="1"/>
          </p:cNvGraphicFramePr>
          <p:nvPr>
            <p:ph idx="1"/>
            <p:extLst>
              <p:ext uri="{D42A27DB-BD31-4B8C-83A1-F6EECF244321}">
                <p14:modId xmlns:p14="http://schemas.microsoft.com/office/powerpoint/2010/main" val="4178850733"/>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01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yotype">
            <a:extLst>
              <a:ext uri="{FF2B5EF4-FFF2-40B4-BE49-F238E27FC236}">
                <a16:creationId xmlns:a16="http://schemas.microsoft.com/office/drawing/2014/main" id="{C86E6650-7706-4A03-A7E0-8A42C8AD6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8ED3576-12A5-4A9E-AAA2-394554266888}"/>
              </a:ext>
            </a:extLst>
          </p:cNvPr>
          <p:cNvSpPr/>
          <p:nvPr/>
        </p:nvSpPr>
        <p:spPr>
          <a:xfrm>
            <a:off x="4847461" y="5507073"/>
            <a:ext cx="812347" cy="114349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7229E89-CA7F-4523-B637-C9A6EE248B9B}"/>
              </a:ext>
            </a:extLst>
          </p:cNvPr>
          <p:cNvSpPr/>
          <p:nvPr/>
        </p:nvSpPr>
        <p:spPr>
          <a:xfrm>
            <a:off x="1237486" y="3895725"/>
            <a:ext cx="1134239" cy="126894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F7E95AD-55CC-48AF-9BA1-13304A4D77F9}"/>
              </a:ext>
            </a:extLst>
          </p:cNvPr>
          <p:cNvSpPr/>
          <p:nvPr/>
        </p:nvSpPr>
        <p:spPr>
          <a:xfrm>
            <a:off x="9971911" y="3895725"/>
            <a:ext cx="915164" cy="126894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BDCB686-2398-4161-8FEE-1720DFE736C6}"/>
              </a:ext>
            </a:extLst>
          </p:cNvPr>
          <p:cNvSpPr/>
          <p:nvPr/>
        </p:nvSpPr>
        <p:spPr>
          <a:xfrm>
            <a:off x="8743950" y="5295900"/>
            <a:ext cx="2143125" cy="1268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04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Copy Number Variants</a:t>
            </a:r>
          </a:p>
        </p:txBody>
      </p:sp>
      <p:pic>
        <p:nvPicPr>
          <p:cNvPr id="7" name="Picture 2" descr="CNVs (Copy Number Variants)— Context, detection methods and exploratory  data analysis with Python | by Pubudu samarakoon | Into the genomics |  Mediu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73196" y="1825625"/>
            <a:ext cx="48456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7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NIPS</a:t>
            </a:r>
          </a:p>
        </p:txBody>
      </p:sp>
      <p:sp>
        <p:nvSpPr>
          <p:cNvPr id="3" name="Content Placeholder 2"/>
          <p:cNvSpPr>
            <a:spLocks noGrp="1"/>
          </p:cNvSpPr>
          <p:nvPr>
            <p:ph type="body" idx="1"/>
          </p:nvPr>
        </p:nvSpPr>
        <p:spPr/>
        <p:txBody>
          <a:bodyPr>
            <a:normAutofit/>
          </a:bodyPr>
          <a:lstStyle/>
          <a:p>
            <a:r>
              <a:rPr lang="en-US" dirty="0" err="1"/>
              <a:t>MaterniT</a:t>
            </a:r>
            <a:r>
              <a:rPr lang="en-US" dirty="0"/>
              <a:t> Genome (LabCorp)</a:t>
            </a:r>
          </a:p>
        </p:txBody>
      </p:sp>
      <p:sp>
        <p:nvSpPr>
          <p:cNvPr id="14" name="Content Placeholder 13"/>
          <p:cNvSpPr>
            <a:spLocks noGrp="1"/>
          </p:cNvSpPr>
          <p:nvPr>
            <p:ph sz="half" idx="2"/>
          </p:nvPr>
        </p:nvSpPr>
        <p:spPr/>
        <p:txBody>
          <a:bodyPr>
            <a:normAutofit/>
          </a:bodyPr>
          <a:lstStyle/>
          <a:p>
            <a:r>
              <a:rPr lang="en-US" dirty="0"/>
              <a:t>Screens for 23 WHOLE chromosome abnormalities</a:t>
            </a:r>
          </a:p>
          <a:p>
            <a:r>
              <a:rPr lang="en-US" dirty="0"/>
              <a:t>Screens for copy number variants (CNVs) &gt; 7 Mb</a:t>
            </a:r>
          </a:p>
          <a:p>
            <a:r>
              <a:rPr lang="en-US" dirty="0"/>
              <a:t>NOT diagnostic</a:t>
            </a:r>
          </a:p>
          <a:p>
            <a:r>
              <a:rPr lang="en-US" dirty="0"/>
              <a:t>Reflex option</a:t>
            </a:r>
          </a:p>
          <a:p>
            <a:endParaRPr lang="en-US" dirty="0"/>
          </a:p>
        </p:txBody>
      </p:sp>
      <p:sp>
        <p:nvSpPr>
          <p:cNvPr id="15" name="Text Placeholder 14"/>
          <p:cNvSpPr>
            <a:spLocks noGrp="1"/>
          </p:cNvSpPr>
          <p:nvPr>
            <p:ph type="body" sz="quarter" idx="3"/>
          </p:nvPr>
        </p:nvSpPr>
        <p:spPr/>
        <p:txBody>
          <a:bodyPr/>
          <a:lstStyle/>
          <a:p>
            <a:r>
              <a:rPr lang="en-US" dirty="0"/>
              <a:t>CONSIDERATIONS </a:t>
            </a:r>
          </a:p>
        </p:txBody>
      </p:sp>
      <p:sp>
        <p:nvSpPr>
          <p:cNvPr id="16" name="Content Placeholder 15"/>
          <p:cNvSpPr>
            <a:spLocks noGrp="1"/>
          </p:cNvSpPr>
          <p:nvPr>
            <p:ph sz="quarter" idx="4"/>
          </p:nvPr>
        </p:nvSpPr>
        <p:spPr/>
        <p:txBody>
          <a:bodyPr/>
          <a:lstStyle/>
          <a:p>
            <a:r>
              <a:rPr lang="en-US" dirty="0"/>
              <a:t>Nonspecific findings on ultrasound for patients not undergoing prenatal diagnosis</a:t>
            </a:r>
          </a:p>
          <a:p>
            <a:r>
              <a:rPr lang="en-US" dirty="0"/>
              <a:t>Parental translocation, LARGE ENOUGH, to be detected</a:t>
            </a:r>
          </a:p>
          <a:p>
            <a:r>
              <a:rPr lang="en-US" dirty="0"/>
              <a:t>Highly anxious families</a:t>
            </a:r>
          </a:p>
          <a:p>
            <a:endParaRPr lang="en-US" dirty="0"/>
          </a:p>
          <a:p>
            <a:endParaRPr lang="en-US" dirty="0"/>
          </a:p>
        </p:txBody>
      </p:sp>
    </p:spTree>
    <p:extLst>
      <p:ext uri="{BB962C8B-B14F-4D97-AF65-F5344CB8AC3E}">
        <p14:creationId xmlns:p14="http://schemas.microsoft.com/office/powerpoint/2010/main" val="308546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B6F34E-5273-4F37-BB8F-6290B2C91812}"/>
              </a:ext>
            </a:extLst>
          </p:cNvPr>
          <p:cNvPicPr>
            <a:picLocks noChangeAspect="1"/>
          </p:cNvPicPr>
          <p:nvPr/>
        </p:nvPicPr>
        <p:blipFill rotWithShape="1">
          <a:blip r:embed="rId3">
            <a:duotone>
              <a:schemeClr val="bg2">
                <a:shade val="45000"/>
                <a:satMod val="135000"/>
              </a:schemeClr>
              <a:prstClr val="white"/>
            </a:duotone>
          </a:blip>
          <a:srcRect t="7680" b="80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C54F5-7BBE-5531-69CD-6C800705E4EE}"/>
              </a:ext>
            </a:extLst>
          </p:cNvPr>
          <p:cNvSpPr>
            <a:spLocks noGrp="1"/>
          </p:cNvSpPr>
          <p:nvPr>
            <p:ph type="title"/>
          </p:nvPr>
        </p:nvSpPr>
        <p:spPr>
          <a:xfrm>
            <a:off x="838200" y="365125"/>
            <a:ext cx="10515600" cy="1325563"/>
          </a:xfrm>
        </p:spPr>
        <p:txBody>
          <a:bodyPr>
            <a:normAutofit/>
          </a:bodyPr>
          <a:lstStyle/>
          <a:p>
            <a:r>
              <a:rPr lang="en-US" dirty="0"/>
              <a:t>Expanded NIPS Limitations </a:t>
            </a:r>
          </a:p>
        </p:txBody>
      </p:sp>
      <p:graphicFrame>
        <p:nvGraphicFramePr>
          <p:cNvPr id="5" name="Content Placeholder 2">
            <a:extLst>
              <a:ext uri="{FF2B5EF4-FFF2-40B4-BE49-F238E27FC236}">
                <a16:creationId xmlns:a16="http://schemas.microsoft.com/office/drawing/2014/main" id="{E1D54021-E5D5-AC0D-B298-556D5CB097AB}"/>
              </a:ext>
            </a:extLst>
          </p:cNvPr>
          <p:cNvGraphicFramePr>
            <a:graphicFrameLocks noGrp="1"/>
          </p:cNvGraphicFramePr>
          <p:nvPr>
            <p:ph idx="1"/>
            <p:extLst>
              <p:ext uri="{D42A27DB-BD31-4B8C-83A1-F6EECF244321}">
                <p14:modId xmlns:p14="http://schemas.microsoft.com/office/powerpoint/2010/main" val="2757963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877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Defect Etiologies</a:t>
            </a:r>
            <a:endParaRPr lang="en-US" sz="2400" dirty="0"/>
          </a:p>
        </p:txBody>
      </p:sp>
      <p:graphicFrame>
        <p:nvGraphicFramePr>
          <p:cNvPr id="3" name="Chart 2"/>
          <p:cNvGraphicFramePr/>
          <p:nvPr/>
        </p:nvGraphicFramePr>
        <p:xfrm>
          <a:off x="5423140" y="1699991"/>
          <a:ext cx="4905135" cy="4012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1840878" y="2206666"/>
          <a:ext cx="3018302" cy="2998764"/>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850790" y="1962799"/>
            <a:ext cx="2772936" cy="1841451"/>
            <a:chOff x="1326790" y="1962798"/>
            <a:chExt cx="2772936" cy="1841451"/>
          </a:xfrm>
        </p:grpSpPr>
        <p:grpSp>
          <p:nvGrpSpPr>
            <p:cNvPr id="9" name="Group 8"/>
            <p:cNvGrpSpPr/>
            <p:nvPr/>
          </p:nvGrpSpPr>
          <p:grpSpPr>
            <a:xfrm>
              <a:off x="3335180" y="3060048"/>
              <a:ext cx="764546" cy="744201"/>
              <a:chOff x="2415396" y="5458191"/>
              <a:chExt cx="914400" cy="744201"/>
            </a:xfrm>
          </p:grpSpPr>
          <p:sp>
            <p:nvSpPr>
              <p:cNvPr id="6" name="Right Arrow 5"/>
              <p:cNvSpPr/>
              <p:nvPr/>
            </p:nvSpPr>
            <p:spPr bwMode="auto">
              <a:xfrm>
                <a:off x="2415396" y="5978106"/>
                <a:ext cx="914400" cy="224286"/>
              </a:xfrm>
              <a:prstGeom prst="rightArrow">
                <a:avLst/>
              </a:prstGeom>
              <a:solidFill>
                <a:schemeClr val="bg1">
                  <a:lumMod val="7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a:latin typeface="Arial" charset="0"/>
                </a:endParaRPr>
              </a:p>
            </p:txBody>
          </p:sp>
          <p:sp>
            <p:nvSpPr>
              <p:cNvPr id="7" name="TextBox 6"/>
              <p:cNvSpPr txBox="1"/>
              <p:nvPr/>
            </p:nvSpPr>
            <p:spPr>
              <a:xfrm>
                <a:off x="2504302" y="5458191"/>
                <a:ext cx="736588" cy="538609"/>
              </a:xfrm>
              <a:prstGeom prst="rect">
                <a:avLst/>
              </a:prstGeom>
              <a:noFill/>
            </p:spPr>
            <p:txBody>
              <a:bodyPr wrap="none" rtlCol="0">
                <a:spAutoFit/>
              </a:bodyPr>
              <a:lstStyle/>
              <a:p>
                <a:pPr algn="ctr"/>
                <a:r>
                  <a:rPr lang="en-US" b="1" dirty="0">
                    <a:solidFill>
                      <a:schemeClr val="accent3"/>
                    </a:solidFill>
                  </a:rPr>
                  <a:t>3%</a:t>
                </a:r>
              </a:p>
              <a:p>
                <a:pPr algn="ctr"/>
                <a:r>
                  <a:rPr lang="en-US" sz="1100" dirty="0"/>
                  <a:t>Defects</a:t>
                </a:r>
              </a:p>
            </p:txBody>
          </p:sp>
        </p:grpSp>
        <p:sp>
          <p:nvSpPr>
            <p:cNvPr id="8" name="TextBox 7"/>
            <p:cNvSpPr txBox="1"/>
            <p:nvPr/>
          </p:nvSpPr>
          <p:spPr>
            <a:xfrm>
              <a:off x="1326790" y="1962798"/>
              <a:ext cx="611065" cy="538609"/>
            </a:xfrm>
            <a:prstGeom prst="rect">
              <a:avLst/>
            </a:prstGeom>
            <a:noFill/>
          </p:spPr>
          <p:txBody>
            <a:bodyPr wrap="none" rtlCol="0">
              <a:spAutoFit/>
            </a:bodyPr>
            <a:lstStyle/>
            <a:p>
              <a:pPr algn="ctr"/>
              <a:r>
                <a:rPr lang="en-US" b="1" dirty="0">
                  <a:solidFill>
                    <a:schemeClr val="accent2"/>
                  </a:solidFill>
                </a:rPr>
                <a:t>97%</a:t>
              </a:r>
            </a:p>
            <a:p>
              <a:pPr algn="ctr"/>
              <a:r>
                <a:rPr lang="en-US" sz="1100" dirty="0"/>
                <a:t>Normal</a:t>
              </a:r>
            </a:p>
          </p:txBody>
        </p:sp>
      </p:grpSp>
      <p:grpSp>
        <p:nvGrpSpPr>
          <p:cNvPr id="15" name="Group 14"/>
          <p:cNvGrpSpPr/>
          <p:nvPr/>
        </p:nvGrpSpPr>
        <p:grpSpPr>
          <a:xfrm>
            <a:off x="5899736" y="2045655"/>
            <a:ext cx="3994639" cy="2898285"/>
            <a:chOff x="4375735" y="2045654"/>
            <a:chExt cx="3994639" cy="2898285"/>
          </a:xfrm>
        </p:grpSpPr>
        <p:sp>
          <p:nvSpPr>
            <p:cNvPr id="10" name="TextBox 9"/>
            <p:cNvSpPr txBox="1"/>
            <p:nvPr/>
          </p:nvSpPr>
          <p:spPr>
            <a:xfrm>
              <a:off x="4375735" y="4325636"/>
              <a:ext cx="604653" cy="246221"/>
            </a:xfrm>
            <a:prstGeom prst="rect">
              <a:avLst/>
            </a:prstGeom>
            <a:noFill/>
          </p:spPr>
          <p:txBody>
            <a:bodyPr wrap="none" rtlCol="0">
              <a:spAutoFit/>
            </a:bodyPr>
            <a:lstStyle/>
            <a:p>
              <a:pPr algn="ctr"/>
              <a:r>
                <a:rPr lang="en-US" sz="1000" b="1" dirty="0"/>
                <a:t>10–15%</a:t>
              </a:r>
            </a:p>
          </p:txBody>
        </p:sp>
        <p:sp>
          <p:nvSpPr>
            <p:cNvPr id="11" name="TextBox 10"/>
            <p:cNvSpPr txBox="1"/>
            <p:nvPr/>
          </p:nvSpPr>
          <p:spPr>
            <a:xfrm>
              <a:off x="5259326" y="4450166"/>
              <a:ext cx="538930" cy="246221"/>
            </a:xfrm>
            <a:prstGeom prst="rect">
              <a:avLst/>
            </a:prstGeom>
            <a:noFill/>
          </p:spPr>
          <p:txBody>
            <a:bodyPr wrap="none" rtlCol="0">
              <a:spAutoFit/>
            </a:bodyPr>
            <a:lstStyle/>
            <a:p>
              <a:pPr algn="ctr"/>
              <a:r>
                <a:rPr lang="en-US" sz="1000" b="1" dirty="0"/>
                <a:t>8–12%</a:t>
              </a:r>
            </a:p>
          </p:txBody>
        </p:sp>
        <p:sp>
          <p:nvSpPr>
            <p:cNvPr id="12" name="TextBox 11"/>
            <p:cNvSpPr txBox="1"/>
            <p:nvPr/>
          </p:nvSpPr>
          <p:spPr>
            <a:xfrm>
              <a:off x="6108119" y="4697718"/>
              <a:ext cx="538930" cy="246221"/>
            </a:xfrm>
            <a:prstGeom prst="rect">
              <a:avLst/>
            </a:prstGeom>
            <a:noFill/>
          </p:spPr>
          <p:txBody>
            <a:bodyPr wrap="none" rtlCol="0">
              <a:spAutoFit/>
            </a:bodyPr>
            <a:lstStyle/>
            <a:p>
              <a:pPr algn="ctr"/>
              <a:r>
                <a:rPr lang="en-US" sz="1000" b="1" dirty="0"/>
                <a:t>2–10%</a:t>
              </a:r>
            </a:p>
          </p:txBody>
        </p:sp>
        <p:sp>
          <p:nvSpPr>
            <p:cNvPr id="13" name="TextBox 12"/>
            <p:cNvSpPr txBox="1"/>
            <p:nvPr/>
          </p:nvSpPr>
          <p:spPr>
            <a:xfrm>
              <a:off x="6928956" y="3731926"/>
              <a:ext cx="604653" cy="246221"/>
            </a:xfrm>
            <a:prstGeom prst="rect">
              <a:avLst/>
            </a:prstGeom>
            <a:noFill/>
          </p:spPr>
          <p:txBody>
            <a:bodyPr wrap="none" rtlCol="0">
              <a:spAutoFit/>
            </a:bodyPr>
            <a:lstStyle/>
            <a:p>
              <a:pPr algn="ctr"/>
              <a:r>
                <a:rPr lang="en-US" sz="1000" b="1" dirty="0"/>
                <a:t>20–25%</a:t>
              </a:r>
            </a:p>
          </p:txBody>
        </p:sp>
        <p:sp>
          <p:nvSpPr>
            <p:cNvPr id="14" name="TextBox 13"/>
            <p:cNvSpPr txBox="1"/>
            <p:nvPr/>
          </p:nvSpPr>
          <p:spPr>
            <a:xfrm>
              <a:off x="7765721" y="2045654"/>
              <a:ext cx="604653" cy="246221"/>
            </a:xfrm>
            <a:prstGeom prst="rect">
              <a:avLst/>
            </a:prstGeom>
            <a:noFill/>
          </p:spPr>
          <p:txBody>
            <a:bodyPr wrap="none" rtlCol="0">
              <a:spAutoFit/>
            </a:bodyPr>
            <a:lstStyle/>
            <a:p>
              <a:pPr algn="ctr"/>
              <a:r>
                <a:rPr lang="en-US" sz="1000" b="1" dirty="0"/>
                <a:t>40–60%</a:t>
              </a:r>
            </a:p>
          </p:txBody>
        </p:sp>
      </p:grpSp>
      <p:sp>
        <p:nvSpPr>
          <p:cNvPr id="16" name="Content Placeholder 3"/>
          <p:cNvSpPr txBox="1">
            <a:spLocks/>
          </p:cNvSpPr>
          <p:nvPr/>
        </p:nvSpPr>
        <p:spPr bwMode="auto">
          <a:xfrm>
            <a:off x="1752600" y="6183708"/>
            <a:ext cx="8686800" cy="21709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1" fontAlgn="base" hangingPunct="1">
              <a:spcBef>
                <a:spcPts val="900"/>
              </a:spcBef>
              <a:spcAft>
                <a:spcPts val="900"/>
              </a:spcAft>
              <a:buClr>
                <a:srgbClr val="F89D21"/>
              </a:buClr>
              <a:buSzPct val="90000"/>
              <a:buFont typeface="Arial-BoldMT" charset="0"/>
              <a:buChar char="●"/>
              <a:tabLst/>
              <a:defRPr sz="2200" b="1" kern="600" spc="30" baseline="0">
                <a:solidFill>
                  <a:schemeClr val="tx1"/>
                </a:solidFill>
                <a:latin typeface="+mj-lt"/>
                <a:ea typeface="+mn-ea"/>
                <a:cs typeface="Arial"/>
              </a:defRPr>
            </a:lvl1pPr>
            <a:lvl2pPr marL="571500" indent="-228600" algn="l" rtl="0" eaLnBrk="1" fontAlgn="base" hangingPunct="1">
              <a:spcBef>
                <a:spcPts val="0"/>
              </a:spcBef>
              <a:spcAft>
                <a:spcPts val="400"/>
              </a:spcAft>
              <a:buClr>
                <a:schemeClr val="tx1"/>
              </a:buClr>
              <a:buFont typeface="ArialMT" charset="0"/>
              <a:buChar char="-"/>
              <a:tabLst/>
              <a:defRPr sz="2000" kern="600" spc="-20" baseline="0">
                <a:solidFill>
                  <a:schemeClr val="tx1"/>
                </a:solidFill>
                <a:latin typeface="+mj-lt"/>
                <a:cs typeface="Arial"/>
              </a:defRPr>
            </a:lvl2pPr>
            <a:lvl3pPr marL="800100" indent="-228600" algn="l" rtl="0" eaLnBrk="1" fontAlgn="base" hangingPunct="1">
              <a:spcBef>
                <a:spcPts val="0"/>
              </a:spcBef>
              <a:spcAft>
                <a:spcPts val="600"/>
              </a:spcAft>
              <a:buClr>
                <a:schemeClr val="tx1"/>
              </a:buClr>
              <a:buSzPct val="80000"/>
              <a:buFont typeface="Wingdings" pitchFamily="2" charset="2"/>
              <a:buChar char="§"/>
              <a:tabLst/>
              <a:defRPr sz="1600" kern="600">
                <a:solidFill>
                  <a:schemeClr val="tx1"/>
                </a:solidFill>
                <a:latin typeface="+mj-lt"/>
                <a:cs typeface="Arial"/>
              </a:defRPr>
            </a:lvl3pPr>
            <a:lvl4pPr marL="1028700" indent="-228600" algn="l" rtl="0" eaLnBrk="1" fontAlgn="base" hangingPunct="1">
              <a:spcBef>
                <a:spcPts val="0"/>
              </a:spcBef>
              <a:spcAft>
                <a:spcPts val="600"/>
              </a:spcAft>
              <a:buClr>
                <a:schemeClr val="tx1"/>
              </a:buClr>
              <a:buSzPct val="80000"/>
              <a:buFont typeface="Arial" charset="0"/>
              <a:buChar char="–"/>
              <a:tabLst/>
              <a:defRPr sz="1600" kern="600">
                <a:solidFill>
                  <a:schemeClr val="tx1"/>
                </a:solidFill>
                <a:latin typeface="+mj-lt"/>
                <a:cs typeface="Arial"/>
              </a:defRPr>
            </a:lvl4pPr>
            <a:lvl5pPr marL="1257300" indent="-228600" algn="l" rtl="0" eaLnBrk="1" fontAlgn="base" hangingPunct="1">
              <a:spcBef>
                <a:spcPts val="0"/>
              </a:spcBef>
              <a:spcAft>
                <a:spcPts val="600"/>
              </a:spcAft>
              <a:buClr>
                <a:srgbClr val="535353"/>
              </a:buClr>
              <a:buFont typeface="Arial" charset="0"/>
              <a:buChar char="-"/>
              <a:tabLst/>
              <a:defRPr sz="1600" kern="600">
                <a:solidFill>
                  <a:schemeClr val="tx1"/>
                </a:solidFill>
                <a:latin typeface="+mj-lt"/>
                <a:cs typeface="Arial"/>
              </a:defRPr>
            </a:lvl5pPr>
            <a:lvl6pPr marL="25209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9pPr>
          </a:lstStyle>
          <a:p>
            <a:pPr marL="0" indent="0">
              <a:buNone/>
              <a:defRPr/>
            </a:pPr>
            <a:r>
              <a:rPr lang="en-US" sz="800" b="0" kern="0" dirty="0"/>
              <a:t>Adapted from Stevenson, RE and Hall, J. </a:t>
            </a:r>
            <a:r>
              <a:rPr lang="en-US" sz="800" b="0" i="1" kern="0" dirty="0"/>
              <a:t>Human Malformations and Related Anomalies</a:t>
            </a:r>
            <a:r>
              <a:rPr lang="en-US" sz="800" b="0" kern="0" dirty="0"/>
              <a:t>, 2</a:t>
            </a:r>
            <a:r>
              <a:rPr lang="en-US" sz="800" b="0" kern="0" baseline="30000" dirty="0"/>
              <a:t>nd</a:t>
            </a:r>
            <a:r>
              <a:rPr lang="en-US" sz="800" b="0" kern="0" dirty="0"/>
              <a:t> ed. </a:t>
            </a:r>
            <a:r>
              <a:rPr lang="en-US" sz="800" b="0" dirty="0"/>
              <a:t>Oxford University Press, Oxford, 2006</a:t>
            </a:r>
            <a:endParaRPr lang="en-US" sz="800" b="0" kern="0" dirty="0"/>
          </a:p>
        </p:txBody>
      </p:sp>
      <p:sp>
        <p:nvSpPr>
          <p:cNvPr id="17" name="Oval 16">
            <a:extLst>
              <a:ext uri="{FF2B5EF4-FFF2-40B4-BE49-F238E27FC236}">
                <a16:creationId xmlns:a16="http://schemas.microsoft.com/office/drawing/2014/main" id="{EE3CA6EA-1F50-4BD5-8716-008FAE5B18AB}"/>
              </a:ext>
            </a:extLst>
          </p:cNvPr>
          <p:cNvSpPr/>
          <p:nvPr/>
        </p:nvSpPr>
        <p:spPr>
          <a:xfrm>
            <a:off x="7322257" y="4239424"/>
            <a:ext cx="1271075" cy="170848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10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yotype">
            <a:extLst>
              <a:ext uri="{FF2B5EF4-FFF2-40B4-BE49-F238E27FC236}">
                <a16:creationId xmlns:a16="http://schemas.microsoft.com/office/drawing/2014/main" id="{C86E6650-7706-4A03-A7E0-8A42C8AD6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40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9">
    <a:dk1>
      <a:sysClr val="windowText" lastClr="000000"/>
    </a:dk1>
    <a:lt1>
      <a:sysClr val="window" lastClr="FFFFFF"/>
    </a:lt1>
    <a:dk2>
      <a:srgbClr val="7D7C7C"/>
    </a:dk2>
    <a:lt2>
      <a:srgbClr val="F68920"/>
    </a:lt2>
    <a:accent1>
      <a:srgbClr val="885087"/>
    </a:accent1>
    <a:accent2>
      <a:srgbClr val="3E7EBE"/>
    </a:accent2>
    <a:accent3>
      <a:srgbClr val="97AD4A"/>
    </a:accent3>
    <a:accent4>
      <a:srgbClr val="FFB441"/>
    </a:accent4>
    <a:accent5>
      <a:srgbClr val="7CA8D4"/>
    </a:accent5>
    <a:accent6>
      <a:srgbClr val="BAC147"/>
    </a:accent6>
    <a:hlink>
      <a:srgbClr val="3E7EBE"/>
    </a:hlink>
    <a:folHlink>
      <a:srgbClr val="97AD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79</TotalTime>
  <Words>2347</Words>
  <Application>Microsoft Macintosh PowerPoint</Application>
  <PresentationFormat>Widescreen</PresentationFormat>
  <Paragraphs>212</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Arial</vt:lpstr>
      <vt:lpstr>Arial-BoldMT</vt:lpstr>
      <vt:lpstr>Calibri</vt:lpstr>
      <vt:lpstr>Calibri Light</vt:lpstr>
      <vt:lpstr>Open Sans</vt:lpstr>
      <vt:lpstr>Wingdings</vt:lpstr>
      <vt:lpstr>Office Theme</vt:lpstr>
      <vt:lpstr>Non-Invasive Prenatal Screening (NIPS) Part II Utilizing cffDNA technology for expanded aneuploidy screening and single gene disorders</vt:lpstr>
      <vt:lpstr>Conflict of Interest Statement</vt:lpstr>
      <vt:lpstr>Noninvasive Prenatal Screening (NIPS)</vt:lpstr>
      <vt:lpstr>PowerPoint Presentation</vt:lpstr>
      <vt:lpstr>Copy Number Variants</vt:lpstr>
      <vt:lpstr>Expanded NIPS</vt:lpstr>
      <vt:lpstr>Expanded NIPS Limitations </vt:lpstr>
      <vt:lpstr>Birth Defect Etiologies</vt:lpstr>
      <vt:lpstr>PowerPoint Presentation</vt:lpstr>
      <vt:lpstr>Autosomal Dominant Inheritance </vt:lpstr>
      <vt:lpstr>Autosomal Recessive Inheritance</vt:lpstr>
      <vt:lpstr>X-linked Inheritance</vt:lpstr>
      <vt:lpstr>Single gene NIPS </vt:lpstr>
      <vt:lpstr>Single gene NIPS</vt:lpstr>
      <vt:lpstr>Genetic Carrier Screening</vt:lpstr>
      <vt:lpstr>ACOG Committee Opinion 690, March 2017, Reaffirmed 2020</vt:lpstr>
      <vt:lpstr>Case Presentation</vt:lpstr>
      <vt:lpstr>Cystic Fibrosis Case Utilizing sgNIPS</vt:lpstr>
      <vt:lpstr>PowerPoint Presentation</vt:lpstr>
      <vt:lpstr>PowerPoint Presentation</vt:lpstr>
      <vt:lpstr>Through linkage analysis, determined that the mother’s variants are on two separate chromosomes (trans), confirming a molecular diagnosis of Cystic Fibrosis – recurrence risk adjusted from 25% to 50% ! </vt:lpstr>
      <vt:lpstr>Follow Up</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Non-Invasive Prenatal Screening (NIPS) Part II Utilizing cffDNA technology for expanded aneuploidy screening and single gene disorders</dc:title>
  <dc:creator>Jessica Fairey</dc:creator>
  <cp:lastModifiedBy>Grater, Rachel</cp:lastModifiedBy>
  <cp:revision>1</cp:revision>
  <dcterms:created xsi:type="dcterms:W3CDTF">2023-10-04T13:29:37Z</dcterms:created>
  <dcterms:modified xsi:type="dcterms:W3CDTF">2023-10-04T19:09:28Z</dcterms:modified>
</cp:coreProperties>
</file>