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1" r:id="rId3"/>
    <p:sldMasterId id="2147483704" r:id="rId4"/>
  </p:sldMasterIdLst>
  <p:notesMasterIdLst>
    <p:notesMasterId r:id="rId25"/>
  </p:notesMasterIdLst>
  <p:sldIdLst>
    <p:sldId id="256" r:id="rId5"/>
    <p:sldId id="258" r:id="rId6"/>
    <p:sldId id="257" r:id="rId7"/>
    <p:sldId id="260" r:id="rId8"/>
    <p:sldId id="259" r:id="rId9"/>
    <p:sldId id="261" r:id="rId10"/>
    <p:sldId id="263" r:id="rId11"/>
    <p:sldId id="262" r:id="rId12"/>
    <p:sldId id="264" r:id="rId13"/>
    <p:sldId id="265" r:id="rId14"/>
    <p:sldId id="266" r:id="rId15"/>
    <p:sldId id="268" r:id="rId16"/>
    <p:sldId id="269" r:id="rId17"/>
    <p:sldId id="270" r:id="rId18"/>
    <p:sldId id="267" r:id="rId19"/>
    <p:sldId id="271" r:id="rId20"/>
    <p:sldId id="272" r:id="rId21"/>
    <p:sldId id="275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A6D83-6E43-F345-97FB-D2C1C4148003}" type="datetimeFigureOut">
              <a:rPr lang="en-US" smtClean="0"/>
              <a:t>5/6/21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0C178-4AB8-354F-AD52-5A30F9D7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2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175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BB6427-6B9E-4922-A4AD-061D5EB42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175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83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2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7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28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62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55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5/6/21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89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5/6/21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81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25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82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5B3C2-E610-7B43-98F4-68986D245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31EBD-4426-3346-AD28-F4B35C6CC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D0A43-5839-9D49-B888-E22266AA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A7C61-56F1-3D4F-891E-AF037897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ADEEC-4DAB-6B4B-BC42-3F7CF9C9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27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25E71-9742-904B-99DF-91ADD5E3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1F4A3-73D4-4147-8BF8-0BF74FF41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F763E-F8E8-224B-988E-FB946B9A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A099B-1932-EC42-87A1-93DC55D0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AE924-8DAD-B747-B77B-B625F7FB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7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6B546-2ED5-424B-AC9E-78C4CE05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EEF64-3F3D-D740-A2E7-701A30AFC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AD296-C5E9-7F44-8FCF-55D9C87FB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BA53B-9277-B741-B9AC-9986FBB3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E500F-08EF-7844-8EE9-D01DF01A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0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A406-643B-DE4D-8806-12BEBCD3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8FD4B-496B-144E-94DD-4A089A259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7B82A-B6D5-7243-9107-1213C01A8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E3534-E670-BC44-9FD5-8DFBC9269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A7F43-7D81-6A4B-8794-FE251659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2407-6838-3640-BC08-7B7071BB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5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5945-4133-5E43-9B9D-EA73C87F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AAAD2-15C5-3340-B45E-D3F5DB95A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1A504-CF37-2240-9E8B-3EFCDD83A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46AF69-F400-1049-995B-F3989DE13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E1A3D-D349-EE47-8EAE-575F43EBC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A93D8E-1587-1F49-A5C5-7036E547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5/6/21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A47390-7635-D741-9C1F-93576FC4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E19280-6A78-1F43-933A-B8404556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33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81E22-7E4C-C744-B9FC-6A544709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F3FF9-0023-A642-A184-DE20B4248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5/6/21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D7F5A-5493-5445-A5EA-EA5B1721F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BE1E3-BCAC-E148-9A9B-94A46B07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3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49328-5BEC-2A41-BF56-AB5FDADB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5/6/21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786B7-3900-8D47-B74C-3403BB03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9307A-8AC4-B043-9A0B-B0EC5C21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67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0B6D-DFB8-9F49-8D6C-FFFA144E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ED70E-D033-FB48-B0DB-314552B27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D0A5C-AE1B-F047-8E67-5B65792C5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C21A0-33F7-E443-B0F1-38934794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AD3B7-E8B7-AB42-91DB-B8F6A47D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D281-419D-6F46-BE2A-FAB4AA2B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17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AEC1-AF97-2E4D-BD34-82FCA14E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818FED-72F1-7949-99D5-01EFAFE36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787A5-95A2-AA4A-8CD9-99231C67F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A3CFE-00AE-204C-9B8E-CDDDDB38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1D3FC-1777-F940-9C46-7A45D399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6FB96-F1B2-6447-AF47-233D4290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4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002C-38C6-9B47-9FD6-43E0B414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B6F33-99EC-3A41-AFA4-3C8772A25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A8088-908D-C940-B698-6F229A561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E4C38-A04C-C14E-9AC8-3AE3BC08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399C3-05FF-F940-A5BC-7341C292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30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B1EFD3-DE61-704D-8FA1-B6014E254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FD0CF-8576-544B-B945-AB68FC2E1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946CD-7C07-254C-AC5C-9C43BAB48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D6A42-2ACF-DD4D-8102-E5A6CBBA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4760B-97A4-354F-8953-B0D21583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12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980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57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6"/>
            <a:ext cx="10363200" cy="2387600"/>
          </a:xfrm>
        </p:spPr>
        <p:txBody>
          <a:bodyPr anchor="b"/>
          <a:lstStyle>
            <a:lvl1pPr algn="ctr">
              <a:defRPr sz="58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30"/>
            </a:lvl1pPr>
            <a:lvl2pPr marL="443740" indent="0" algn="ctr">
              <a:buNone/>
              <a:defRPr sz="1941"/>
            </a:lvl2pPr>
            <a:lvl3pPr marL="887478" indent="0" algn="ctr">
              <a:buNone/>
              <a:defRPr sz="1747"/>
            </a:lvl3pPr>
            <a:lvl4pPr marL="1331219" indent="0" algn="ctr">
              <a:buNone/>
              <a:defRPr sz="1553"/>
            </a:lvl4pPr>
            <a:lvl5pPr marL="1774958" indent="0" algn="ctr">
              <a:buNone/>
              <a:defRPr sz="1553"/>
            </a:lvl5pPr>
            <a:lvl6pPr marL="2218697" indent="0" algn="ctr">
              <a:buNone/>
              <a:defRPr sz="1553"/>
            </a:lvl6pPr>
            <a:lvl7pPr marL="2662436" indent="0" algn="ctr">
              <a:buNone/>
              <a:defRPr sz="1553"/>
            </a:lvl7pPr>
            <a:lvl8pPr marL="3106176" indent="0" algn="ctr">
              <a:buNone/>
              <a:defRPr sz="1553"/>
            </a:lvl8pPr>
            <a:lvl9pPr marL="3549915" indent="0" algn="ctr">
              <a:buNone/>
              <a:defRPr sz="155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30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72" y="1825158"/>
            <a:ext cx="10514060" cy="3869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79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300481"/>
            <a:ext cx="10515600" cy="2852737"/>
          </a:xfrm>
        </p:spPr>
        <p:txBody>
          <a:bodyPr anchor="b"/>
          <a:lstStyle>
            <a:lvl1pPr>
              <a:defRPr sz="58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180205"/>
            <a:ext cx="10515600" cy="1500187"/>
          </a:xfrm>
        </p:spPr>
        <p:txBody>
          <a:bodyPr/>
          <a:lstStyle>
            <a:lvl1pPr marL="0" indent="0">
              <a:buNone/>
              <a:defRPr sz="2330">
                <a:solidFill>
                  <a:schemeClr val="tx1"/>
                </a:solidFill>
              </a:defRPr>
            </a:lvl1pPr>
            <a:lvl2pPr marL="44374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887478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331219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774958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218697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66243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10617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549915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053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38689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38689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94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6"/>
            <a:ext cx="5157787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40" indent="0">
              <a:buNone/>
              <a:defRPr sz="1941" b="1"/>
            </a:lvl2pPr>
            <a:lvl3pPr marL="887478" indent="0">
              <a:buNone/>
              <a:defRPr sz="1747" b="1"/>
            </a:lvl3pPr>
            <a:lvl4pPr marL="1331219" indent="0">
              <a:buNone/>
              <a:defRPr sz="1553" b="1"/>
            </a:lvl4pPr>
            <a:lvl5pPr marL="1774958" indent="0">
              <a:buNone/>
              <a:defRPr sz="1553" b="1"/>
            </a:lvl5pPr>
            <a:lvl6pPr marL="2218697" indent="0">
              <a:buNone/>
              <a:defRPr sz="1553" b="1"/>
            </a:lvl6pPr>
            <a:lvl7pPr marL="2662436" indent="0">
              <a:buNone/>
              <a:defRPr sz="1553" b="1"/>
            </a:lvl7pPr>
            <a:lvl8pPr marL="3106176" indent="0">
              <a:buNone/>
              <a:defRPr sz="1553" b="1"/>
            </a:lvl8pPr>
            <a:lvl9pPr marL="3549915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9"/>
            <a:ext cx="5157787" cy="31543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6"/>
            <a:ext cx="5183188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40" indent="0">
              <a:buNone/>
              <a:defRPr sz="1941" b="1"/>
            </a:lvl2pPr>
            <a:lvl3pPr marL="887478" indent="0">
              <a:buNone/>
              <a:defRPr sz="1747" b="1"/>
            </a:lvl3pPr>
            <a:lvl4pPr marL="1331219" indent="0">
              <a:buNone/>
              <a:defRPr sz="1553" b="1"/>
            </a:lvl4pPr>
            <a:lvl5pPr marL="1774958" indent="0">
              <a:buNone/>
              <a:defRPr sz="1553" b="1"/>
            </a:lvl5pPr>
            <a:lvl6pPr marL="2218697" indent="0">
              <a:buNone/>
              <a:defRPr sz="1553" b="1"/>
            </a:lvl6pPr>
            <a:lvl7pPr marL="2662436" indent="0">
              <a:buNone/>
              <a:defRPr sz="1553" b="1"/>
            </a:lvl7pPr>
            <a:lvl8pPr marL="3106176" indent="0">
              <a:buNone/>
              <a:defRPr sz="1553" b="1"/>
            </a:lvl8pPr>
            <a:lvl9pPr marL="3549915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8"/>
            <a:ext cx="5183188" cy="31543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83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108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654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1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718804"/>
          </a:xfrm>
        </p:spPr>
        <p:txBody>
          <a:bodyPr/>
          <a:lstStyle>
            <a:lvl1pPr>
              <a:defRPr sz="3105"/>
            </a:lvl1pPr>
            <a:lvl2pPr>
              <a:defRPr sz="2718"/>
            </a:lvl2pPr>
            <a:lvl3pPr>
              <a:defRPr sz="2330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8" cy="3648830"/>
          </a:xfrm>
        </p:spPr>
        <p:txBody>
          <a:bodyPr/>
          <a:lstStyle>
            <a:lvl1pPr marL="0" indent="0">
              <a:buNone/>
              <a:defRPr sz="1553"/>
            </a:lvl1pPr>
            <a:lvl2pPr marL="443740" indent="0">
              <a:buNone/>
              <a:defRPr sz="1359"/>
            </a:lvl2pPr>
            <a:lvl3pPr marL="887478" indent="0">
              <a:buNone/>
              <a:defRPr sz="1165"/>
            </a:lvl3pPr>
            <a:lvl4pPr marL="1331219" indent="0">
              <a:buNone/>
              <a:defRPr sz="971"/>
            </a:lvl4pPr>
            <a:lvl5pPr marL="1774958" indent="0">
              <a:buNone/>
              <a:defRPr sz="971"/>
            </a:lvl5pPr>
            <a:lvl6pPr marL="2218697" indent="0">
              <a:buNone/>
              <a:defRPr sz="971"/>
            </a:lvl6pPr>
            <a:lvl7pPr marL="2662436" indent="0">
              <a:buNone/>
              <a:defRPr sz="971"/>
            </a:lvl7pPr>
            <a:lvl8pPr marL="3106176" indent="0">
              <a:buNone/>
              <a:defRPr sz="971"/>
            </a:lvl8pPr>
            <a:lvl9pPr marL="3549915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205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1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718804"/>
          </a:xfrm>
        </p:spPr>
        <p:txBody>
          <a:bodyPr anchor="t"/>
          <a:lstStyle>
            <a:lvl1pPr marL="0" indent="0">
              <a:buNone/>
              <a:defRPr sz="3105"/>
            </a:lvl1pPr>
            <a:lvl2pPr marL="443740" indent="0">
              <a:buNone/>
              <a:defRPr sz="2718"/>
            </a:lvl2pPr>
            <a:lvl3pPr marL="887478" indent="0">
              <a:buNone/>
              <a:defRPr sz="2330"/>
            </a:lvl3pPr>
            <a:lvl4pPr marL="1331219" indent="0">
              <a:buNone/>
              <a:defRPr sz="1941"/>
            </a:lvl4pPr>
            <a:lvl5pPr marL="1774958" indent="0">
              <a:buNone/>
              <a:defRPr sz="1941"/>
            </a:lvl5pPr>
            <a:lvl6pPr marL="2218697" indent="0">
              <a:buNone/>
              <a:defRPr sz="1941"/>
            </a:lvl6pPr>
            <a:lvl7pPr marL="2662436" indent="0">
              <a:buNone/>
              <a:defRPr sz="1941"/>
            </a:lvl7pPr>
            <a:lvl8pPr marL="3106176" indent="0">
              <a:buNone/>
              <a:defRPr sz="1941"/>
            </a:lvl8pPr>
            <a:lvl9pPr marL="3549915" indent="0">
              <a:buNone/>
              <a:defRPr sz="1941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8" cy="3648830"/>
          </a:xfrm>
        </p:spPr>
        <p:txBody>
          <a:bodyPr/>
          <a:lstStyle>
            <a:lvl1pPr marL="0" indent="0">
              <a:buNone/>
              <a:defRPr sz="1553"/>
            </a:lvl1pPr>
            <a:lvl2pPr marL="443740" indent="0">
              <a:buNone/>
              <a:defRPr sz="1359"/>
            </a:lvl2pPr>
            <a:lvl3pPr marL="887478" indent="0">
              <a:buNone/>
              <a:defRPr sz="1165"/>
            </a:lvl3pPr>
            <a:lvl4pPr marL="1331219" indent="0">
              <a:buNone/>
              <a:defRPr sz="971"/>
            </a:lvl4pPr>
            <a:lvl5pPr marL="1774958" indent="0">
              <a:buNone/>
              <a:defRPr sz="971"/>
            </a:lvl5pPr>
            <a:lvl6pPr marL="2218697" indent="0">
              <a:buNone/>
              <a:defRPr sz="971"/>
            </a:lvl6pPr>
            <a:lvl7pPr marL="2662436" indent="0">
              <a:buNone/>
              <a:defRPr sz="971"/>
            </a:lvl7pPr>
            <a:lvl8pPr marL="3106176" indent="0">
              <a:buNone/>
              <a:defRPr sz="971"/>
            </a:lvl8pPr>
            <a:lvl9pPr marL="3549915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6664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972" y="1825158"/>
            <a:ext cx="10514060" cy="385768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7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630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1" cy="5329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3294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969" y="6356537"/>
            <a:ext cx="2742046" cy="365592"/>
          </a:xfrm>
          <a:prstGeom prst="rect">
            <a:avLst/>
          </a:prstGeom>
        </p:spPr>
        <p:txBody>
          <a:bodyPr/>
          <a:lstStyle>
            <a:lvl1pPr defTabSz="898935" eaLnBrk="1" fontAlgn="auto" hangingPunct="1">
              <a:spcBef>
                <a:spcPts val="0"/>
              </a:spcBef>
              <a:spcAft>
                <a:spcPts val="0"/>
              </a:spcAft>
              <a:defRPr sz="177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985" y="6356537"/>
            <a:ext cx="4114031" cy="365592"/>
          </a:xfrm>
          <a:prstGeom prst="rect">
            <a:avLst/>
          </a:prstGeom>
        </p:spPr>
        <p:txBody>
          <a:bodyPr/>
          <a:lstStyle>
            <a:lvl1pPr defTabSz="898935" eaLnBrk="1" fontAlgn="auto" hangingPunct="1">
              <a:spcBef>
                <a:spcPts val="0"/>
              </a:spcBef>
              <a:spcAft>
                <a:spcPts val="0"/>
              </a:spcAft>
              <a:defRPr sz="177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SCTA Marketing Plan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88" y="6356537"/>
            <a:ext cx="2742045" cy="365592"/>
          </a:xfrm>
          <a:prstGeom prst="rect">
            <a:avLst/>
          </a:prstGeom>
        </p:spPr>
        <p:txBody>
          <a:bodyPr/>
          <a:lstStyle>
            <a:lvl1pPr defTabSz="898935" eaLnBrk="1" fontAlgn="auto" hangingPunct="1">
              <a:spcBef>
                <a:spcPts val="0"/>
              </a:spcBef>
              <a:spcAft>
                <a:spcPts val="0"/>
              </a:spcAft>
              <a:defRPr sz="1770">
                <a:latin typeface="+mn-lt"/>
              </a:defRPr>
            </a:lvl1pPr>
          </a:lstStyle>
          <a:p>
            <a:pPr>
              <a:defRPr/>
            </a:pPr>
            <a:fld id="{9E895E7D-03C7-474A-9D35-9FA73B0D8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98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Gradient Top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09600" y="1590675"/>
            <a:ext cx="10515600" cy="4092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135">
                <a:solidFill>
                  <a:schemeClr val="bg2"/>
                </a:solidFill>
              </a:defRPr>
            </a:lvl1pPr>
            <a:lvl2pPr marL="721076" indent="-277337">
              <a:buClr>
                <a:schemeClr val="accent5"/>
              </a:buClr>
              <a:buFont typeface="LucidaGrande" charset="0"/>
              <a:buChar char="▸"/>
              <a:defRPr>
                <a:solidFill>
                  <a:srgbClr val="7A99AC"/>
                </a:solidFill>
              </a:defRPr>
            </a:lvl2pPr>
            <a:lvl3pPr marL="1164817" indent="-277337">
              <a:buClr>
                <a:schemeClr val="accent5"/>
              </a:buClr>
              <a:buFont typeface="LucidaGrande" charset="0"/>
              <a:buChar char="▸"/>
              <a:defRPr>
                <a:solidFill>
                  <a:srgbClr val="7A99AC"/>
                </a:solidFill>
              </a:defRPr>
            </a:lvl3pPr>
            <a:lvl4pPr marL="1608555" indent="-277337">
              <a:buClr>
                <a:schemeClr val="accent5"/>
              </a:buClr>
              <a:buFont typeface="LucidaGrande" charset="0"/>
              <a:buChar char="▹"/>
              <a:defRPr sz="1553">
                <a:solidFill>
                  <a:srgbClr val="7A99AC"/>
                </a:solidFill>
              </a:defRPr>
            </a:lvl4pPr>
            <a:lvl5pPr marL="2052295" indent="-277337">
              <a:buClr>
                <a:schemeClr val="accent5"/>
              </a:buClr>
              <a:buFont typeface="LucidaGrande" charset="0"/>
              <a:buChar char="▹"/>
              <a:defRPr sz="1553">
                <a:solidFill>
                  <a:srgbClr val="7A99A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65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5/6/21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123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5/6/21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849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5/6/21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600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5/6/21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695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5/6/21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380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5/6/21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489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5/6/21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416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5/6/21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2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5/6/21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33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5/6/21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811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5/6/21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955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665-77CC-4CB3-BCD1-7D3F78608847}" type="datetimeFigureOut">
              <a:rPr lang="en-US" smtClean="0"/>
              <a:t>5/6/21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A670-21DD-4392-92EF-21677F6F5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852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8071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2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2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9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2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96FCA03-1378-435C-A093-DF4609E7EBA2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67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1E68D4-FBF2-EC43-89A3-4EB25240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06663-8DC7-8140-8331-231236732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9040-02D7-6D41-AB0D-6A38E635B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31F88-4AA3-E346-ACE6-E4DFBD6631F4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88504-7AEF-284B-A6F8-3A3BFEA68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11AD3-C2DD-F94B-9A3E-13261A59F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811469"/>
            <a:ext cx="9529872" cy="10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972" y="365595"/>
            <a:ext cx="10514060" cy="132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72" y="1825159"/>
            <a:ext cx="10514060" cy="388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F09BCD-6717-EB40-AD8D-823DCA68F11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3416" y="5811469"/>
            <a:ext cx="2510117" cy="98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8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sldNum="0" hdr="0" dt="0"/>
  <p:txStyles>
    <p:titleStyle>
      <a:lvl1pPr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Arial" charset="0"/>
        </a:defRPr>
      </a:lvl2pPr>
      <a:lvl3pPr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Arial" charset="0"/>
        </a:defRPr>
      </a:lvl3pPr>
      <a:lvl4pPr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Arial" charset="0"/>
        </a:defRPr>
      </a:lvl4pPr>
      <a:lvl5pPr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Arial" charset="0"/>
        </a:defRPr>
      </a:lvl5pPr>
      <a:lvl6pPr marL="403400"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Arial" charset="0"/>
        </a:defRPr>
      </a:lvl6pPr>
      <a:lvl7pPr marL="806799"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Arial" charset="0"/>
        </a:defRPr>
      </a:lvl7pPr>
      <a:lvl8pPr marL="1210198"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Arial" charset="0"/>
        </a:defRPr>
      </a:lvl8pPr>
      <a:lvl9pPr marL="1613598"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Arial" charset="0"/>
        </a:defRPr>
      </a:lvl9pPr>
    </p:titleStyle>
    <p:bodyStyle>
      <a:lvl1pPr marL="221309" indent="-221309" algn="l" defTabSz="886639" rtl="0" eaLnBrk="1" fontAlgn="base" hangingPunct="1">
        <a:lnSpc>
          <a:spcPct val="90000"/>
        </a:lnSpc>
        <a:spcBef>
          <a:spcPts val="971"/>
        </a:spcBef>
        <a:spcAft>
          <a:spcPct val="0"/>
        </a:spcAft>
        <a:buFont typeface="Arial" charset="0"/>
        <a:buChar char="•"/>
        <a:defRPr sz="2647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665330" indent="-221309" algn="l" defTabSz="886639" rtl="0" eaLnBrk="1" fontAlgn="base" hangingPunct="1">
        <a:lnSpc>
          <a:spcPct val="90000"/>
        </a:lnSpc>
        <a:spcBef>
          <a:spcPts val="485"/>
        </a:spcBef>
        <a:spcAft>
          <a:spcPct val="0"/>
        </a:spcAft>
        <a:buFont typeface="Arial" charset="0"/>
        <a:buChar char="•"/>
        <a:defRPr sz="2294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1109349" indent="-221309" algn="l" defTabSz="886639" rtl="0" eaLnBrk="1" fontAlgn="base" hangingPunct="1">
        <a:lnSpc>
          <a:spcPct val="90000"/>
        </a:lnSpc>
        <a:spcBef>
          <a:spcPts val="485"/>
        </a:spcBef>
        <a:spcAft>
          <a:spcPct val="0"/>
        </a:spcAft>
        <a:buFont typeface="Arial" charset="0"/>
        <a:buChar char="•"/>
        <a:defRPr sz="1941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1551968" indent="-221309" algn="l" defTabSz="886639" rtl="0" eaLnBrk="1" fontAlgn="base" hangingPunct="1">
        <a:lnSpc>
          <a:spcPct val="90000"/>
        </a:lnSpc>
        <a:spcBef>
          <a:spcPts val="485"/>
        </a:spcBef>
        <a:spcAft>
          <a:spcPct val="0"/>
        </a:spcAft>
        <a:buFont typeface="Arial" charset="0"/>
        <a:buChar char="•"/>
        <a:defRPr sz="1677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995988" indent="-221309" algn="l" defTabSz="886639" rtl="0" eaLnBrk="1" fontAlgn="base" hangingPunct="1">
        <a:lnSpc>
          <a:spcPct val="90000"/>
        </a:lnSpc>
        <a:spcBef>
          <a:spcPts val="485"/>
        </a:spcBef>
        <a:spcAft>
          <a:spcPct val="0"/>
        </a:spcAft>
        <a:buFont typeface="Arial" charset="0"/>
        <a:buChar char="•"/>
        <a:defRPr sz="1677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2440568" indent="-221870" algn="l" defTabSz="887478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306" indent="-221870" algn="l" defTabSz="887478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046" indent="-221870" algn="l" defTabSz="887478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1785" indent="-221870" algn="l" defTabSz="887478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40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478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219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4958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697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436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176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49915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AA665-77CC-4CB3-BCD1-7D3F78608847}" type="datetimeFigureOut">
              <a:rPr lang="en-US" smtClean="0"/>
              <a:t>5/6/21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AA670-21DD-4392-92EF-21677F6F5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ctelehealth.org/services/pregnancy-wellness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rater@mus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://schivtc.med.sc.edu/" TargetMode="External"/><Relationship Id="rId5" Type="http://schemas.openxmlformats.org/officeDocument/2006/relationships/hyperlink" Target="mailto:adrena.harrison@uscmed.sc.edu" TargetMode="External"/><Relationship Id="rId4" Type="http://schemas.openxmlformats.org/officeDocument/2006/relationships/hyperlink" Target="http://www.pregnancywellnesssc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B722C-4C25-495B-9E75-3AE4F43B2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891" y="557463"/>
            <a:ext cx="8825658" cy="332958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Postpartum Hemorrhage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DA2EC-0576-4CCE-AA85-3311DE4E8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306" y="4480927"/>
            <a:ext cx="7178842" cy="165576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3200" b="1" dirty="0"/>
              <a:t>Assessing etiology and management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         Berry A. Campbell, MD </a:t>
            </a:r>
          </a:p>
        </p:txBody>
      </p:sp>
    </p:spTree>
    <p:extLst>
      <p:ext uri="{BB962C8B-B14F-4D97-AF65-F5344CB8AC3E}">
        <p14:creationId xmlns:p14="http://schemas.microsoft.com/office/powerpoint/2010/main" val="389456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12DE2D57-B017-4BF2-A44A-676F12C28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95" y="473242"/>
            <a:ext cx="8141198" cy="6055895"/>
          </a:xfrm>
        </p:spPr>
      </p:pic>
    </p:spTree>
    <p:extLst>
      <p:ext uri="{BB962C8B-B14F-4D97-AF65-F5344CB8AC3E}">
        <p14:creationId xmlns:p14="http://schemas.microsoft.com/office/powerpoint/2010/main" val="2693650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F22D7EAA-F412-44CA-8000-486DA64BD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86377"/>
            <a:ext cx="5623085" cy="6595160"/>
          </a:xfrm>
        </p:spPr>
      </p:pic>
    </p:spTree>
    <p:extLst>
      <p:ext uri="{BB962C8B-B14F-4D97-AF65-F5344CB8AC3E}">
        <p14:creationId xmlns:p14="http://schemas.microsoft.com/office/powerpoint/2010/main" val="477698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FA06-D2DE-4A52-918F-84DDBBD5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Surgical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45B3-632E-4B1B-A14D-FBFD0B7FE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818" y="2052918"/>
            <a:ext cx="6348245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Vascular ligation</a:t>
            </a:r>
          </a:p>
          <a:p>
            <a:r>
              <a:rPr lang="en-US" sz="3200" dirty="0"/>
              <a:t>    O’Leary</a:t>
            </a:r>
          </a:p>
          <a:p>
            <a:r>
              <a:rPr lang="en-US" sz="3200" dirty="0"/>
              <a:t>    Utero-ovarian</a:t>
            </a:r>
          </a:p>
          <a:p>
            <a:r>
              <a:rPr lang="en-US" sz="3200" dirty="0"/>
              <a:t>    Hypogastric artery ligation</a:t>
            </a:r>
          </a:p>
        </p:txBody>
      </p:sp>
    </p:spTree>
    <p:extLst>
      <p:ext uri="{BB962C8B-B14F-4D97-AF65-F5344CB8AC3E}">
        <p14:creationId xmlns:p14="http://schemas.microsoft.com/office/powerpoint/2010/main" val="2076598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925ED47-E090-4474-AE46-2DB230A1526F}"/>
              </a:ext>
            </a:extLst>
          </p:cNvPr>
          <p:cNvSpPr txBox="1"/>
          <p:nvPr/>
        </p:nvSpPr>
        <p:spPr>
          <a:xfrm>
            <a:off x="1659355" y="416914"/>
            <a:ext cx="8239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Uterine Artery Ligation</a:t>
            </a:r>
          </a:p>
        </p:txBody>
      </p:sp>
      <p:pic>
        <p:nvPicPr>
          <p:cNvPr id="10" name="Picture 9" descr="Diagram, map&#10;&#10;Description automatically generated">
            <a:extLst>
              <a:ext uri="{FF2B5EF4-FFF2-40B4-BE49-F238E27FC236}">
                <a16:creationId xmlns:a16="http://schemas.microsoft.com/office/drawing/2014/main" id="{E1488098-3B11-4C66-9902-28262DE3E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55" y="1626565"/>
            <a:ext cx="8051110" cy="414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70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4B04E-AFD4-4F22-94D3-8827DA54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B-Lynch Compression Suture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7F71EE7-F9E0-40B8-B403-3C6428F2E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08" y="1251284"/>
            <a:ext cx="6785810" cy="5542547"/>
          </a:xfrm>
        </p:spPr>
      </p:pic>
    </p:spTree>
    <p:extLst>
      <p:ext uri="{BB962C8B-B14F-4D97-AF65-F5344CB8AC3E}">
        <p14:creationId xmlns:p14="http://schemas.microsoft.com/office/powerpoint/2010/main" val="1648831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2C95-23AC-43E6-9D76-8E93DD5C4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Embolization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A35A7-B408-43FD-AB03-D0BF3D2B2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575" y="2197297"/>
            <a:ext cx="7904330" cy="2270429"/>
          </a:xfrm>
        </p:spPr>
        <p:txBody>
          <a:bodyPr>
            <a:normAutofit/>
          </a:bodyPr>
          <a:lstStyle/>
          <a:p>
            <a:r>
              <a:rPr lang="en-US" sz="3200" dirty="0"/>
              <a:t>Mainly with slow persistent bleeding</a:t>
            </a:r>
          </a:p>
          <a:p>
            <a:r>
              <a:rPr lang="en-US" sz="3200" dirty="0"/>
              <a:t>Wishes to retain fertility</a:t>
            </a:r>
          </a:p>
          <a:p>
            <a:r>
              <a:rPr lang="en-US" sz="3200" dirty="0"/>
              <a:t>Failed other less invasive therapy</a:t>
            </a:r>
          </a:p>
        </p:txBody>
      </p:sp>
    </p:spTree>
    <p:extLst>
      <p:ext uri="{BB962C8B-B14F-4D97-AF65-F5344CB8AC3E}">
        <p14:creationId xmlns:p14="http://schemas.microsoft.com/office/powerpoint/2010/main" val="2455211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document, linedrawing&#10;&#10;Description automatically generated">
            <a:extLst>
              <a:ext uri="{FF2B5EF4-FFF2-40B4-BE49-F238E27FC236}">
                <a16:creationId xmlns:a16="http://schemas.microsoft.com/office/drawing/2014/main" id="{AA9CC6E7-747E-45EB-BE61-F8A8BEFA1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84" y="1415855"/>
            <a:ext cx="5197642" cy="536530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6D3B9D-64B1-4047-907B-0D0C33C5E796}"/>
              </a:ext>
            </a:extLst>
          </p:cNvPr>
          <p:cNvSpPr txBox="1"/>
          <p:nvPr/>
        </p:nvSpPr>
        <p:spPr>
          <a:xfrm>
            <a:off x="2221832" y="216568"/>
            <a:ext cx="7034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Uterine Inversion </a:t>
            </a:r>
          </a:p>
        </p:txBody>
      </p:sp>
    </p:spTree>
    <p:extLst>
      <p:ext uri="{BB962C8B-B14F-4D97-AF65-F5344CB8AC3E}">
        <p14:creationId xmlns:p14="http://schemas.microsoft.com/office/powerpoint/2010/main" val="3343230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F2942-847B-4B68-80FD-347D5CB40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545432"/>
            <a:ext cx="8946541" cy="57029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/>
              <a:t>We will discuss Assessment of Blood Loss and Replacement at the next session!</a:t>
            </a:r>
          </a:p>
        </p:txBody>
      </p:sp>
    </p:spTree>
    <p:extLst>
      <p:ext uri="{BB962C8B-B14F-4D97-AF65-F5344CB8AC3E}">
        <p14:creationId xmlns:p14="http://schemas.microsoft.com/office/powerpoint/2010/main" val="90893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3676EB-C9BD-1041-AE28-30C77A553DFA}"/>
              </a:ext>
            </a:extLst>
          </p:cNvPr>
          <p:cNvSpPr txBox="1">
            <a:spLocks/>
          </p:cNvSpPr>
          <p:nvPr/>
        </p:nvSpPr>
        <p:spPr>
          <a:xfrm>
            <a:off x="0" y="1569502"/>
            <a:ext cx="12192000" cy="2456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 Request a Copy of today’s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Didactic Video Presentation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Contact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Rachel Grater, Program Coordinator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grater@musc.edu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5636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481982-8173-664B-BF55-1109F0A4AFFA}"/>
              </a:ext>
            </a:extLst>
          </p:cNvPr>
          <p:cNvSpPr txBox="1"/>
          <p:nvPr/>
        </p:nvSpPr>
        <p:spPr>
          <a:xfrm>
            <a:off x="414721" y="184523"/>
            <a:ext cx="1133374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Project ECHO South Carolina Pregnancy Wellness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Visit Our Website: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https://sctelehealth.org/services/pregnancy-wellness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206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Didactic Slide Sets Available on Website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EAA25D-74F2-0949-AF13-B4385BEB4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616993"/>
              </p:ext>
            </p:extLst>
          </p:nvPr>
        </p:nvGraphicFramePr>
        <p:xfrm>
          <a:off x="987825" y="2593406"/>
          <a:ext cx="10574957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1716785">
                  <a:extLst>
                    <a:ext uri="{9D8B030D-6E8A-4147-A177-3AD203B41FA5}">
                      <a16:colId xmlns:a16="http://schemas.microsoft.com/office/drawing/2014/main" val="103686759"/>
                    </a:ext>
                  </a:extLst>
                </a:gridCol>
                <a:gridCol w="8858172">
                  <a:extLst>
                    <a:ext uri="{9D8B030D-6E8A-4147-A177-3AD203B41FA5}">
                      <a16:colId xmlns:a16="http://schemas.microsoft.com/office/drawing/2014/main" val="175255505"/>
                    </a:ext>
                  </a:extLst>
                </a:gridCol>
              </a:tblGrid>
              <a:tr h="56887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400" b="1" baseline="30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&amp; 3</a:t>
                      </a:r>
                      <a:r>
                        <a:rPr lang="en-US" sz="2400" b="1" baseline="30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Wednesday/Month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Postpartum Hemorrhage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12:15 pm – 1:00 pm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919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32436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919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  <a:endParaRPr lang="en-US" sz="2400" b="1" dirty="0">
                        <a:solidFill>
                          <a:srgbClr val="00919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919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Topic</a:t>
                      </a:r>
                      <a:endParaRPr lang="en-US" sz="2400" b="1" dirty="0">
                        <a:solidFill>
                          <a:srgbClr val="00919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6948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919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5/19/21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919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Assessing blood loss and management </a:t>
                      </a:r>
                      <a:endParaRPr lang="en-US" sz="2400" dirty="0">
                        <a:solidFill>
                          <a:srgbClr val="00919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687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20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E8BC3-4CCC-4E29-A73B-936BC2500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Postpartum Hemorrhage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6E380-DB9B-4E1D-AA4D-E1A182F24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480" y="2437928"/>
            <a:ext cx="7086183" cy="4195481"/>
          </a:xfrm>
        </p:spPr>
        <p:txBody>
          <a:bodyPr>
            <a:normAutofit/>
          </a:bodyPr>
          <a:lstStyle/>
          <a:p>
            <a:r>
              <a:rPr lang="en-US" sz="3200" dirty="0"/>
              <a:t>Determine etiology</a:t>
            </a:r>
          </a:p>
          <a:p>
            <a:r>
              <a:rPr lang="en-US" sz="3200" dirty="0"/>
              <a:t>Maintain hemodynamic stability</a:t>
            </a:r>
          </a:p>
          <a:p>
            <a:r>
              <a:rPr lang="en-US" sz="3200" dirty="0"/>
              <a:t>Treat underlying cause </a:t>
            </a:r>
          </a:p>
        </p:txBody>
      </p:sp>
    </p:spTree>
    <p:extLst>
      <p:ext uri="{BB962C8B-B14F-4D97-AF65-F5344CB8AC3E}">
        <p14:creationId xmlns:p14="http://schemas.microsoft.com/office/powerpoint/2010/main" val="4100572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3019" y="187890"/>
            <a:ext cx="9056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Tele-Mentoring Programs in South Carolina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515" y="1233915"/>
            <a:ext cx="547387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Project ECHO Opioid Use Disorders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Medical 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Dr. Karen Hartwell, MUSC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Coordinator: Rachel Grater,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grater@musc.edu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Website: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www.scmataccess.org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and 3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Friday of each month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12-1 pm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3389" y="1233915"/>
            <a:ext cx="646665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Project ECHO Pregnancy Wellness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Co-Medical Directors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Dr. Berry Campbell, USC and Dr. Donna Johnson, MUSC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Program Coordinator: Rachel Grater,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/>
              </a:rPr>
              <a:t>grater@musc.edu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Website: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/>
              </a:rPr>
              <a:t>www.pregnancywellnesssc.com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and 3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Wednesday of each month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12:15-1 pm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515" y="3265240"/>
            <a:ext cx="5473874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Southeast Viral Hepatitis Interactive Case Conference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Divya Ahuja, USC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Coordinator: Adrena Harrison,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adrena.harrison@uscmed.sc.edu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Website: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http://schivtc.med.sc.edu/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3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Wednesday of each month  12-1pm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Wednesday of each month 1-2pm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338CB-0C6A-3C4B-82ED-4923C46E16A4}"/>
              </a:ext>
            </a:extLst>
          </p:cNvPr>
          <p:cNvSpPr txBox="1"/>
          <p:nvPr/>
        </p:nvSpPr>
        <p:spPr>
          <a:xfrm>
            <a:off x="5583389" y="3265240"/>
            <a:ext cx="646665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Project ECHO Peer Recovery Support Specialists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Co-Directors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Dr. Karen Hartwell, MUSC and Mike Malone, CPSS, NCPRSS, FAVOR Greenville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Coordinator: Rachel Grater,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grater@musc.edu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 4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Tuesday of each month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12-1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67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A2CCCFA1-539E-4327-A624-8BE5FF5EC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247650"/>
            <a:ext cx="6915150" cy="6506891"/>
          </a:xfrm>
        </p:spPr>
      </p:pic>
    </p:spTree>
    <p:extLst>
      <p:ext uri="{BB962C8B-B14F-4D97-AF65-F5344CB8AC3E}">
        <p14:creationId xmlns:p14="http://schemas.microsoft.com/office/powerpoint/2010/main" val="2045441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293B2-0A69-41A1-9ABD-DCF1C44D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Postpartum Hemorrhage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3DDF1-F1B5-490F-AB60-10DE6FC91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1044" y="2209801"/>
            <a:ext cx="4294856" cy="4195481"/>
          </a:xfrm>
        </p:spPr>
        <p:txBody>
          <a:bodyPr>
            <a:normAutofit/>
          </a:bodyPr>
          <a:lstStyle/>
          <a:p>
            <a:r>
              <a:rPr lang="en-US" sz="3200" dirty="0"/>
              <a:t>Assess pelvic injury</a:t>
            </a:r>
          </a:p>
          <a:p>
            <a:r>
              <a:rPr lang="en-US" sz="3200" dirty="0"/>
              <a:t>Sweep uterus, US</a:t>
            </a:r>
          </a:p>
          <a:p>
            <a:r>
              <a:rPr lang="en-US" sz="3200" dirty="0"/>
              <a:t>Coagulation labs</a:t>
            </a:r>
          </a:p>
        </p:txBody>
      </p:sp>
    </p:spTree>
    <p:extLst>
      <p:ext uri="{BB962C8B-B14F-4D97-AF65-F5344CB8AC3E}">
        <p14:creationId xmlns:p14="http://schemas.microsoft.com/office/powerpoint/2010/main" val="257033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A7043-B4EF-4924-BD31-EAE0269C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Postpartum Hemorrhage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A12DE-240C-412F-9114-878A3FD0B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987" y="1853248"/>
            <a:ext cx="407828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Atony</a:t>
            </a:r>
          </a:p>
          <a:p>
            <a:r>
              <a:rPr lang="en-US" sz="3200" dirty="0"/>
              <a:t>Uterotonics</a:t>
            </a:r>
          </a:p>
          <a:p>
            <a:r>
              <a:rPr lang="en-US" sz="3200" dirty="0"/>
              <a:t>Tamponade</a:t>
            </a:r>
          </a:p>
          <a:p>
            <a:r>
              <a:rPr lang="en-US" sz="3200" dirty="0"/>
              <a:t>Surgical </a:t>
            </a:r>
          </a:p>
          <a:p>
            <a:r>
              <a:rPr lang="en-US" sz="3200" dirty="0"/>
              <a:t>Embolization</a:t>
            </a:r>
          </a:p>
          <a:p>
            <a:r>
              <a:rPr lang="en-US" sz="3200" dirty="0"/>
              <a:t>Hysterectomy</a:t>
            </a:r>
          </a:p>
        </p:txBody>
      </p:sp>
    </p:spTree>
    <p:extLst>
      <p:ext uri="{BB962C8B-B14F-4D97-AF65-F5344CB8AC3E}">
        <p14:creationId xmlns:p14="http://schemas.microsoft.com/office/powerpoint/2010/main" val="145006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DBB673C3-8D43-408B-A757-18BEC85CF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72716"/>
            <a:ext cx="8105775" cy="6347603"/>
          </a:xfrm>
        </p:spPr>
      </p:pic>
    </p:spTree>
    <p:extLst>
      <p:ext uri="{BB962C8B-B14F-4D97-AF65-F5344CB8AC3E}">
        <p14:creationId xmlns:p14="http://schemas.microsoft.com/office/powerpoint/2010/main" val="1683780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ext, table&#10;&#10;Description automatically generated with medium confidence">
            <a:extLst>
              <a:ext uri="{FF2B5EF4-FFF2-40B4-BE49-F238E27FC236}">
                <a16:creationId xmlns:a16="http://schemas.microsoft.com/office/drawing/2014/main" id="{28713A8C-EA0E-4F6F-8926-C0A3E935F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16" y="344906"/>
            <a:ext cx="8422059" cy="6427370"/>
          </a:xfrm>
        </p:spPr>
      </p:pic>
    </p:spTree>
    <p:extLst>
      <p:ext uri="{BB962C8B-B14F-4D97-AF65-F5344CB8AC3E}">
        <p14:creationId xmlns:p14="http://schemas.microsoft.com/office/powerpoint/2010/main" val="130192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42076C8-F625-415E-83CA-26AE53AE1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26" y="385012"/>
            <a:ext cx="7868653" cy="6191912"/>
          </a:xfrm>
        </p:spPr>
      </p:pic>
    </p:spTree>
    <p:extLst>
      <p:ext uri="{BB962C8B-B14F-4D97-AF65-F5344CB8AC3E}">
        <p14:creationId xmlns:p14="http://schemas.microsoft.com/office/powerpoint/2010/main" val="252095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FA2E1-5FDC-4595-ADC8-C1F97DBC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Bakri SOS Tamponade Balloon </a:t>
            </a:r>
          </a:p>
        </p:txBody>
      </p:sp>
      <p:pic>
        <p:nvPicPr>
          <p:cNvPr id="5" name="Content Placeholder 4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05E7B549-D806-40D0-94D6-6BD9AF3B2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695" y="1430194"/>
            <a:ext cx="4844715" cy="47253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A589D4-33DB-4387-8DFE-D4097D5EDFAD}"/>
              </a:ext>
            </a:extLst>
          </p:cNvPr>
          <p:cNvSpPr txBox="1"/>
          <p:nvPr/>
        </p:nvSpPr>
        <p:spPr>
          <a:xfrm>
            <a:off x="7988968" y="6220616"/>
            <a:ext cx="4122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Courtesy: Cook Women’s Health</a:t>
            </a:r>
          </a:p>
        </p:txBody>
      </p:sp>
    </p:spTree>
    <p:extLst>
      <p:ext uri="{BB962C8B-B14F-4D97-AF65-F5344CB8AC3E}">
        <p14:creationId xmlns:p14="http://schemas.microsoft.com/office/powerpoint/2010/main" val="2530314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CTA PP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TA I&amp;E Grants_Summit Slides" id="{716B1DB2-F8E9-D64F-B773-CCD64FB542AF}" vid="{BDDEF099-A3BF-144F-8948-8AEBA5D514A7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685</TotalTime>
  <Words>364</Words>
  <Application>Microsoft Macintosh PowerPoint</Application>
  <PresentationFormat>Widescreen</PresentationFormat>
  <Paragraphs>77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LucidaGrande</vt:lpstr>
      <vt:lpstr>Times New Roman</vt:lpstr>
      <vt:lpstr>Wingdings 3</vt:lpstr>
      <vt:lpstr>Ion</vt:lpstr>
      <vt:lpstr>Office Theme</vt:lpstr>
      <vt:lpstr>SCTA PPT</vt:lpstr>
      <vt:lpstr>1_Office Theme</vt:lpstr>
      <vt:lpstr>Postpartum Hemorrhage</vt:lpstr>
      <vt:lpstr>Postpartum Hemorrhage Management</vt:lpstr>
      <vt:lpstr>PowerPoint Presentation</vt:lpstr>
      <vt:lpstr>Postpartum Hemorrhage</vt:lpstr>
      <vt:lpstr>Postpartum Hemorrhage</vt:lpstr>
      <vt:lpstr>PowerPoint Presentation</vt:lpstr>
      <vt:lpstr>PowerPoint Presentation</vt:lpstr>
      <vt:lpstr>PowerPoint Presentation</vt:lpstr>
      <vt:lpstr>The Bakri SOS Tamponade Balloon </vt:lpstr>
      <vt:lpstr>PowerPoint Presentation</vt:lpstr>
      <vt:lpstr>PowerPoint Presentation</vt:lpstr>
      <vt:lpstr>Surgical </vt:lpstr>
      <vt:lpstr>PowerPoint Presentation</vt:lpstr>
      <vt:lpstr>B-Lynch Compression Suture</vt:lpstr>
      <vt:lpstr>Embolization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Antepartum and Postpartum Hemorrhage</dc:title>
  <dc:creator>Marva Riley</dc:creator>
  <cp:lastModifiedBy>Mccloskey, Justin</cp:lastModifiedBy>
  <cp:revision>39</cp:revision>
  <dcterms:created xsi:type="dcterms:W3CDTF">2021-04-19T15:52:39Z</dcterms:created>
  <dcterms:modified xsi:type="dcterms:W3CDTF">2021-05-06T20:51:46Z</dcterms:modified>
</cp:coreProperties>
</file>