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57" r:id="rId5"/>
    <p:sldId id="258" r:id="rId6"/>
    <p:sldId id="270" r:id="rId7"/>
    <p:sldId id="259" r:id="rId8"/>
    <p:sldId id="260" r:id="rId9"/>
    <p:sldId id="268" r:id="rId10"/>
    <p:sldId id="271" r:id="rId11"/>
    <p:sldId id="269" r:id="rId12"/>
    <p:sldId id="265" r:id="rId13"/>
    <p:sldId id="261" r:id="rId14"/>
    <p:sldId id="264" r:id="rId15"/>
    <p:sldId id="263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A6C82-B1CB-42DA-A714-988FD1779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9E97A-4E97-4861-A089-BAA612D35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76581-5F2D-46B3-800A-C95B4FE8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D5A7-B9EE-4522-8F71-5C3358B0CE38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1200-800C-4945-801E-A5AA2466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6F2F5-FA8E-414A-94DB-BB648E7C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163-28B7-4F0A-AD1F-35E48D91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5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4254-AAA5-4B88-8059-8841F2BD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46034-9275-4666-8E4A-9E5427D89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F6BB-E449-4B93-9C15-29135FD8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D5A7-B9EE-4522-8F71-5C3358B0CE38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FA67D-22D8-46FA-BBF0-16ED6546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5AD7F-16B1-4FB6-8CD5-24B9AD82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163-28B7-4F0A-AD1F-35E48D91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7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0A5DF-B947-4682-B2FB-98EBAEB52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BDB5C-7B0B-41B9-9BB0-B198C11FE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BDA37-D0F7-4D14-9637-4CE90BE6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D5A7-B9EE-4522-8F71-5C3358B0CE38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37D08-4AE6-4EB6-8B54-7F33C8CB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3B269-024C-425B-983C-565B0B34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163-28B7-4F0A-AD1F-35E48D91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1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956B-F7E7-47B9-B38A-83AE5F19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73D6-B858-4BA8-9FD7-DFFD7384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DA572-AB7A-4D40-A2EF-E6DC9A16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D5A7-B9EE-4522-8F71-5C3358B0CE38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A10D1-A090-4201-A4A7-746B35A4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DAC68-48B6-4DB5-BD37-327C8371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163-28B7-4F0A-AD1F-35E48D91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0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01EC-820F-401B-92EC-E0C164D0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60695-D5A8-439C-9901-F96216476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15507-D10D-4E86-8CF4-D0CE3F43C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D5A7-B9EE-4522-8F71-5C3358B0CE38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46158-105B-4B92-B6AA-754CD287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5E91A-6AB2-4DDA-8FD9-CBEB631F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163-28B7-4F0A-AD1F-35E48D91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9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1C7B-73DB-4593-98CB-3539D5A0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6A6B6-AC88-4420-B39E-DE7395A11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020E2-15FC-4DCB-BFF9-B66A69039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A4F0D-778D-442A-8389-AFA09A71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D5A7-B9EE-4522-8F71-5C3358B0CE38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0B1CB-C408-4831-91BC-1119B0CB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C3251-354E-40F0-BC17-329F8087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163-28B7-4F0A-AD1F-35E48D91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9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2C11-94D7-4EF6-8F5E-F84FBA02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A02BD-445C-43AC-8F83-325289C7D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FAF50-D9F9-4C46-814D-E8FAC3D66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F05B5-3830-4CC2-8D0F-AA682DE25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39350-53A5-4DD7-B69B-617E7DD30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09CD71-B52F-4322-88DC-E72C85E8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D5A7-B9EE-4522-8F71-5C3358B0CE38}" type="datetimeFigureOut">
              <a:rPr lang="en-US" smtClean="0"/>
              <a:t>1/4/22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C123BC-769E-4A46-8EDF-D8F898AE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346B-B91A-438B-879D-2676FA66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163-28B7-4F0A-AD1F-35E48D91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3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F3EF-D983-4590-B962-A01A5A56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94EC22-91A7-4B38-80C0-601440C0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D5A7-B9EE-4522-8F71-5C3358B0CE38}" type="datetimeFigureOut">
              <a:rPr lang="en-US" smtClean="0"/>
              <a:t>1/4/22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D59D5-CFF7-4368-8DB5-04CC5EF2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BA4F5-1EB5-4166-A534-3CCF9C81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163-28B7-4F0A-AD1F-35E48D91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4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B0646-AEE2-4819-B5FA-FEBB3A2E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D5A7-B9EE-4522-8F71-5C3358B0CE38}" type="datetimeFigureOut">
              <a:rPr lang="en-US" smtClean="0"/>
              <a:t>1/4/22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BE7BB-187E-4FF0-A9F0-928F9501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09EB8-CE61-4CF1-8302-E455971A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163-28B7-4F0A-AD1F-35E48D91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1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7631-4B00-4024-8BD5-28E09F0C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7EE28-6EB5-4324-96A1-FE808CD63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F694F-A0C0-406A-A595-645D5BCF9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0C77-0531-413A-B90F-7B0C8A07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D5A7-B9EE-4522-8F71-5C3358B0CE38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29B52-11B2-42F2-9E9B-1CFD21AB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E1BF9-0FF7-4801-BF9B-8EC9410C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163-28B7-4F0A-AD1F-35E48D91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4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A61A-E241-46B5-B1FD-57D6E7E07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81BAA3-C130-44E8-BEDE-EC4E5141F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4B271-2707-413B-9EEA-EC615034D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3EEA9-8BA7-4A78-A343-516E6F85A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D5A7-B9EE-4522-8F71-5C3358B0CE38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64133-2719-406E-A74E-03A0F7D4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C3BE8-7EA5-4B87-B9A8-77E7E98B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5163-28B7-4F0A-AD1F-35E48D91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8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B4BF3D-0B5F-4381-99BD-EAEC2F8B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EC29-2ADC-4202-AAD5-E2AA67803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B49E9-1EB3-4725-B8B2-E4E21021B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D5A7-B9EE-4522-8F71-5C3358B0CE38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EB7E5-771D-401E-B9D0-D21154CF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4BF33-75D3-4352-8068-9497CA3AA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5163-28B7-4F0A-AD1F-35E48D913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259EC-B2E2-44B0-9865-16CFD4E62D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VTE Risks in Pregnancy:</a:t>
            </a:r>
            <a:br>
              <a:rPr lang="en-US" dirty="0"/>
            </a:br>
            <a:r>
              <a:rPr lang="en-US" dirty="0"/>
              <a:t>Who needs prophylaxis?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934D5-849A-4179-95C0-686ED4C913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Berry Campbell, MD</a:t>
            </a:r>
          </a:p>
          <a:p>
            <a:r>
              <a:rPr lang="en-US" dirty="0"/>
              <a:t>Project ECHO-Women’s Wellness</a:t>
            </a:r>
          </a:p>
          <a:p>
            <a:r>
              <a:rPr lang="en-US" dirty="0"/>
              <a:t>Prisma Health Midlands/UofSC School of Medicine Columbia</a:t>
            </a:r>
          </a:p>
        </p:txBody>
      </p:sp>
    </p:spTree>
    <p:extLst>
      <p:ext uri="{BB962C8B-B14F-4D97-AF65-F5344CB8AC3E}">
        <p14:creationId xmlns:p14="http://schemas.microsoft.com/office/powerpoint/2010/main" val="378273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12BAD-DFC7-4852-9948-E427C077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risk </a:t>
            </a:r>
            <a:r>
              <a:rPr lang="en-US" dirty="0" err="1"/>
              <a:t>thrombophilias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E085F-6C38-4D8A-9C31-185843A13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F5LM homozygous</a:t>
            </a:r>
          </a:p>
          <a:p>
            <a:r>
              <a:rPr lang="en-US" dirty="0"/>
              <a:t>Prothrombin gene G20210 mutation homozygous</a:t>
            </a:r>
          </a:p>
          <a:p>
            <a:r>
              <a:rPr lang="en-US" dirty="0"/>
              <a:t>Heterozygous for both the above</a:t>
            </a:r>
          </a:p>
          <a:p>
            <a:r>
              <a:rPr lang="en-US" dirty="0"/>
              <a:t>Antithrombin deficiency</a:t>
            </a:r>
          </a:p>
        </p:txBody>
      </p:sp>
    </p:spTree>
    <p:extLst>
      <p:ext uri="{BB962C8B-B14F-4D97-AF65-F5344CB8AC3E}">
        <p14:creationId xmlns:p14="http://schemas.microsoft.com/office/powerpoint/2010/main" val="188645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497A97-5DF6-4B9C-BD57-20297A0DF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122" y="152400"/>
            <a:ext cx="9713406" cy="662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39AD99-FDA5-4084-9446-A495D7AE7080}"/>
              </a:ext>
            </a:extLst>
          </p:cNvPr>
          <p:cNvSpPr txBox="1"/>
          <p:nvPr/>
        </p:nvSpPr>
        <p:spPr>
          <a:xfrm>
            <a:off x="10868025" y="6296025"/>
            <a:ext cx="132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BCOG.org</a:t>
            </a:r>
          </a:p>
        </p:txBody>
      </p:sp>
    </p:spTree>
    <p:extLst>
      <p:ext uri="{BB962C8B-B14F-4D97-AF65-F5344CB8AC3E}">
        <p14:creationId xmlns:p14="http://schemas.microsoft.com/office/powerpoint/2010/main" val="3696874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0350E-AEFD-4C6C-B7F4-36E7967D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 counseling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672D6-E69E-4E44-A8C7-4E410A3B1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Pre-pregnancy counseling is vital</a:t>
            </a:r>
          </a:p>
          <a:p>
            <a:r>
              <a:rPr lang="en-US" dirty="0"/>
              <a:t>First trimester VTE risk is significant!</a:t>
            </a:r>
          </a:p>
          <a:p>
            <a:endParaRPr lang="en-US" dirty="0"/>
          </a:p>
          <a:p>
            <a:r>
              <a:rPr lang="en-US" dirty="0"/>
              <a:t>Identify risk factors, preventive interventions become an opportunity to impact outcome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58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FCD0-8925-4F7E-B2C9-31D6CA2F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 increases the risk of VTE due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E6A09-73D4-4187-AE4A-78A8F265E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A-mechanical compression</a:t>
            </a:r>
          </a:p>
          <a:p>
            <a:pPr marL="0" indent="0">
              <a:buNone/>
            </a:pPr>
            <a:r>
              <a:rPr lang="en-US" dirty="0"/>
              <a:t>B-estrogen increases</a:t>
            </a:r>
          </a:p>
          <a:p>
            <a:pPr marL="0" indent="0">
              <a:buNone/>
            </a:pPr>
            <a:r>
              <a:rPr lang="en-US" dirty="0"/>
              <a:t>C-impaired mobility</a:t>
            </a:r>
          </a:p>
          <a:p>
            <a:pPr marL="0" indent="0">
              <a:buNone/>
            </a:pPr>
            <a:r>
              <a:rPr lang="en-US" dirty="0"/>
              <a:t>D-all the above</a:t>
            </a:r>
          </a:p>
        </p:txBody>
      </p:sp>
    </p:spTree>
    <p:extLst>
      <p:ext uri="{BB962C8B-B14F-4D97-AF65-F5344CB8AC3E}">
        <p14:creationId xmlns:p14="http://schemas.microsoft.com/office/powerpoint/2010/main" val="2230695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9199-64CC-456E-8A0B-60C0C3FF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risk factor with the greatest risk of VTE in pregnancy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A4932-E137-4FFB-A629-A0DBC8543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A- Sickle cell disease</a:t>
            </a:r>
          </a:p>
          <a:p>
            <a:pPr marL="0" indent="0">
              <a:buNone/>
            </a:pPr>
            <a:r>
              <a:rPr lang="en-US" dirty="0"/>
              <a:t>B- Preeclampsia</a:t>
            </a:r>
          </a:p>
          <a:p>
            <a:pPr marL="0" indent="0">
              <a:buNone/>
            </a:pPr>
            <a:r>
              <a:rPr lang="en-US" dirty="0"/>
              <a:t>C- Obesity</a:t>
            </a:r>
          </a:p>
          <a:p>
            <a:pPr marL="0" indent="0">
              <a:buNone/>
            </a:pPr>
            <a:r>
              <a:rPr lang="en-US" dirty="0"/>
              <a:t>D- prior VTE</a:t>
            </a:r>
          </a:p>
        </p:txBody>
      </p:sp>
    </p:spTree>
    <p:extLst>
      <p:ext uri="{BB962C8B-B14F-4D97-AF65-F5344CB8AC3E}">
        <p14:creationId xmlns:p14="http://schemas.microsoft.com/office/powerpoint/2010/main" val="287863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879D-6C63-4020-8675-298D94F6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55164-EB3D-4395-8348-ABB7A35D5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pregnancy increase the risk for VTE?</a:t>
            </a:r>
          </a:p>
          <a:p>
            <a:r>
              <a:rPr lang="en-US" dirty="0"/>
              <a:t>When is the greatest risk for VTE associated with pregnancy?</a:t>
            </a:r>
          </a:p>
          <a:p>
            <a:r>
              <a:rPr lang="en-US" dirty="0"/>
              <a:t>What are the risk factors for VTE in pregnancy and what are the 2 most important?</a:t>
            </a:r>
          </a:p>
          <a:p>
            <a:r>
              <a:rPr lang="en-US" dirty="0"/>
              <a:t>What is the best way to assess whether a person needs medical thromboprophylaxis?</a:t>
            </a:r>
          </a:p>
        </p:txBody>
      </p:sp>
    </p:spTree>
    <p:extLst>
      <p:ext uri="{BB962C8B-B14F-4D97-AF65-F5344CB8AC3E}">
        <p14:creationId xmlns:p14="http://schemas.microsoft.com/office/powerpoint/2010/main" val="1100111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24C4-05A6-45B4-B0BA-E228B9AD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DE76B-9E9E-465E-8E50-056507144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thromboprophylaxis</a:t>
            </a:r>
          </a:p>
          <a:p>
            <a:r>
              <a:rPr lang="en-US" dirty="0"/>
              <a:t>Dosing strategies of medical thromboprophylaxis</a:t>
            </a:r>
          </a:p>
          <a:p>
            <a:r>
              <a:rPr lang="en-US" dirty="0"/>
              <a:t>When to suggest mechanical and/or medical thromboprophylaxis</a:t>
            </a:r>
          </a:p>
          <a:p>
            <a:r>
              <a:rPr lang="en-US" dirty="0"/>
              <a:t>Diagnosing VTE in pregnancy</a:t>
            </a:r>
          </a:p>
        </p:txBody>
      </p:sp>
    </p:spTree>
    <p:extLst>
      <p:ext uri="{BB962C8B-B14F-4D97-AF65-F5344CB8AC3E}">
        <p14:creationId xmlns:p14="http://schemas.microsoft.com/office/powerpoint/2010/main" val="303111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879D-6C63-4020-8675-298D94F6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55164-EB3D-4395-8348-ABB7A35D5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pregnancy increase the risk for VTE?</a:t>
            </a:r>
          </a:p>
          <a:p>
            <a:r>
              <a:rPr lang="en-US" dirty="0"/>
              <a:t>When is the greatest risk for VTE associated with pregnancy?</a:t>
            </a:r>
          </a:p>
          <a:p>
            <a:r>
              <a:rPr lang="en-US" dirty="0"/>
              <a:t>What are the risk factors for VTE in pregnancy and what are the 2 most important?</a:t>
            </a:r>
          </a:p>
          <a:p>
            <a:r>
              <a:rPr lang="en-US" dirty="0"/>
              <a:t>What is the best way to assess whether a person needs medical thromboprophylaxis?</a:t>
            </a:r>
          </a:p>
        </p:txBody>
      </p:sp>
    </p:spTree>
    <p:extLst>
      <p:ext uri="{BB962C8B-B14F-4D97-AF65-F5344CB8AC3E}">
        <p14:creationId xmlns:p14="http://schemas.microsoft.com/office/powerpoint/2010/main" val="263256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0D7C-6E2F-44D4-A126-6FEFD4F7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Venous Thromboembolism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C7F659-603E-474D-B4B3-EE439B3DD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703" y="1717675"/>
            <a:ext cx="7763551" cy="4775200"/>
          </a:xfrm>
        </p:spPr>
      </p:pic>
    </p:spTree>
    <p:extLst>
      <p:ext uri="{BB962C8B-B14F-4D97-AF65-F5344CB8AC3E}">
        <p14:creationId xmlns:p14="http://schemas.microsoft.com/office/powerpoint/2010/main" val="109278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7291-A419-4384-A453-B6C7F8D9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Venous Thromboembolism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AC96-94B9-48E0-B4A6-ABB244B76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Five-fold increased risk pregnancy/postpartum (1-2/1000 overall)</a:t>
            </a:r>
          </a:p>
          <a:p>
            <a:r>
              <a:rPr lang="en-US" dirty="0"/>
              <a:t>Accounts for near 10% maternal mortality</a:t>
            </a:r>
          </a:p>
          <a:p>
            <a:r>
              <a:rPr lang="en-US" dirty="0"/>
              <a:t>Deep venous thrombosis 80%</a:t>
            </a:r>
          </a:p>
          <a:p>
            <a:r>
              <a:rPr lang="en-US" dirty="0"/>
              <a:t>Pulmonary embolism 20%</a:t>
            </a:r>
          </a:p>
          <a:p>
            <a:r>
              <a:rPr lang="en-US" dirty="0"/>
              <a:t>Half during pregnancy, half post delivery</a:t>
            </a:r>
          </a:p>
          <a:p>
            <a:r>
              <a:rPr lang="en-US" dirty="0"/>
              <a:t>Risk per day highest 2 weeks pp</a:t>
            </a:r>
          </a:p>
        </p:txBody>
      </p:sp>
    </p:spTree>
    <p:extLst>
      <p:ext uri="{BB962C8B-B14F-4D97-AF65-F5344CB8AC3E}">
        <p14:creationId xmlns:p14="http://schemas.microsoft.com/office/powerpoint/2010/main" val="346018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4B51-239C-4F17-A2D2-33139030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E504-9921-4B8C-AB73-A4D7962D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due to physical (anatomic) and physiologic reasons</a:t>
            </a:r>
          </a:p>
          <a:p>
            <a:endParaRPr lang="en-US" dirty="0"/>
          </a:p>
          <a:p>
            <a:r>
              <a:rPr lang="en-US" dirty="0"/>
              <a:t>Compression of IVC and pelvic veins → venous stasis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Decreased mobility</a:t>
            </a:r>
          </a:p>
          <a:p>
            <a:endParaRPr lang="en-US" dirty="0"/>
          </a:p>
          <a:p>
            <a:r>
              <a:rPr lang="en-US" dirty="0"/>
              <a:t>Hypercoagulability</a:t>
            </a:r>
          </a:p>
        </p:txBody>
      </p:sp>
    </p:spTree>
    <p:extLst>
      <p:ext uri="{BB962C8B-B14F-4D97-AF65-F5344CB8AC3E}">
        <p14:creationId xmlns:p14="http://schemas.microsoft.com/office/powerpoint/2010/main" val="92222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806A69-3E42-413D-BDBF-165C400B9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315" y="209550"/>
            <a:ext cx="10303969" cy="636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2F9247-A7F4-4E21-9321-13FC5024F194}"/>
              </a:ext>
            </a:extLst>
          </p:cNvPr>
          <p:cNvSpPr txBox="1"/>
          <p:nvPr/>
        </p:nvSpPr>
        <p:spPr>
          <a:xfrm>
            <a:off x="8782050" y="6559592"/>
            <a:ext cx="4505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           Vol. 132, No. 1, July 2018 Obstetrics &amp; Gynecology</a:t>
            </a:r>
          </a:p>
        </p:txBody>
      </p:sp>
    </p:spTree>
    <p:extLst>
      <p:ext uri="{BB962C8B-B14F-4D97-AF65-F5344CB8AC3E}">
        <p14:creationId xmlns:p14="http://schemas.microsoft.com/office/powerpoint/2010/main" val="177329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ACCD4-81DD-4F51-90C2-F775E4EE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25AF0-F83C-4526-B3F8-B738DFEDB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overall low absolute risk, risk stratification needed</a:t>
            </a:r>
          </a:p>
          <a:p>
            <a:r>
              <a:rPr lang="en-US" dirty="0"/>
              <a:t>Threshold for thromboprophylaxis recommendation is lower pp due to the high risk per day and shorter duration of risk</a:t>
            </a:r>
          </a:p>
        </p:txBody>
      </p:sp>
    </p:spTree>
    <p:extLst>
      <p:ext uri="{BB962C8B-B14F-4D97-AF65-F5344CB8AC3E}">
        <p14:creationId xmlns:p14="http://schemas.microsoft.com/office/powerpoint/2010/main" val="369427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036D-E09E-4BDD-8718-AB0A1535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A9336-A65A-448E-8393-241ED67D7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Prior VTE 2-11% recurrence risk (odds ratio 24.8)</a:t>
            </a:r>
          </a:p>
          <a:p>
            <a:r>
              <a:rPr lang="en-US" dirty="0"/>
              <a:t>Inherited thrombophilia found in 20-50% pregnancy related VTE (</a:t>
            </a:r>
            <a:r>
              <a:rPr lang="en-US" dirty="0" err="1"/>
              <a:t>aOR</a:t>
            </a:r>
            <a:r>
              <a:rPr lang="en-US" dirty="0"/>
              <a:t> depends on specific thrombophilia </a:t>
            </a:r>
            <a:r>
              <a:rPr lang="en-US" dirty="0" err="1"/>
              <a:t>ie</a:t>
            </a:r>
            <a:r>
              <a:rPr lang="en-US" dirty="0"/>
              <a:t>: APS </a:t>
            </a:r>
            <a:r>
              <a:rPr lang="en-US" dirty="0" err="1"/>
              <a:t>aOR</a:t>
            </a:r>
            <a:r>
              <a:rPr lang="en-US" dirty="0"/>
              <a:t> 13).  Table 3 ACOG Bulletin 196</a:t>
            </a:r>
          </a:p>
          <a:p>
            <a:r>
              <a:rPr lang="en-US" dirty="0"/>
              <a:t>Obesity </a:t>
            </a:r>
            <a:r>
              <a:rPr lang="en-US" dirty="0" err="1"/>
              <a:t>aOR</a:t>
            </a:r>
            <a:r>
              <a:rPr lang="en-US" dirty="0"/>
              <a:t> 4.4 (DVT) and 14.9 (PE)</a:t>
            </a:r>
          </a:p>
          <a:p>
            <a:r>
              <a:rPr lang="en-US" dirty="0"/>
              <a:t>AMA </a:t>
            </a:r>
            <a:r>
              <a:rPr lang="en-US" dirty="0" err="1"/>
              <a:t>aOR</a:t>
            </a:r>
            <a:r>
              <a:rPr lang="en-US" dirty="0"/>
              <a:t> 1.6</a:t>
            </a:r>
          </a:p>
          <a:p>
            <a:r>
              <a:rPr lang="en-US" dirty="0"/>
              <a:t>Immobility/long travel &gt; 4 hours </a:t>
            </a:r>
            <a:r>
              <a:rPr lang="en-US" dirty="0" err="1"/>
              <a:t>aOR</a:t>
            </a:r>
            <a:r>
              <a:rPr lang="en-US" dirty="0"/>
              <a:t> 7.7-10.8</a:t>
            </a:r>
          </a:p>
          <a:p>
            <a:r>
              <a:rPr lang="en-US" dirty="0"/>
              <a:t>Others: </a:t>
            </a:r>
            <a:r>
              <a:rPr lang="en-US" dirty="0" err="1"/>
              <a:t>hosp</a:t>
            </a:r>
            <a:r>
              <a:rPr lang="en-US" dirty="0"/>
              <a:t> admission, smoking, HTN, preeclampsia, sickle cell, multiples, cesarean section (</a:t>
            </a:r>
            <a:r>
              <a:rPr lang="en-US" dirty="0" err="1"/>
              <a:t>aOR</a:t>
            </a:r>
            <a:r>
              <a:rPr lang="en-US" dirty="0"/>
              <a:t> 3.6), </a:t>
            </a:r>
            <a:r>
              <a:rPr lang="en-US" dirty="0" err="1"/>
              <a:t>chorioamnionotis</a:t>
            </a:r>
            <a:r>
              <a:rPr lang="en-US" dirty="0"/>
              <a:t>, pp hemorrhage</a:t>
            </a:r>
          </a:p>
        </p:txBody>
      </p:sp>
    </p:spTree>
    <p:extLst>
      <p:ext uri="{BB962C8B-B14F-4D97-AF65-F5344CB8AC3E}">
        <p14:creationId xmlns:p14="http://schemas.microsoft.com/office/powerpoint/2010/main" val="19067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2E61A0-D2F9-4927-9F16-52200955B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725" y="53078"/>
            <a:ext cx="8903851" cy="6700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420D2-7518-4957-B058-9D16A3B227AF}"/>
              </a:ext>
            </a:extLst>
          </p:cNvPr>
          <p:cNvSpPr txBox="1"/>
          <p:nvPr/>
        </p:nvSpPr>
        <p:spPr>
          <a:xfrm>
            <a:off x="10513576" y="6505575"/>
            <a:ext cx="16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   BCOG</a:t>
            </a:r>
            <a:r>
              <a:rPr lang="en-US" dirty="0"/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86737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446</Words>
  <Application>Microsoft Macintosh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VTE Risks in Pregnancy: Who needs prophylaxis?</vt:lpstr>
      <vt:lpstr>Learning Objectives</vt:lpstr>
      <vt:lpstr>Venous Thromboembolism</vt:lpstr>
      <vt:lpstr>Venous Thromboembolism</vt:lpstr>
      <vt:lpstr>VTE</vt:lpstr>
      <vt:lpstr>PowerPoint Presentation</vt:lpstr>
      <vt:lpstr>Risk factors</vt:lpstr>
      <vt:lpstr>Risk factors</vt:lpstr>
      <vt:lpstr>PowerPoint Presentation</vt:lpstr>
      <vt:lpstr>High risk thrombophilias</vt:lpstr>
      <vt:lpstr>PowerPoint Presentation</vt:lpstr>
      <vt:lpstr>Risk factor counseling</vt:lpstr>
      <vt:lpstr>Pregnancy increases the risk of VTE due to:</vt:lpstr>
      <vt:lpstr>The risk factor with the greatest risk of VTE in pregnancy is:</vt:lpstr>
      <vt:lpstr>Learning Objectives</vt:lpstr>
      <vt:lpstr>Future discussions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VTE Risks in Pregnancy: Who needs prophylaxis?</dc:title>
  <dc:creator>Berry Campbell</dc:creator>
  <cp:lastModifiedBy>Grater, Rachel</cp:lastModifiedBy>
  <cp:revision>7</cp:revision>
  <dcterms:created xsi:type="dcterms:W3CDTF">2022-01-03T15:59:18Z</dcterms:created>
  <dcterms:modified xsi:type="dcterms:W3CDTF">2022-01-04T05:07:17Z</dcterms:modified>
</cp:coreProperties>
</file>