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1" r:id="rId3"/>
  </p:sldMasterIdLst>
  <p:notesMasterIdLst>
    <p:notesMasterId r:id="rId22"/>
  </p:notesMasterIdLst>
  <p:sldIdLst>
    <p:sldId id="256" r:id="rId4"/>
    <p:sldId id="271" r:id="rId5"/>
    <p:sldId id="257" r:id="rId6"/>
    <p:sldId id="258" r:id="rId7"/>
    <p:sldId id="259" r:id="rId8"/>
    <p:sldId id="270" r:id="rId9"/>
    <p:sldId id="262" r:id="rId10"/>
    <p:sldId id="263" r:id="rId11"/>
    <p:sldId id="264" r:id="rId12"/>
    <p:sldId id="265" r:id="rId13"/>
    <p:sldId id="269" r:id="rId14"/>
    <p:sldId id="267" r:id="rId15"/>
    <p:sldId id="272" r:id="rId16"/>
    <p:sldId id="266" r:id="rId17"/>
    <p:sldId id="268" r:id="rId18"/>
    <p:sldId id="261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C2939-267C-814F-A679-FE04F644ADFC}" type="datetimeFigureOut">
              <a:rPr lang="en-US" smtClean="0"/>
              <a:t>4/23/21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11439-A208-6447-AFEF-F58B07E45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175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BB6427-6B9E-4922-A4AD-061D5EB42D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0175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2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7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28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628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55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4/23/21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89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4/23/21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81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25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82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5B3C2-E610-7B43-98F4-68986D245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031EBD-4426-3346-AD28-F4B35C6CC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D0A43-5839-9D49-B888-E22266AA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A7C61-56F1-3D4F-891E-AF037897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ADEEC-4DAB-6B4B-BC42-3F7CF9C9D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13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25E71-9742-904B-99DF-91ADD5E32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1F4A3-73D4-4147-8BF8-0BF74FF41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F763E-F8E8-224B-988E-FB946B9AB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A099B-1932-EC42-87A1-93DC55D0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AE924-8DAD-B747-B77B-B625F7FB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0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7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6B546-2ED5-424B-AC9E-78C4CE058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EEF64-3F3D-D740-A2E7-701A30AFC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AD296-C5E9-7F44-8FCF-55D9C87FB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BA53B-9277-B741-B9AC-9986FBB3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E500F-08EF-7844-8EE9-D01DF01A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40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8A406-643B-DE4D-8806-12BEBCD3F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8FD4B-496B-144E-94DD-4A089A259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7B82A-B6D5-7243-9107-1213C01A8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E3534-E670-BC44-9FD5-8DFBC9269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A7F43-7D81-6A4B-8794-FE251659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72407-6838-3640-BC08-7B7071BB8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61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5945-4133-5E43-9B9D-EA73C87F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AAAD2-15C5-3340-B45E-D3F5DB95A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1A504-CF37-2240-9E8B-3EFCDD83A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46AF69-F400-1049-995B-F3989DE13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9E1A3D-D349-EE47-8EAE-575F43EBCC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A93D8E-1587-1F49-A5C5-7036E547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A47390-7635-D741-9C1F-93576FC44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E19280-6A78-1F43-933A-B8404556B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5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81E22-7E4C-C744-B9FC-6A544709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DF3FF9-0023-A642-A184-DE20B4248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D7F5A-5493-5445-A5EA-EA5B1721F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BE1E3-BCAC-E148-9A9B-94A46B07C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93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049328-5BEC-2A41-BF56-AB5FDADB9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E786B7-3900-8D47-B74C-3403BB03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9307A-8AC4-B043-9A0B-B0EC5C21A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63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90B6D-DFB8-9F49-8D6C-FFFA144E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ED70E-D033-FB48-B0DB-314552B27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D0A5C-AE1B-F047-8E67-5B65792C5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C21A0-33F7-E443-B0F1-38934794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AD3B7-E8B7-AB42-91DB-B8F6A47D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D281-419D-6F46-BE2A-FAB4AA2B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37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8AEC1-AF97-2E4D-BD34-82FCA14E2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818FED-72F1-7949-99D5-01EFAFE36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787A5-95A2-AA4A-8CD9-99231C67F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A3CFE-00AE-204C-9B8E-CDDDDB38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1D3FC-1777-F940-9C46-7A45D399C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6FB96-F1B2-6447-AF47-233D42901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3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002C-38C6-9B47-9FD6-43E0B414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4B6F33-99EC-3A41-AFA4-3C8772A25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A8088-908D-C940-B698-6F229A561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E4C38-A04C-C14E-9AC8-3AE3BC08E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399C3-05FF-F940-A5BC-7341C292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13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B1EFD3-DE61-704D-8FA1-B6014E254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FD0CF-8576-544B-B945-AB68FC2E1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946CD-7C07-254C-AC5C-9C43BAB48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D6A42-2ACF-DD4D-8102-E5A6CBBAC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4760B-97A4-354F-8953-B0D21583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10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3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2045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57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6"/>
            <a:ext cx="10363200" cy="2387600"/>
          </a:xfrm>
        </p:spPr>
        <p:txBody>
          <a:bodyPr anchor="b"/>
          <a:lstStyle>
            <a:lvl1pPr algn="ctr">
              <a:defRPr sz="582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30"/>
            </a:lvl1pPr>
            <a:lvl2pPr marL="443740" indent="0" algn="ctr">
              <a:buNone/>
              <a:defRPr sz="1941"/>
            </a:lvl2pPr>
            <a:lvl3pPr marL="887478" indent="0" algn="ctr">
              <a:buNone/>
              <a:defRPr sz="1747"/>
            </a:lvl3pPr>
            <a:lvl4pPr marL="1331219" indent="0" algn="ctr">
              <a:buNone/>
              <a:defRPr sz="1553"/>
            </a:lvl4pPr>
            <a:lvl5pPr marL="1774958" indent="0" algn="ctr">
              <a:buNone/>
              <a:defRPr sz="1553"/>
            </a:lvl5pPr>
            <a:lvl6pPr marL="2218697" indent="0" algn="ctr">
              <a:buNone/>
              <a:defRPr sz="1553"/>
            </a:lvl6pPr>
            <a:lvl7pPr marL="2662436" indent="0" algn="ctr">
              <a:buNone/>
              <a:defRPr sz="1553"/>
            </a:lvl7pPr>
            <a:lvl8pPr marL="3106176" indent="0" algn="ctr">
              <a:buNone/>
              <a:defRPr sz="1553"/>
            </a:lvl8pPr>
            <a:lvl9pPr marL="3549915" indent="0" algn="ctr">
              <a:buNone/>
              <a:defRPr sz="155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14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972" y="1825158"/>
            <a:ext cx="10514060" cy="3869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832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300481"/>
            <a:ext cx="10515600" cy="2852737"/>
          </a:xfrm>
        </p:spPr>
        <p:txBody>
          <a:bodyPr anchor="b"/>
          <a:lstStyle>
            <a:lvl1pPr>
              <a:defRPr sz="582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180205"/>
            <a:ext cx="10515600" cy="1500187"/>
          </a:xfrm>
        </p:spPr>
        <p:txBody>
          <a:bodyPr/>
          <a:lstStyle>
            <a:lvl1pPr marL="0" indent="0">
              <a:buNone/>
              <a:defRPr sz="2330">
                <a:solidFill>
                  <a:schemeClr val="tx1"/>
                </a:solidFill>
              </a:defRPr>
            </a:lvl1pPr>
            <a:lvl2pPr marL="44374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2pPr>
            <a:lvl3pPr marL="887478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3pPr>
            <a:lvl4pPr marL="1331219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4pPr>
            <a:lvl5pPr marL="1774958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5pPr>
            <a:lvl6pPr marL="2218697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6pPr>
            <a:lvl7pPr marL="266243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7pPr>
            <a:lvl8pPr marL="310617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8pPr>
            <a:lvl9pPr marL="3549915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11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38689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9"/>
            <a:ext cx="5181600" cy="38689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2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6"/>
            <a:ext cx="5157787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40" indent="0">
              <a:buNone/>
              <a:defRPr sz="1941" b="1"/>
            </a:lvl2pPr>
            <a:lvl3pPr marL="887478" indent="0">
              <a:buNone/>
              <a:defRPr sz="1747" b="1"/>
            </a:lvl3pPr>
            <a:lvl4pPr marL="1331219" indent="0">
              <a:buNone/>
              <a:defRPr sz="1553" b="1"/>
            </a:lvl4pPr>
            <a:lvl5pPr marL="1774958" indent="0">
              <a:buNone/>
              <a:defRPr sz="1553" b="1"/>
            </a:lvl5pPr>
            <a:lvl6pPr marL="2218697" indent="0">
              <a:buNone/>
              <a:defRPr sz="1553" b="1"/>
            </a:lvl6pPr>
            <a:lvl7pPr marL="2662436" indent="0">
              <a:buNone/>
              <a:defRPr sz="1553" b="1"/>
            </a:lvl7pPr>
            <a:lvl8pPr marL="3106176" indent="0">
              <a:buNone/>
              <a:defRPr sz="1553" b="1"/>
            </a:lvl8pPr>
            <a:lvl9pPr marL="3549915" indent="0">
              <a:buNone/>
              <a:defRPr sz="15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9"/>
            <a:ext cx="5157787" cy="31543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6"/>
            <a:ext cx="5183188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40" indent="0">
              <a:buNone/>
              <a:defRPr sz="1941" b="1"/>
            </a:lvl2pPr>
            <a:lvl3pPr marL="887478" indent="0">
              <a:buNone/>
              <a:defRPr sz="1747" b="1"/>
            </a:lvl3pPr>
            <a:lvl4pPr marL="1331219" indent="0">
              <a:buNone/>
              <a:defRPr sz="1553" b="1"/>
            </a:lvl4pPr>
            <a:lvl5pPr marL="1774958" indent="0">
              <a:buNone/>
              <a:defRPr sz="1553" b="1"/>
            </a:lvl5pPr>
            <a:lvl6pPr marL="2218697" indent="0">
              <a:buNone/>
              <a:defRPr sz="1553" b="1"/>
            </a:lvl6pPr>
            <a:lvl7pPr marL="2662436" indent="0">
              <a:buNone/>
              <a:defRPr sz="1553" b="1"/>
            </a:lvl7pPr>
            <a:lvl8pPr marL="3106176" indent="0">
              <a:buNone/>
              <a:defRPr sz="1553" b="1"/>
            </a:lvl8pPr>
            <a:lvl9pPr marL="3549915" indent="0">
              <a:buNone/>
              <a:defRPr sz="15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8"/>
            <a:ext cx="5183188" cy="31543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13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03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7701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10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718804"/>
          </a:xfrm>
        </p:spPr>
        <p:txBody>
          <a:bodyPr/>
          <a:lstStyle>
            <a:lvl1pPr>
              <a:defRPr sz="3105"/>
            </a:lvl1pPr>
            <a:lvl2pPr>
              <a:defRPr sz="2718"/>
            </a:lvl2pPr>
            <a:lvl3pPr>
              <a:defRPr sz="2330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8" cy="3648830"/>
          </a:xfrm>
        </p:spPr>
        <p:txBody>
          <a:bodyPr/>
          <a:lstStyle>
            <a:lvl1pPr marL="0" indent="0">
              <a:buNone/>
              <a:defRPr sz="1553"/>
            </a:lvl1pPr>
            <a:lvl2pPr marL="443740" indent="0">
              <a:buNone/>
              <a:defRPr sz="1359"/>
            </a:lvl2pPr>
            <a:lvl3pPr marL="887478" indent="0">
              <a:buNone/>
              <a:defRPr sz="1165"/>
            </a:lvl3pPr>
            <a:lvl4pPr marL="1331219" indent="0">
              <a:buNone/>
              <a:defRPr sz="971"/>
            </a:lvl4pPr>
            <a:lvl5pPr marL="1774958" indent="0">
              <a:buNone/>
              <a:defRPr sz="971"/>
            </a:lvl5pPr>
            <a:lvl6pPr marL="2218697" indent="0">
              <a:buNone/>
              <a:defRPr sz="971"/>
            </a:lvl6pPr>
            <a:lvl7pPr marL="2662436" indent="0">
              <a:buNone/>
              <a:defRPr sz="971"/>
            </a:lvl7pPr>
            <a:lvl8pPr marL="3106176" indent="0">
              <a:buNone/>
              <a:defRPr sz="971"/>
            </a:lvl8pPr>
            <a:lvl9pPr marL="3549915" indent="0">
              <a:buNone/>
              <a:defRPr sz="97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5661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10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718804"/>
          </a:xfrm>
        </p:spPr>
        <p:txBody>
          <a:bodyPr anchor="t"/>
          <a:lstStyle>
            <a:lvl1pPr marL="0" indent="0">
              <a:buNone/>
              <a:defRPr sz="3105"/>
            </a:lvl1pPr>
            <a:lvl2pPr marL="443740" indent="0">
              <a:buNone/>
              <a:defRPr sz="2718"/>
            </a:lvl2pPr>
            <a:lvl3pPr marL="887478" indent="0">
              <a:buNone/>
              <a:defRPr sz="2330"/>
            </a:lvl3pPr>
            <a:lvl4pPr marL="1331219" indent="0">
              <a:buNone/>
              <a:defRPr sz="1941"/>
            </a:lvl4pPr>
            <a:lvl5pPr marL="1774958" indent="0">
              <a:buNone/>
              <a:defRPr sz="1941"/>
            </a:lvl5pPr>
            <a:lvl6pPr marL="2218697" indent="0">
              <a:buNone/>
              <a:defRPr sz="1941"/>
            </a:lvl6pPr>
            <a:lvl7pPr marL="2662436" indent="0">
              <a:buNone/>
              <a:defRPr sz="1941"/>
            </a:lvl7pPr>
            <a:lvl8pPr marL="3106176" indent="0">
              <a:buNone/>
              <a:defRPr sz="1941"/>
            </a:lvl8pPr>
            <a:lvl9pPr marL="3549915" indent="0">
              <a:buNone/>
              <a:defRPr sz="1941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8" cy="3648830"/>
          </a:xfrm>
        </p:spPr>
        <p:txBody>
          <a:bodyPr/>
          <a:lstStyle>
            <a:lvl1pPr marL="0" indent="0">
              <a:buNone/>
              <a:defRPr sz="1553"/>
            </a:lvl1pPr>
            <a:lvl2pPr marL="443740" indent="0">
              <a:buNone/>
              <a:defRPr sz="1359"/>
            </a:lvl2pPr>
            <a:lvl3pPr marL="887478" indent="0">
              <a:buNone/>
              <a:defRPr sz="1165"/>
            </a:lvl3pPr>
            <a:lvl4pPr marL="1331219" indent="0">
              <a:buNone/>
              <a:defRPr sz="971"/>
            </a:lvl4pPr>
            <a:lvl5pPr marL="1774958" indent="0">
              <a:buNone/>
              <a:defRPr sz="971"/>
            </a:lvl5pPr>
            <a:lvl6pPr marL="2218697" indent="0">
              <a:buNone/>
              <a:defRPr sz="971"/>
            </a:lvl6pPr>
            <a:lvl7pPr marL="2662436" indent="0">
              <a:buNone/>
              <a:defRPr sz="971"/>
            </a:lvl7pPr>
            <a:lvl8pPr marL="3106176" indent="0">
              <a:buNone/>
              <a:defRPr sz="971"/>
            </a:lvl8pPr>
            <a:lvl9pPr marL="3549915" indent="0">
              <a:buNone/>
              <a:defRPr sz="97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6715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972" y="1825158"/>
            <a:ext cx="10514060" cy="385768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7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630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1" cy="5329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3294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969" y="6356537"/>
            <a:ext cx="2742046" cy="365592"/>
          </a:xfrm>
          <a:prstGeom prst="rect">
            <a:avLst/>
          </a:prstGeom>
        </p:spPr>
        <p:txBody>
          <a:bodyPr/>
          <a:lstStyle>
            <a:lvl1pPr defTabSz="898935" eaLnBrk="1" fontAlgn="auto" hangingPunct="1">
              <a:spcBef>
                <a:spcPts val="0"/>
              </a:spcBef>
              <a:spcAft>
                <a:spcPts val="0"/>
              </a:spcAft>
              <a:defRPr sz="177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985" y="6356537"/>
            <a:ext cx="4114031" cy="365592"/>
          </a:xfrm>
          <a:prstGeom prst="rect">
            <a:avLst/>
          </a:prstGeom>
        </p:spPr>
        <p:txBody>
          <a:bodyPr/>
          <a:lstStyle>
            <a:lvl1pPr defTabSz="898935" eaLnBrk="1" fontAlgn="auto" hangingPunct="1">
              <a:spcBef>
                <a:spcPts val="0"/>
              </a:spcBef>
              <a:spcAft>
                <a:spcPts val="0"/>
              </a:spcAft>
              <a:defRPr sz="177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SCTA Marketing Plan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88" y="6356537"/>
            <a:ext cx="2742045" cy="365592"/>
          </a:xfrm>
          <a:prstGeom prst="rect">
            <a:avLst/>
          </a:prstGeom>
        </p:spPr>
        <p:txBody>
          <a:bodyPr/>
          <a:lstStyle>
            <a:lvl1pPr defTabSz="898935" eaLnBrk="1" fontAlgn="auto" hangingPunct="1">
              <a:spcBef>
                <a:spcPts val="0"/>
              </a:spcBef>
              <a:spcAft>
                <a:spcPts val="0"/>
              </a:spcAft>
              <a:defRPr sz="1770">
                <a:latin typeface="+mn-lt"/>
              </a:defRPr>
            </a:lvl1pPr>
          </a:lstStyle>
          <a:p>
            <a:pPr>
              <a:defRPr/>
            </a:pPr>
            <a:fld id="{9E895E7D-03C7-474A-9D35-9FA73B0D87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971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Gradient Top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609600" y="1590675"/>
            <a:ext cx="10515600" cy="4092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135">
                <a:solidFill>
                  <a:schemeClr val="bg2"/>
                </a:solidFill>
              </a:defRPr>
            </a:lvl1pPr>
            <a:lvl2pPr marL="721076" indent="-277337">
              <a:buClr>
                <a:schemeClr val="accent5"/>
              </a:buClr>
              <a:buFont typeface="LucidaGrande" charset="0"/>
              <a:buChar char="▸"/>
              <a:defRPr>
                <a:solidFill>
                  <a:srgbClr val="7A99AC"/>
                </a:solidFill>
              </a:defRPr>
            </a:lvl2pPr>
            <a:lvl3pPr marL="1164817" indent="-277337">
              <a:buClr>
                <a:schemeClr val="accent5"/>
              </a:buClr>
              <a:buFont typeface="LucidaGrande" charset="0"/>
              <a:buChar char="▸"/>
              <a:defRPr>
                <a:solidFill>
                  <a:srgbClr val="7A99AC"/>
                </a:solidFill>
              </a:defRPr>
            </a:lvl3pPr>
            <a:lvl4pPr marL="1608555" indent="-277337">
              <a:buClr>
                <a:schemeClr val="accent5"/>
              </a:buClr>
              <a:buFont typeface="LucidaGrande" charset="0"/>
              <a:buChar char="▹"/>
              <a:defRPr sz="1553">
                <a:solidFill>
                  <a:srgbClr val="7A99AC"/>
                </a:solidFill>
              </a:defRPr>
            </a:lvl4pPr>
            <a:lvl5pPr marL="2052295" indent="-277337">
              <a:buClr>
                <a:schemeClr val="accent5"/>
              </a:buClr>
              <a:buFont typeface="LucidaGrande" charset="0"/>
              <a:buChar char="▹"/>
              <a:defRPr sz="1553">
                <a:solidFill>
                  <a:srgbClr val="7A99A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5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4/23/21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6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2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2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9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CA03-1378-435C-A093-DF4609E7EBA2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2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8.jp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96FCA03-1378-435C-A093-DF4609E7EBA2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CC20B-450F-4CC2-A568-29F7E53B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67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1E68D4-FBF2-EC43-89A3-4EB25240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06663-8DC7-8140-8331-231236732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9040-02D7-6D41-AB0D-6A38E635B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31F88-4AA3-E346-ACE6-E4DFBD6631F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88504-7AEF-284B-A6F8-3A3BFEA68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11AD3-C2DD-F94B-9A3E-13261A59F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8E819-3634-8C49-898E-50FCE87F7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0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811469"/>
            <a:ext cx="9529872" cy="10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972" y="365595"/>
            <a:ext cx="10514060" cy="132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72" y="1825159"/>
            <a:ext cx="10514060" cy="388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F09BCD-6717-EB40-AD8D-823DCA68F11B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3416" y="5811469"/>
            <a:ext cx="2510117" cy="98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0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sldNum="0" hdr="0" dt="0"/>
  <p:txStyles>
    <p:titleStyle>
      <a:lvl1pPr algn="l" defTabSz="88663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36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algn="l" defTabSz="88663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Arial" charset="0"/>
        </a:defRPr>
      </a:lvl2pPr>
      <a:lvl3pPr algn="l" defTabSz="88663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Arial" charset="0"/>
        </a:defRPr>
      </a:lvl3pPr>
      <a:lvl4pPr algn="l" defTabSz="88663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Arial" charset="0"/>
        </a:defRPr>
      </a:lvl4pPr>
      <a:lvl5pPr algn="l" defTabSz="88663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Arial" charset="0"/>
        </a:defRPr>
      </a:lvl5pPr>
      <a:lvl6pPr marL="403400" algn="l" defTabSz="88663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Arial" charset="0"/>
        </a:defRPr>
      </a:lvl6pPr>
      <a:lvl7pPr marL="806799" algn="l" defTabSz="88663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Arial" charset="0"/>
        </a:defRPr>
      </a:lvl7pPr>
      <a:lvl8pPr marL="1210198" algn="l" defTabSz="88663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Arial" charset="0"/>
        </a:defRPr>
      </a:lvl8pPr>
      <a:lvl9pPr marL="1613598" algn="l" defTabSz="88663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36">
          <a:solidFill>
            <a:schemeClr val="tx1"/>
          </a:solidFill>
          <a:latin typeface="Arial" charset="0"/>
        </a:defRPr>
      </a:lvl9pPr>
    </p:titleStyle>
    <p:bodyStyle>
      <a:lvl1pPr marL="221309" indent="-221309" algn="l" defTabSz="886639" rtl="0" eaLnBrk="1" fontAlgn="base" hangingPunct="1">
        <a:lnSpc>
          <a:spcPct val="90000"/>
        </a:lnSpc>
        <a:spcBef>
          <a:spcPts val="971"/>
        </a:spcBef>
        <a:spcAft>
          <a:spcPct val="0"/>
        </a:spcAft>
        <a:buFont typeface="Arial" charset="0"/>
        <a:buChar char="•"/>
        <a:defRPr sz="2647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665330" indent="-221309" algn="l" defTabSz="886639" rtl="0" eaLnBrk="1" fontAlgn="base" hangingPunct="1">
        <a:lnSpc>
          <a:spcPct val="90000"/>
        </a:lnSpc>
        <a:spcBef>
          <a:spcPts val="485"/>
        </a:spcBef>
        <a:spcAft>
          <a:spcPct val="0"/>
        </a:spcAft>
        <a:buFont typeface="Arial" charset="0"/>
        <a:buChar char="•"/>
        <a:defRPr sz="2294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1109349" indent="-221309" algn="l" defTabSz="886639" rtl="0" eaLnBrk="1" fontAlgn="base" hangingPunct="1">
        <a:lnSpc>
          <a:spcPct val="90000"/>
        </a:lnSpc>
        <a:spcBef>
          <a:spcPts val="485"/>
        </a:spcBef>
        <a:spcAft>
          <a:spcPct val="0"/>
        </a:spcAft>
        <a:buFont typeface="Arial" charset="0"/>
        <a:buChar char="•"/>
        <a:defRPr sz="1941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1551968" indent="-221309" algn="l" defTabSz="886639" rtl="0" eaLnBrk="1" fontAlgn="base" hangingPunct="1">
        <a:lnSpc>
          <a:spcPct val="90000"/>
        </a:lnSpc>
        <a:spcBef>
          <a:spcPts val="485"/>
        </a:spcBef>
        <a:spcAft>
          <a:spcPct val="0"/>
        </a:spcAft>
        <a:buFont typeface="Arial" charset="0"/>
        <a:buChar char="•"/>
        <a:defRPr sz="1677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1995988" indent="-221309" algn="l" defTabSz="886639" rtl="0" eaLnBrk="1" fontAlgn="base" hangingPunct="1">
        <a:lnSpc>
          <a:spcPct val="90000"/>
        </a:lnSpc>
        <a:spcBef>
          <a:spcPts val="485"/>
        </a:spcBef>
        <a:spcAft>
          <a:spcPct val="0"/>
        </a:spcAft>
        <a:buFont typeface="Arial" charset="0"/>
        <a:buChar char="•"/>
        <a:defRPr sz="1677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2440568" indent="-221870" algn="l" defTabSz="887478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306" indent="-221870" algn="l" defTabSz="887478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046" indent="-221870" algn="l" defTabSz="887478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1785" indent="-221870" algn="l" defTabSz="887478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478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40" algn="l" defTabSz="887478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478" algn="l" defTabSz="887478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219" algn="l" defTabSz="887478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4958" algn="l" defTabSz="887478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697" algn="l" defTabSz="887478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436" algn="l" defTabSz="887478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176" algn="l" defTabSz="887478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49915" algn="l" defTabSz="887478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ctelehealth.org/services/pregnancy-wellness" TargetMode="Externa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rater@mus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://schivtc.med.sc.edu/" TargetMode="External"/><Relationship Id="rId5" Type="http://schemas.openxmlformats.org/officeDocument/2006/relationships/hyperlink" Target="mailto:adrena.harrison@uscmed.sc.edu" TargetMode="External"/><Relationship Id="rId4" Type="http://schemas.openxmlformats.org/officeDocument/2006/relationships/hyperlink" Target="http://www.pregnancywellnesssc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B722C-4C25-495B-9E75-3AE4F43B2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891" y="557463"/>
            <a:ext cx="8825658" cy="332958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Antepartum and Postpartum Hemorrhage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DA2EC-0576-4CCE-AA85-3311DE4E8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1306" y="4480927"/>
            <a:ext cx="7178842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Assessing Risks and Prevention</a:t>
            </a:r>
          </a:p>
          <a:p>
            <a:endParaRPr lang="en-US" sz="3200" b="1" dirty="0"/>
          </a:p>
          <a:p>
            <a:r>
              <a:rPr lang="en-US" sz="3200" b="1" dirty="0"/>
              <a:t>         Berry A. Campbell, MD </a:t>
            </a:r>
          </a:p>
        </p:txBody>
      </p:sp>
    </p:spTree>
    <p:extLst>
      <p:ext uri="{BB962C8B-B14F-4D97-AF65-F5344CB8AC3E}">
        <p14:creationId xmlns:p14="http://schemas.microsoft.com/office/powerpoint/2010/main" val="389456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FB1C4-A974-469C-909A-F296AF839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Postpartum Hemorrhage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8A566-48E6-48B6-A0E4-4BEAB3B1A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29" y="2470013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dirty="0"/>
              <a:t>Increasing incidence</a:t>
            </a:r>
          </a:p>
          <a:p>
            <a:r>
              <a:rPr lang="en-US" sz="3200" dirty="0"/>
              <a:t>Mortality decreasing since 1980’s</a:t>
            </a:r>
          </a:p>
          <a:p>
            <a:r>
              <a:rPr lang="en-US" sz="3200" dirty="0"/>
              <a:t>Accounted for slightly &gt; 10% maternal mortality in 2009</a:t>
            </a:r>
          </a:p>
        </p:txBody>
      </p:sp>
    </p:spTree>
    <p:extLst>
      <p:ext uri="{BB962C8B-B14F-4D97-AF65-F5344CB8AC3E}">
        <p14:creationId xmlns:p14="http://schemas.microsoft.com/office/powerpoint/2010/main" val="1635437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4C9F7-E7B8-4DDD-9154-87D230291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Postpartum Hemorrhage</a:t>
            </a:r>
            <a:br>
              <a:rPr lang="en-US" b="1" dirty="0"/>
            </a:br>
            <a:r>
              <a:rPr lang="en-US" b="1" dirty="0"/>
              <a:t>Risk Factors</a:t>
            </a:r>
            <a:endParaRPr lang="en-US" dirty="0"/>
          </a:p>
        </p:txBody>
      </p:sp>
      <p:pic>
        <p:nvPicPr>
          <p:cNvPr id="5" name="Content Placeholder 4" descr="A picture containing text, screenshot, receipt&#10;&#10;Description automatically generated">
            <a:extLst>
              <a:ext uri="{FF2B5EF4-FFF2-40B4-BE49-F238E27FC236}">
                <a16:creationId xmlns:a16="http://schemas.microsoft.com/office/drawing/2014/main" id="{E3DBDC4D-28E4-4AE4-B424-0C1B87850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62" y="2016544"/>
            <a:ext cx="9404722" cy="4614862"/>
          </a:xfrm>
        </p:spPr>
      </p:pic>
    </p:spTree>
    <p:extLst>
      <p:ext uri="{BB962C8B-B14F-4D97-AF65-F5344CB8AC3E}">
        <p14:creationId xmlns:p14="http://schemas.microsoft.com/office/powerpoint/2010/main" val="2348170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525FD-05B3-42E8-9C64-330693C4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Postpartum Hemorrhage</a:t>
            </a:r>
            <a:br>
              <a:rPr lang="en-US" b="1" dirty="0"/>
            </a:br>
            <a:r>
              <a:rPr lang="en-US" b="1" dirty="0"/>
              <a:t>Risk Factors 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99ECC76-E72E-4BCE-BD4A-36AC86DC6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16" y="2339642"/>
            <a:ext cx="10096499" cy="3914774"/>
          </a:xfrm>
        </p:spPr>
      </p:pic>
    </p:spTree>
    <p:extLst>
      <p:ext uri="{BB962C8B-B14F-4D97-AF65-F5344CB8AC3E}">
        <p14:creationId xmlns:p14="http://schemas.microsoft.com/office/powerpoint/2010/main" val="1476127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885B5-77E0-47C6-9661-0BEF395DE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44F41-45C4-4931-B2ED-262936BA3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954" y="1331259"/>
            <a:ext cx="8946541" cy="4195481"/>
          </a:xfrm>
        </p:spPr>
        <p:txBody>
          <a:bodyPr>
            <a:noAutofit/>
          </a:bodyPr>
          <a:lstStyle/>
          <a:p>
            <a:r>
              <a:rPr lang="en-US" sz="2800" dirty="0"/>
              <a:t>Uterotonics after all births</a:t>
            </a:r>
          </a:p>
          <a:p>
            <a:endParaRPr lang="en-US" sz="2800" dirty="0"/>
          </a:p>
          <a:p>
            <a:r>
              <a:rPr lang="en-US" sz="2800" dirty="0"/>
              <a:t>Uterine massage</a:t>
            </a:r>
          </a:p>
          <a:p>
            <a:endParaRPr lang="en-US" sz="2800" dirty="0"/>
          </a:p>
          <a:p>
            <a:r>
              <a:rPr lang="en-US" sz="2800" dirty="0"/>
              <a:t>Heightened awareness and aggressive management</a:t>
            </a:r>
          </a:p>
          <a:p>
            <a:endParaRPr lang="en-US" sz="2800" dirty="0"/>
          </a:p>
          <a:p>
            <a:r>
              <a:rPr lang="en-US" sz="2800" dirty="0"/>
              <a:t>Develop your own protocol</a:t>
            </a:r>
          </a:p>
          <a:p>
            <a:endParaRPr lang="en-US" sz="2800" dirty="0"/>
          </a:p>
          <a:p>
            <a:r>
              <a:rPr lang="en-US" sz="2800" dirty="0"/>
              <a:t>Risk assessment: identifies 60-80%</a:t>
            </a:r>
          </a:p>
        </p:txBody>
      </p:sp>
    </p:spTree>
    <p:extLst>
      <p:ext uri="{BB962C8B-B14F-4D97-AF65-F5344CB8AC3E}">
        <p14:creationId xmlns:p14="http://schemas.microsoft.com/office/powerpoint/2010/main" val="1143595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D9D03-4AF7-4561-8E5A-5BCAEA25C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Postpartum Hemorrhage</a:t>
            </a:r>
            <a:br>
              <a:rPr lang="en-US" b="1" dirty="0"/>
            </a:br>
            <a:r>
              <a:rPr lang="en-US" b="1" dirty="0"/>
              <a:t>Risk Assessment Tool 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DBEF1C7D-5C5D-4083-B69A-DE7C6DFAB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9" y="1984547"/>
            <a:ext cx="10698162" cy="4690974"/>
          </a:xfrm>
        </p:spPr>
      </p:pic>
    </p:spTree>
    <p:extLst>
      <p:ext uri="{BB962C8B-B14F-4D97-AF65-F5344CB8AC3E}">
        <p14:creationId xmlns:p14="http://schemas.microsoft.com/office/powerpoint/2010/main" val="2495833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403C0-63BC-46BF-BA44-6B559A45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Postpartum Hemorrhage </a:t>
            </a:r>
            <a:br>
              <a:rPr lang="en-US" b="1" dirty="0"/>
            </a:br>
            <a:r>
              <a:rPr lang="en-US" b="1" dirty="0"/>
              <a:t>Prevention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550F4-A353-4BCB-82CD-CBDA162ED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649" y="2662520"/>
            <a:ext cx="7663699" cy="3473586"/>
          </a:xfrm>
        </p:spPr>
        <p:txBody>
          <a:bodyPr>
            <a:normAutofit/>
          </a:bodyPr>
          <a:lstStyle/>
          <a:p>
            <a:r>
              <a:rPr lang="en-US" sz="3200" dirty="0"/>
              <a:t>Active management 3</a:t>
            </a:r>
            <a:r>
              <a:rPr lang="en-US" sz="3200" baseline="30000" dirty="0"/>
              <a:t>rd</a:t>
            </a:r>
            <a:r>
              <a:rPr lang="en-US" sz="3200" dirty="0"/>
              <a:t> stage </a:t>
            </a:r>
          </a:p>
          <a:p>
            <a:pPr lvl="1">
              <a:buFontTx/>
              <a:buChar char="-"/>
            </a:pPr>
            <a:r>
              <a:rPr lang="en-US" sz="3000" dirty="0"/>
              <a:t>Oxytocin</a:t>
            </a:r>
          </a:p>
          <a:p>
            <a:pPr lvl="1">
              <a:buFontTx/>
              <a:buChar char="-"/>
            </a:pPr>
            <a:r>
              <a:rPr lang="en-US" sz="3000"/>
              <a:t>Uterine massage</a:t>
            </a:r>
            <a:endParaRPr lang="en-US" sz="3000" dirty="0"/>
          </a:p>
          <a:p>
            <a:pPr lvl="1">
              <a:buFontTx/>
              <a:buChar char="-"/>
            </a:pPr>
            <a:r>
              <a:rPr lang="en-US" sz="3000" dirty="0"/>
              <a:t>UC traction</a:t>
            </a:r>
          </a:p>
        </p:txBody>
      </p:sp>
    </p:spTree>
    <p:extLst>
      <p:ext uri="{BB962C8B-B14F-4D97-AF65-F5344CB8AC3E}">
        <p14:creationId xmlns:p14="http://schemas.microsoft.com/office/powerpoint/2010/main" val="4202257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8D2A1-6AA6-4075-A826-EA242018B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Antepartum Hemorrhage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DC24B-8A8E-42E4-8DA5-85D859F26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4090" y="2089485"/>
            <a:ext cx="5578226" cy="4195481"/>
          </a:xfrm>
        </p:spPr>
        <p:txBody>
          <a:bodyPr/>
          <a:lstStyle/>
          <a:p>
            <a:r>
              <a:rPr lang="en-US" sz="3200" dirty="0"/>
              <a:t>Abruptio Placenta: 1:100</a:t>
            </a:r>
          </a:p>
          <a:p>
            <a:r>
              <a:rPr lang="en-US" sz="3200" dirty="0"/>
              <a:t>Placenta Previa: 1:200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52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481982-8173-664B-BF55-1109F0A4AFFA}"/>
              </a:ext>
            </a:extLst>
          </p:cNvPr>
          <p:cNvSpPr txBox="1"/>
          <p:nvPr/>
        </p:nvSpPr>
        <p:spPr>
          <a:xfrm>
            <a:off x="414721" y="184523"/>
            <a:ext cx="1133374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Project ECHO South Carolina Pregnancy Wellness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Visit Our Website: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https://sctelehealth.org/services/pregnancy-wellness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1EAA25D-74F2-0949-AF13-B4385BEB48D0}"/>
              </a:ext>
            </a:extLst>
          </p:cNvPr>
          <p:cNvGraphicFramePr>
            <a:graphicFrameLocks noGrp="1"/>
          </p:cNvGraphicFramePr>
          <p:nvPr/>
        </p:nvGraphicFramePr>
        <p:xfrm>
          <a:off x="1010685" y="1576136"/>
          <a:ext cx="10574957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1716785">
                  <a:extLst>
                    <a:ext uri="{9D8B030D-6E8A-4147-A177-3AD203B41FA5}">
                      <a16:colId xmlns:a16="http://schemas.microsoft.com/office/drawing/2014/main" val="103686759"/>
                    </a:ext>
                  </a:extLst>
                </a:gridCol>
                <a:gridCol w="8858172">
                  <a:extLst>
                    <a:ext uri="{9D8B030D-6E8A-4147-A177-3AD203B41FA5}">
                      <a16:colId xmlns:a16="http://schemas.microsoft.com/office/drawing/2014/main" val="175255505"/>
                    </a:ext>
                  </a:extLst>
                </a:gridCol>
              </a:tblGrid>
              <a:tr h="56887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400" b="1" baseline="30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&amp; 3</a:t>
                      </a:r>
                      <a:r>
                        <a:rPr lang="en-US" sz="2400" b="1" baseline="30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Wednesday/Month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Postpartum Hemorrhage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12:15 pm – 1:00 pm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919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32436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919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  <a:endParaRPr lang="en-US" sz="2400" b="1" dirty="0">
                        <a:solidFill>
                          <a:srgbClr val="00919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919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Topic</a:t>
                      </a:r>
                      <a:endParaRPr lang="en-US" sz="2400" b="1" dirty="0">
                        <a:solidFill>
                          <a:srgbClr val="00919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69488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919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5/5/21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919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Assessing etiology and management </a:t>
                      </a:r>
                      <a:endParaRPr lang="en-US" sz="2400">
                        <a:solidFill>
                          <a:srgbClr val="00919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687055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919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5/19/21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919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Assessing blood loss and management </a:t>
                      </a:r>
                      <a:endParaRPr lang="en-US" sz="2400" dirty="0">
                        <a:solidFill>
                          <a:srgbClr val="00919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302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149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3019" y="187890"/>
            <a:ext cx="9056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Tele-Mentoring Programs in South Carolina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515" y="1233915"/>
            <a:ext cx="547387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Project ECHO Opioid Use Disorders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Medical Director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Dr. Karen Hartwell, MUSC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Coordinator: Rachel Grater,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grater@musc.edu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Website: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www.scmataccess.org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and 3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Friday of each month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12-1 pm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3389" y="1233915"/>
            <a:ext cx="646665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Project ECHO Pregnancy Wellness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Co-Medical Directors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Dr. Berry Campbell, USC and Dr. Donna Johnson, MUSC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Program Coordinator: Rachel Grater,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3"/>
              </a:rPr>
              <a:t>grater@musc.edu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Website: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/>
              </a:rPr>
              <a:t>www.pregnancywellnesssc.com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and 3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Wednesday of each month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12:15-1 pm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515" y="3265240"/>
            <a:ext cx="5473874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Southeast Viral Hepatitis Interactive Case Conference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 Director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Divya Ahuja, USC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Coordinator: Adrena Harrison,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adrena.harrison@uscmed.sc.edu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Website: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http://schivtc.med.sc.edu/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3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Wednesday of each month  12-1pm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Wednesday of each month 1-2pm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8338CB-0C6A-3C4B-82ED-4923C46E16A4}"/>
              </a:ext>
            </a:extLst>
          </p:cNvPr>
          <p:cNvSpPr txBox="1"/>
          <p:nvPr/>
        </p:nvSpPr>
        <p:spPr>
          <a:xfrm>
            <a:off x="5583389" y="3265240"/>
            <a:ext cx="646665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Project ECHO Peer Recovery Support Specialists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Co-Directors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Dr. Karen Hartwell, MUSC and Mike Malone, CPSS, NCPRSS, FAVOR Greenville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Coordinator: Rachel Grater,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grater@musc.edu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nd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and 4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Tuesday of each month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12-1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97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3CB89-B7A3-42A2-92CC-B60CE8D56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028" y="1250813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OB hemorrhage is the leading cause of an OB admission to ICU</a:t>
            </a:r>
          </a:p>
          <a:p>
            <a:endParaRPr lang="en-US" dirty="0"/>
          </a:p>
          <a:p>
            <a:r>
              <a:rPr lang="en-US" dirty="0"/>
              <a:t>Responsible for up to 25% of all pregnancy related deaths</a:t>
            </a:r>
          </a:p>
          <a:p>
            <a:endParaRPr lang="en-US" dirty="0"/>
          </a:p>
          <a:p>
            <a:r>
              <a:rPr lang="en-US" dirty="0"/>
              <a:t>Hemorrhage that leads to transfusion is leading cause of severe maternal morbidity in the US (followed by DIC)</a:t>
            </a:r>
          </a:p>
          <a:p>
            <a:endParaRPr lang="en-US" dirty="0"/>
          </a:p>
          <a:p>
            <a:r>
              <a:rPr lang="en-US" dirty="0"/>
              <a:t>Rate of pp hemorrhage increased 26% from 1994 to 2006 (atony)</a:t>
            </a:r>
          </a:p>
          <a:p>
            <a:endParaRPr lang="en-US" dirty="0"/>
          </a:p>
          <a:p>
            <a:r>
              <a:rPr lang="en-US" dirty="0"/>
              <a:t>Mortality has DECREASED from pp hemorrhage since 1990 (accounts for slightly &gt;10% of maternal mortality in the US)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42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9B91-5899-4783-9717-8CB136DA1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Normal 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C233A-4B45-411B-9996-62AA18335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72" y="1953127"/>
            <a:ext cx="8572291" cy="4195481"/>
          </a:xfrm>
        </p:spPr>
        <p:txBody>
          <a:bodyPr>
            <a:normAutofit/>
          </a:bodyPr>
          <a:lstStyle/>
          <a:p>
            <a:r>
              <a:rPr lang="en-US" sz="3200" dirty="0"/>
              <a:t>Plasma volume increase by 50%</a:t>
            </a:r>
          </a:p>
          <a:p>
            <a:r>
              <a:rPr lang="en-US" sz="3200" dirty="0"/>
              <a:t>Red blood cell increase by 30%</a:t>
            </a:r>
          </a:p>
          <a:p>
            <a:r>
              <a:rPr lang="en-US" sz="3200" dirty="0"/>
              <a:t>Cardiac output increase by 50%</a:t>
            </a:r>
          </a:p>
          <a:p>
            <a:r>
              <a:rPr lang="en-US" sz="3200" dirty="0"/>
              <a:t>SVR falls progressively </a:t>
            </a:r>
          </a:p>
          <a:p>
            <a:r>
              <a:rPr lang="en-US" sz="3200" dirty="0"/>
              <a:t>Increase fibrinogen, II, VII, VIII, IX and 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15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49A21-2BE3-4D24-8B63-DE62CF0F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Physiologic Adaptation to Hemorrhage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7E689-6916-4AE1-A505-69A05E2FA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1668" y="2209801"/>
            <a:ext cx="7038511" cy="4195481"/>
          </a:xfrm>
        </p:spPr>
        <p:txBody>
          <a:bodyPr/>
          <a:lstStyle/>
          <a:p>
            <a:r>
              <a:rPr lang="en-US" sz="3200" dirty="0"/>
              <a:t>10% loss </a:t>
            </a:r>
            <a:r>
              <a:rPr lang="en-US" sz="3200" dirty="0">
                <a:sym typeface="Symbol" panose="05050102010706020507" pitchFamily="18" charset="2"/>
              </a:rPr>
              <a:t></a:t>
            </a:r>
            <a:r>
              <a:rPr lang="en-US" sz="3200" dirty="0"/>
              <a:t> vasoconstriction</a:t>
            </a:r>
          </a:p>
          <a:p>
            <a:endParaRPr lang="en-US" sz="3200" dirty="0"/>
          </a:p>
          <a:p>
            <a:r>
              <a:rPr lang="en-US" sz="3200" dirty="0"/>
              <a:t>20% loss </a:t>
            </a:r>
            <a:r>
              <a:rPr lang="en-US" sz="3200" dirty="0">
                <a:sym typeface="Symbol" panose="05050102010706020507" pitchFamily="18" charset="2"/>
              </a:rPr>
              <a:t></a:t>
            </a:r>
            <a:r>
              <a:rPr lang="en-US" sz="3200" dirty="0"/>
              <a:t>  </a:t>
            </a:r>
            <a:r>
              <a:rPr lang="en-US" sz="3200" dirty="0">
                <a:sym typeface="Symbol" panose="05050102010706020507" pitchFamily="18" charset="2"/>
              </a:rPr>
              <a:t> BP,  CO</a:t>
            </a:r>
          </a:p>
          <a:p>
            <a:endParaRPr lang="en-US" sz="3200" dirty="0">
              <a:sym typeface="Symbol" panose="05050102010706020507" pitchFamily="18" charset="2"/>
            </a:endParaRPr>
          </a:p>
          <a:p>
            <a:r>
              <a:rPr lang="en-US" sz="3200" dirty="0">
                <a:sym typeface="Symbol" panose="05050102010706020507" pitchFamily="18" charset="2"/>
              </a:rPr>
              <a:t>&gt; 25% loss  cardiogenic shock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8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2372B-733E-4443-9057-E8232DBBA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Adaptation to Hemorrhage 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4373E227-40E4-46E9-B0B2-719F097A2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53" y="1347537"/>
            <a:ext cx="8181473" cy="5237747"/>
          </a:xfrm>
        </p:spPr>
      </p:pic>
    </p:spTree>
    <p:extLst>
      <p:ext uri="{BB962C8B-B14F-4D97-AF65-F5344CB8AC3E}">
        <p14:creationId xmlns:p14="http://schemas.microsoft.com/office/powerpoint/2010/main" val="266366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038EE2-E885-4178-B970-3CB0B074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Physiologic Responses by Hemorrhage Class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2B334-23BC-4EF3-891D-8B8793A84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7F873C-FF68-4989-8B2D-9B59A0A0E025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52463" y="2814220"/>
            <a:ext cx="2927350" cy="3442118"/>
          </a:xfrm>
        </p:spPr>
        <p:txBody>
          <a:bodyPr/>
          <a:lstStyle/>
          <a:p>
            <a:r>
              <a:rPr lang="en-US" dirty="0"/>
              <a:t>1</a:t>
            </a:r>
          </a:p>
          <a:p>
            <a:endParaRPr lang="en-US" dirty="0"/>
          </a:p>
          <a:p>
            <a:r>
              <a:rPr lang="en-US" dirty="0"/>
              <a:t>2</a:t>
            </a:r>
          </a:p>
          <a:p>
            <a:endParaRPr lang="en-US" dirty="0"/>
          </a:p>
          <a:p>
            <a:r>
              <a:rPr lang="en-US" dirty="0"/>
              <a:t>3</a:t>
            </a:r>
          </a:p>
          <a:p>
            <a:endParaRPr lang="en-US" dirty="0"/>
          </a:p>
          <a:p>
            <a:r>
              <a:rPr lang="en-US" dirty="0"/>
              <a:t>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6124FD-6C21-467A-9ED9-C5B9B73CC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Loss (%)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7EF169-B1C9-430A-BB44-0694E22B5997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873106" y="2814220"/>
            <a:ext cx="2946794" cy="3442117"/>
          </a:xfrm>
        </p:spPr>
        <p:txBody>
          <a:bodyPr/>
          <a:lstStyle/>
          <a:p>
            <a:r>
              <a:rPr lang="en-US" dirty="0"/>
              <a:t>1000 ml (15%)</a:t>
            </a:r>
          </a:p>
          <a:p>
            <a:endParaRPr lang="en-US" dirty="0"/>
          </a:p>
          <a:p>
            <a:r>
              <a:rPr lang="en-US" dirty="0"/>
              <a:t>1500 ml (20-25%)</a:t>
            </a:r>
          </a:p>
          <a:p>
            <a:endParaRPr lang="en-US" dirty="0"/>
          </a:p>
          <a:p>
            <a:r>
              <a:rPr lang="en-US" dirty="0"/>
              <a:t>2000 ml (30-35%)</a:t>
            </a:r>
          </a:p>
          <a:p>
            <a:endParaRPr lang="en-US" dirty="0"/>
          </a:p>
          <a:p>
            <a:r>
              <a:rPr lang="en-US" dirty="0"/>
              <a:t>&gt;2500 ml (&gt;35%)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1662BF-2FCC-452C-A9B7-D0EE1D8D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Response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4DC368-1FFB-470C-A8B6-4D9A2CC469D8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113193" y="2561820"/>
            <a:ext cx="2932113" cy="31338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Dizziness, palpitations, minimal BP change</a:t>
            </a:r>
          </a:p>
          <a:p>
            <a:endParaRPr lang="en-US" dirty="0"/>
          </a:p>
          <a:p>
            <a:r>
              <a:rPr lang="en-US" dirty="0" err="1"/>
              <a:t>Tachy</a:t>
            </a:r>
            <a:r>
              <a:rPr lang="en-US" dirty="0"/>
              <a:t>, tachypneic, weak, sweatiness, narrow pp</a:t>
            </a:r>
          </a:p>
          <a:p>
            <a:endParaRPr lang="en-US" dirty="0"/>
          </a:p>
          <a:p>
            <a:r>
              <a:rPr lang="en-US" dirty="0"/>
              <a:t>Significant </a:t>
            </a:r>
            <a:r>
              <a:rPr lang="en-US" dirty="0" err="1"/>
              <a:t>tachy</a:t>
            </a:r>
            <a:r>
              <a:rPr lang="en-US" dirty="0"/>
              <a:t>, tachypnea, restless, pallor, cool extremities</a:t>
            </a:r>
          </a:p>
          <a:p>
            <a:endParaRPr lang="en-US" dirty="0"/>
          </a:p>
          <a:p>
            <a:r>
              <a:rPr lang="en-US" dirty="0"/>
              <a:t>Air-hunger, cardiogenic shock, oliguria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9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D497-ECAC-4179-9060-E67DF5050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Postpartum Hemorrhage</a:t>
            </a:r>
            <a:br>
              <a:rPr lang="en-US" b="1" dirty="0"/>
            </a:br>
            <a:r>
              <a:rPr lang="en-US" b="1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EFCD4-E8F3-4933-94E2-19528EE19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209801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dirty="0"/>
              <a:t>Cumulative Blood Loss </a:t>
            </a:r>
            <a:r>
              <a:rPr lang="en-US" sz="3200" u="sng" dirty="0"/>
              <a:t>&gt; </a:t>
            </a:r>
            <a:r>
              <a:rPr lang="en-US" sz="3200" dirty="0"/>
              <a:t>1000 mℓ first 24 </a:t>
            </a:r>
            <a:r>
              <a:rPr lang="en-US" sz="3200" dirty="0" err="1"/>
              <a:t>hrs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                         OR</a:t>
            </a:r>
          </a:p>
          <a:p>
            <a:r>
              <a:rPr lang="en-US" sz="3200" dirty="0"/>
              <a:t>Blood loss associated with signs/symptoms of hypovolemia first 24 </a:t>
            </a:r>
            <a:r>
              <a:rPr lang="en-US" sz="3200" dirty="0" err="1"/>
              <a:t>hrs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7547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75A2-8A6B-49F9-B11F-5D1782949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Postpartum Hemorrhage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97048-A146-475E-9E02-16ACD1511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29" y="2209801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dirty="0"/>
              <a:t>Signs/Symptoms often do not present until late</a:t>
            </a:r>
          </a:p>
          <a:p>
            <a:r>
              <a:rPr lang="en-US" sz="3200" dirty="0"/>
              <a:t>Hypotension and Tachycardia </a:t>
            </a:r>
            <a:r>
              <a:rPr lang="en-US" sz="3200" dirty="0">
                <a:sym typeface="Symbol" panose="05050102010706020507" pitchFamily="18" charset="2"/>
              </a:rPr>
              <a:t></a:t>
            </a:r>
          </a:p>
          <a:p>
            <a:pPr marL="0" indent="0">
              <a:buNone/>
            </a:pPr>
            <a:r>
              <a:rPr lang="en-US" sz="3200" dirty="0">
                <a:sym typeface="Symbol" panose="05050102010706020507" pitchFamily="18" charset="2"/>
              </a:rPr>
              <a:t>   usually ≥ 25% (≥ 1500 mℓ) lost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722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9C9A-39C2-42F2-B291-8E7B348BA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Postpartum Hemorrhage </a:t>
            </a:r>
            <a:br>
              <a:rPr lang="en-US" b="1" dirty="0"/>
            </a:br>
            <a:r>
              <a:rPr lang="en-US" b="1" dirty="0"/>
              <a:t>Sequelae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8F5AB-B7DE-4305-86A9-76A133805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312" y="2209801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dirty="0"/>
              <a:t>Adult respiratory distress</a:t>
            </a:r>
          </a:p>
          <a:p>
            <a:r>
              <a:rPr lang="en-US" sz="3200" dirty="0"/>
              <a:t>Shock</a:t>
            </a:r>
          </a:p>
          <a:p>
            <a:r>
              <a:rPr lang="en-US" sz="3200" dirty="0"/>
              <a:t>DIC</a:t>
            </a:r>
          </a:p>
          <a:p>
            <a:r>
              <a:rPr lang="en-US" sz="3200" dirty="0"/>
              <a:t>Acute renal failure</a:t>
            </a:r>
          </a:p>
          <a:p>
            <a:r>
              <a:rPr lang="en-US" sz="3200" dirty="0"/>
              <a:t>Loss of fertility </a:t>
            </a:r>
          </a:p>
          <a:p>
            <a:r>
              <a:rPr lang="en-US" sz="3200" dirty="0"/>
              <a:t>Pituitary necrosis (Sheehan Syn)</a:t>
            </a:r>
          </a:p>
        </p:txBody>
      </p:sp>
    </p:spTree>
    <p:extLst>
      <p:ext uri="{BB962C8B-B14F-4D97-AF65-F5344CB8AC3E}">
        <p14:creationId xmlns:p14="http://schemas.microsoft.com/office/powerpoint/2010/main" val="2301062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CTA PP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TA I&amp;E Grants_Summit Slides" id="{716B1DB2-F8E9-D64F-B773-CCD64FB542AF}" vid="{BDDEF099-A3BF-144F-8948-8AEBA5D514A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261</TotalTime>
  <Words>617</Words>
  <Application>Microsoft Macintosh PowerPoint</Application>
  <PresentationFormat>Widescreen</PresentationFormat>
  <Paragraphs>133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LucidaGrande</vt:lpstr>
      <vt:lpstr>Times New Roman</vt:lpstr>
      <vt:lpstr>Wingdings 3</vt:lpstr>
      <vt:lpstr>Ion</vt:lpstr>
      <vt:lpstr>Office Theme</vt:lpstr>
      <vt:lpstr>SCTA PPT</vt:lpstr>
      <vt:lpstr>Antepartum and Postpartum Hemorrhage</vt:lpstr>
      <vt:lpstr>PowerPoint Presentation</vt:lpstr>
      <vt:lpstr>Normal Physiology</vt:lpstr>
      <vt:lpstr>Physiologic Adaptation to Hemorrhage </vt:lpstr>
      <vt:lpstr>Adaptation to Hemorrhage </vt:lpstr>
      <vt:lpstr>Physiologic Responses by Hemorrhage Class</vt:lpstr>
      <vt:lpstr>Postpartum Hemorrhage Definition</vt:lpstr>
      <vt:lpstr>Postpartum Hemorrhage </vt:lpstr>
      <vt:lpstr>Postpartum Hemorrhage  Sequelae</vt:lpstr>
      <vt:lpstr>Postpartum Hemorrhage  </vt:lpstr>
      <vt:lpstr>Postpartum Hemorrhage Risk Factors</vt:lpstr>
      <vt:lpstr>Postpartum Hemorrhage Risk Factors  </vt:lpstr>
      <vt:lpstr>Prevention</vt:lpstr>
      <vt:lpstr>Postpartum Hemorrhage Risk Assessment Tool  </vt:lpstr>
      <vt:lpstr>Postpartum Hemorrhage  Prevention</vt:lpstr>
      <vt:lpstr>Antepartum Hemorrhage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Antepartum and Postpartum Hemorrhage</dc:title>
  <dc:creator>Marva Riley</dc:creator>
  <cp:lastModifiedBy>Mccloskey, Justin</cp:lastModifiedBy>
  <cp:revision>18</cp:revision>
  <dcterms:created xsi:type="dcterms:W3CDTF">2021-04-19T15:52:39Z</dcterms:created>
  <dcterms:modified xsi:type="dcterms:W3CDTF">2021-04-23T20:45:01Z</dcterms:modified>
</cp:coreProperties>
</file>