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37292-668B-42FD-8C77-C4AB6A580382}" v="118" dt="2023-10-16T15:30:18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2859E-322B-41DE-8A77-160C6961E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EF5D6-D1FA-4B73-ABFE-F76939417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97DD7-54E3-4B11-8AF7-A54CAD07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13A3F-764C-4D11-B313-EF2E8AD2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989CA-2266-4267-B25D-7D8657ED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0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B0C-793B-4CBD-B922-5E1D55CE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33EAD-08EA-43EF-B39E-470095BF5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2262B-2B59-43FB-AA48-0FA2F3FF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B4166-C892-4E1F-AB95-EB8BE0D6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ADB65-495B-4EDF-9A82-8DB768D5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7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6975D-07F7-45C3-88BC-051FBF50A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A498F-B9F9-4798-B175-344BCF13C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75458-3FF1-4A99-AD61-12AFD7E7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05273-599E-41C0-8DA4-A5900A7B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9930-AB0D-411A-A240-D83F70EB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5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8DD0-D52E-4331-AEC9-3B5F321A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A988-09DB-4521-B94C-FF738C51A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B7410-48EA-4C06-A14E-1C2F5E593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84A06-EF2F-4A94-AE24-127967A7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E9EB8-98CD-443A-9B3C-F5626F8C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3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8EB3-2F2E-48AC-82EB-0B699890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F7123-2E01-49FB-A6BE-877E2D00E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F447D-B5AD-426B-95C3-5EFBF0C6A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A28F-6EB8-4FCB-A28C-4A79D2B7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E2080-9FC3-44BB-82D3-3CAFAF8E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2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A643-72AC-492D-BA40-EE7C7205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9113D-DF99-432F-B220-F56E18C99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D47B1-1B9C-4B00-8619-34777EB13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60757-7E69-4C9A-A4D0-FC9FD666A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B2A98-0E09-4DB2-B5B5-2939F849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E1263-5617-462E-ABC6-F42E6703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6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FA5-60DB-4930-BDC1-396811583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518E-B8C0-4DEF-9BFB-7B1CDCE60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10EAE-69F4-4318-877C-548E1DDDA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68DCD-A8A3-499C-BA58-FA7E1B902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34A0D-85A5-403E-9152-7EA3D96A7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2C7A4B-1105-48A8-991D-CAD08070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403248-B34D-4CD6-B01C-C00CF485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4B5DF-E5AD-4245-994E-8B9AB3F5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8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487E-EE72-4DDA-8E20-9E51CA24B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33212-E8D8-46FB-ACC5-003B22AA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39BAF-8873-41D6-8683-7DB1F715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09FEE-8C4D-43A4-B525-7EEC677F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B191F-0815-4C32-B5F1-DAD91C424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45D585-6003-494B-AC3F-B89990EB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22AB5-05EF-41AD-A231-5A276AFF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2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86D3A-4901-4129-8F48-30F9DBB9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519D0-C3A6-4375-BB1F-65F1B466B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6C632-53B9-407D-B57C-D476E53F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D60F9-7B2C-4163-B52C-DF2C8F96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CBFC2-66C8-4B9A-B2D5-85DE0D25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FBDB-D7B5-4BEE-88C9-57B75BF4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0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93A2-D2E5-4047-A1BC-DEA83C82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E9B97-77D7-4104-B8C8-EE9F829AD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3984F-4791-4037-8836-63FBCA5E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2F186-F7B6-47D3-8A9E-447D6D36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3274F-809A-45F2-8C68-39CB9E5B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1E912-C077-4BF6-88C6-9ECBF457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4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4DE04-19EB-475C-8BED-95006FC8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80855-8134-48B8-86AA-F284ECE43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8D935-2372-4C26-B499-431E41391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4CB32-933D-4966-8748-91C15A9A1C47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E16A-517B-44B9-9851-3650E0C45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48061-1F55-4DE9-961D-FA5EB83EA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330E0-E31B-494C-8E4D-F9D6263F0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556"/>
            <a:ext cx="9144000" cy="2387600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Chronic Hypertension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E6E92-C686-4106-9AC5-1AE815308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Richard D. Adams, MD, FACOG</a:t>
            </a:r>
          </a:p>
          <a:p>
            <a:r>
              <a:rPr lang="en-US" dirty="0"/>
              <a:t>Maternal Fetal Medicine</a:t>
            </a:r>
          </a:p>
          <a:p>
            <a:r>
              <a:rPr lang="en-US" dirty="0"/>
              <a:t>USC School of Medicine</a:t>
            </a:r>
          </a:p>
          <a:p>
            <a:r>
              <a:rPr lang="en-US" dirty="0"/>
              <a:t>Prisma Health Midlands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7A8CC8A-5BFA-D5EE-AA0F-6462D8D26B88}"/>
              </a:ext>
            </a:extLst>
          </p:cNvPr>
          <p:cNvSpPr txBox="1">
            <a:spLocks/>
          </p:cNvSpPr>
          <p:nvPr/>
        </p:nvSpPr>
        <p:spPr>
          <a:xfrm>
            <a:off x="1534882" y="5964250"/>
            <a:ext cx="9144000" cy="578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Wednesday October 18,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1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346" y="104744"/>
            <a:ext cx="1101193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Risks of Chronic Hypertension in Pregnancy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28AD55-868C-6222-B053-46AA2329C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42" y="1871504"/>
            <a:ext cx="10360578" cy="41695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5F0A71-DA31-C1CE-2E82-9F5C72C2DE87}"/>
              </a:ext>
            </a:extLst>
          </p:cNvPr>
          <p:cNvSpPr txBox="1"/>
          <p:nvPr/>
        </p:nvSpPr>
        <p:spPr>
          <a:xfrm>
            <a:off x="9527059" y="6376083"/>
            <a:ext cx="237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ACOG PB 203; Jan 2019</a:t>
            </a:r>
          </a:p>
        </p:txBody>
      </p:sp>
    </p:spTree>
    <p:extLst>
      <p:ext uri="{BB962C8B-B14F-4D97-AF65-F5344CB8AC3E}">
        <p14:creationId xmlns:p14="http://schemas.microsoft.com/office/powerpoint/2010/main" val="313685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904568"/>
            <a:ext cx="10675374" cy="58336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Baseline lab evaluation: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Complete blood count, Complete Metabolic Profile (electrolytes, LFTs, BUN/Cr)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Assessment for Proteinuria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Spot urine P:C ratio or 24-hour urine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P:C less than 0.15 safely indicates 24-hour urine less than 300 mg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Electrocardiogram +/- echocardiogram for women with longstanding CHTN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Poorly controlled HTN (more than 4 years) or longstanding HTN more likely to have hypertrophic changes, cardiomegaly, and ischemic heart disease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4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1229032"/>
            <a:ext cx="10675374" cy="55092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Discontinue ACE-inhibitors and Angiotensin Receptor Blockers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Risk of fetal/neonatal renal impairment, oligohydramnios, and renal failure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Possible increased risk of miscarriage, stillbirth, and congenital anomalies: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Oligohydramnios, anuria, renal failure/dialysis, hypotension, pulmonary hypoplasia, Respiratory Distress, fetal growth restriction, limb defects, </a:t>
            </a:r>
            <a:r>
              <a:rPr lang="en-US" dirty="0" err="1">
                <a:latin typeface="Aptos Display" panose="020B0004020202020204" pitchFamily="34" charset="0"/>
                <a:cs typeface="Biome" panose="020B0502040204020203" pitchFamily="34" charset="0"/>
              </a:rPr>
              <a:t>hypocalvaria</a:t>
            </a: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, fetal/perinatal death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9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 in Pregnancy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BB6A3-2589-6905-9DB4-3AE8F81F9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809" y="1326868"/>
            <a:ext cx="9002381" cy="47155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0F32DF-C091-3EC7-9F4C-22AA727B87A2}"/>
              </a:ext>
            </a:extLst>
          </p:cNvPr>
          <p:cNvSpPr txBox="1"/>
          <p:nvPr/>
        </p:nvSpPr>
        <p:spPr>
          <a:xfrm>
            <a:off x="9527059" y="6376083"/>
            <a:ext cx="237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ACOG PB 203; Jan 2019</a:t>
            </a:r>
          </a:p>
        </p:txBody>
      </p:sp>
    </p:spTree>
    <p:extLst>
      <p:ext uri="{BB962C8B-B14F-4D97-AF65-F5344CB8AC3E}">
        <p14:creationId xmlns:p14="http://schemas.microsoft.com/office/powerpoint/2010/main" val="1382652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29" y="806245"/>
            <a:ext cx="11316929" cy="604586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Use of Diuretics in Pregnancy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Thiazide diuretics – Not associated with fetal anomalies, but theoretical concern about interfering with pregnancy volume expansion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Would not initiate during pregnancy (without indication) but not unreasonable to continue if prescribed outside of pregnancy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Loop diuretics – Not routinely used in the antepartum setting.  May be necessary in patients with significant cardiac dysfunction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Avoid if possible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Atenolol (beta-1 selective blocker) – growth restriction, lower placental neonatal weight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Propranolol (non-selective beta blocker ) – may promote uterine irritability due to blockage of beta-2 receptors reducing myometrial relaxation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Low Dose Aspirin (81 mg) should be initiated between 12 – 28 weeks (ideally prior to 16 weeks) for preeclampsia risk reduction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27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983233"/>
            <a:ext cx="10675374" cy="51369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CHAP Trial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Published in NEJM in April 2022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Multicenter RCT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Pregnant women with mild chronic hypertension enrolled prior to 23 weeks randomized to early treatment vs no treatment until severe-range BP (SBP≥160, DBP ≥105)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Findings: reduced risk of preeclampsia with severe features, preterm birth &lt; 35 weeks, placental abruption, fetal/neonatal death)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Birthweight less than 10%ile similar in both groups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Reference: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A0ABAC-84FB-87FA-55B2-7E3ADFED1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721" y="4847304"/>
            <a:ext cx="7616717" cy="163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48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243670D-375D-DD0C-382D-8C74F2536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002"/>
            <a:ext cx="6096851" cy="30484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173F6E-9624-12FC-557F-90328E3BF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0941" y="3549445"/>
            <a:ext cx="7359562" cy="227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61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E74799-F26B-F8BE-3BC6-AEF2EB60B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07" y="1944327"/>
            <a:ext cx="11132883" cy="409021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E80F354-6EA9-80D9-CE71-9F823340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 in Pregnancy</a:t>
            </a:r>
          </a:p>
        </p:txBody>
      </p:sp>
    </p:spTree>
    <p:extLst>
      <p:ext uri="{BB962C8B-B14F-4D97-AF65-F5344CB8AC3E}">
        <p14:creationId xmlns:p14="http://schemas.microsoft.com/office/powerpoint/2010/main" val="3002448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983233"/>
            <a:ext cx="10675374" cy="8259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Discussion 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  <p:pic>
        <p:nvPicPr>
          <p:cNvPr id="2050" name="Picture 2" descr="Illustration of multiple people with word bubbles above their heads engaging in a discussion">
            <a:extLst>
              <a:ext uri="{FF2B5EF4-FFF2-40B4-BE49-F238E27FC236}">
                <a16:creationId xmlns:a16="http://schemas.microsoft.com/office/drawing/2014/main" id="{375D62AC-F00D-B5A4-3059-C39CE465D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1523999"/>
            <a:ext cx="11907307" cy="446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9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8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Case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791"/>
            <a:ext cx="10515600" cy="55004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Ms. Smith-Jones presents to the office for IUD removal.  She is a 35-year-old G1 P0-1-0-1 with a history of chronic hypertension diagnosed 9 years ago.  She and her husband desire to have another child.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Aptos Display" panose="020B0004020202020204" pitchFamily="34" charset="0"/>
                <a:cs typeface="Biome" panose="020B0502040204020203" pitchFamily="34" charset="0"/>
              </a:rPr>
              <a:t>OBHx</a:t>
            </a: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 – G1: 29 week C-section secondary to preeclampsia with severe features, fetal growth restriction, and abnormal umbilical artery Dopplers 6 years ago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PMH – Chronic hypertension, Class III Obesity (BMI 42), polycystic kidney disease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PSH – C-section, rhinoplasty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Meds – Lisinopril/HCTZ: 20/12.5 daily, Amlodipine: 5 mg daily</a:t>
            </a:r>
          </a:p>
        </p:txBody>
      </p:sp>
    </p:spTree>
    <p:extLst>
      <p:ext uri="{BB962C8B-B14F-4D97-AF65-F5344CB8AC3E}">
        <p14:creationId xmlns:p14="http://schemas.microsoft.com/office/powerpoint/2010/main" val="374523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08512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55" y="914400"/>
            <a:ext cx="11375922" cy="59377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Globally, the prevalence of hypertension in adults is very high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Essential Hypertension most likely cause of hypertension predating pregnancy in 86 – 89% of cases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Risk factors include: advancing age, Obesity, Family History, race, high sodium diet, excess alcohol consumption, inactive lifestyle, poor social situation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Calibri" panose="020F0502020204030204" pitchFamily="34" charset="0"/>
              </a:rPr>
              <a:t>Secondary Hypertension results as a sequelae of another factor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Renal Disease (CKD, Polycystic disease, </a:t>
            </a:r>
            <a:r>
              <a:rPr lang="en-US" dirty="0" err="1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etc</a:t>
            </a: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Vascular Disease (atherosclerosis, vascular scleroderma, </a:t>
            </a:r>
            <a:r>
              <a:rPr lang="en-US" dirty="0" err="1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Takyasu</a:t>
            </a: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 Arteritis, </a:t>
            </a:r>
            <a:r>
              <a:rPr lang="en-US" dirty="0" err="1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etc</a:t>
            </a: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Endocrine Disease (Cushing’s Syndrome, Hyperthyroid)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Tumor such as pheochromocytoma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Obstructive sleep apnea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Illicit drug use (amphetamine, cocaine)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Rx &amp; non-Rx drugs (OCP, chronic NSAID use, corticosteroids, phenylephrine, cyclosporine, tacrolimus, certain antidepressants, certain atypical </a:t>
            </a:r>
            <a:r>
              <a:rPr lang="en-US" dirty="0" err="1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antiphsychotics</a:t>
            </a: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etc</a:t>
            </a: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)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9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8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791"/>
            <a:ext cx="10515600" cy="5500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Calibri" panose="020F0502020204030204" pitchFamily="34" charset="0"/>
              </a:rPr>
              <a:t>The prevalence of chronic hypertension in pregnancy in the United States is estimated to be as high as 3%, and has been increasing over time.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Increase attributed to increased prevalence of obesity, metabolic syndrome, and delayed childbearing (AMA)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Chronic Hypertension in Pregnancy: </a:t>
            </a:r>
            <a:r>
              <a:rPr lang="en-US" i="1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Hypertension diagnosed either prior to pregnancy or prior to 20 weeks of gestation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Traditionally diagnosed as SBP≥ 140 and/or DBP ≥ 90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2 readings at least 4 hours apart unless faced with </a:t>
            </a:r>
            <a:r>
              <a:rPr lang="en-US" sz="2000" i="1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Severe</a:t>
            </a:r>
            <a:r>
              <a:rPr lang="en-US" sz="2000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 Hypertension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2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653"/>
            <a:ext cx="10515600" cy="80624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943896"/>
            <a:ext cx="10754032" cy="59082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In 2017, the American College of Cardiology and American Heart Association (ACC/AHA) changed the criteria for classification of hypertension in adults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Classification: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1: Normal (systolic blood pressure less than 120 mm Hg and diastolic blood pressure less than 80 mm Hg)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2: Elevated (systolic blood pressure of 120–129 mm Hg and diastolic blood pressure less than 80 mm Hg)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3: Stage 1 hypertension (systolic blood pressure of 130–139 mm Hg or diastolic blood pressure of 80–89 mm Hg)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4: Stage 2 hypertension (systolic blood pressure of 140 mm Hg or more or diastolic blood pressure of 90 mm Hg or more).</a:t>
            </a:r>
          </a:p>
          <a:p>
            <a:pPr marL="51435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a disparity in category between SBP &amp; DPB, the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VALUE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determine the category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 to initiate antihypertensive therapy for Category 3 (Stage 1 hypertension) with 1 or more additional findings:</a:t>
            </a:r>
          </a:p>
          <a:p>
            <a:pPr marL="51435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Known cardiac disease, Type I or II Diabetes, chronic kidney disease, Age 65 or greater,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7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8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791"/>
            <a:ext cx="10515600" cy="5500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Establishing a diagnosis of chronic hypertension in pregnancy may not be straightforward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In many otherwise health young women, blood pressures may not be known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Normal pregnancy physiology may mask previously undiagnosed chronic hypertension</a:t>
            </a:r>
            <a:endParaRPr lang="en-US" sz="2000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9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8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Pregnancy 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791"/>
            <a:ext cx="10515600" cy="5500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SBP &amp; DBP fall early in pregnancy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Approx. 30% </a:t>
            </a:r>
            <a:r>
              <a:rPr lang="en-US" i="1" dirty="0">
                <a:latin typeface="Aptos Display" panose="020B0004020202020204" pitchFamily="34" charset="0"/>
                <a:cs typeface="Biome" panose="020B0502040204020203" pitchFamily="34" charset="0"/>
              </a:rPr>
              <a:t>decrease</a:t>
            </a: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 in Systemic Vascular Resistance occurs early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May generate up to 10% reduction in BP as early as 7 – 8 weeks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DBP may decrease by up to 20 mm Hg (greater than SBP reduction)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Nadir between 16 – 22 weeks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Thus, Normal pregnancy physiology may mask previously undiagnosed chronic hypertension</a:t>
            </a:r>
            <a:endParaRPr lang="en-US" sz="2000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06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904568"/>
            <a:ext cx="10675374" cy="58336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BP levels generally return to “normal” in the 3</a:t>
            </a:r>
            <a:r>
              <a:rPr lang="en-US" baseline="30000" dirty="0">
                <a:latin typeface="Aptos Display" panose="020B0004020202020204" pitchFamily="34" charset="0"/>
                <a:cs typeface="Biome" panose="020B0502040204020203" pitchFamily="34" charset="0"/>
              </a:rPr>
              <a:t>rd</a:t>
            </a: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 trimester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Thus, chronic hypertension often labeled as “Gestational Hypertension”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Approx. 11% of women with CHTN have baseline proteinuria (&gt;300 mg/24 </a:t>
            </a:r>
            <a:r>
              <a:rPr lang="en-US" dirty="0" err="1">
                <a:latin typeface="Aptos Display" panose="020B0004020202020204" pitchFamily="34" charset="0"/>
                <a:cs typeface="Biome" panose="020B0502040204020203" pitchFamily="34" charset="0"/>
              </a:rPr>
              <a:t>hrs</a:t>
            </a: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Therefore, may be misdiagnosed as Preeclampsia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True distinction between CHTN vs Preeclampsia spectrum may only be evident in retrospect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However, 20 – 50% of pregnant women with CHTN may develop superimposed Preeclampsia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95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8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ACOG Definitions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C56E1E-A720-B641-2C79-912179A9C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6" y="1562448"/>
            <a:ext cx="12069470" cy="43564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0BD405C-D173-85E8-A1E7-FD7FBDBA415B}"/>
              </a:ext>
            </a:extLst>
          </p:cNvPr>
          <p:cNvSpPr txBox="1"/>
          <p:nvPr/>
        </p:nvSpPr>
        <p:spPr>
          <a:xfrm>
            <a:off x="9527059" y="6376083"/>
            <a:ext cx="237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ACOG PB 203; Jan 2019</a:t>
            </a:r>
          </a:p>
        </p:txBody>
      </p:sp>
    </p:spTree>
    <p:extLst>
      <p:ext uri="{BB962C8B-B14F-4D97-AF65-F5344CB8AC3E}">
        <p14:creationId xmlns:p14="http://schemas.microsoft.com/office/powerpoint/2010/main" val="3872425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1117</Words>
  <Application>Microsoft Macintosh PowerPoint</Application>
  <PresentationFormat>Widescreen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Algerian</vt:lpstr>
      <vt:lpstr>Aptos Display</vt:lpstr>
      <vt:lpstr>Arial</vt:lpstr>
      <vt:lpstr>Berlin Sans FB Demi</vt:lpstr>
      <vt:lpstr>Biome</vt:lpstr>
      <vt:lpstr>Calibri</vt:lpstr>
      <vt:lpstr>Calibri Light</vt:lpstr>
      <vt:lpstr>Times New Roman</vt:lpstr>
      <vt:lpstr>Wingdings</vt:lpstr>
      <vt:lpstr>Office Theme</vt:lpstr>
      <vt:lpstr>Chronic Hypertension</vt:lpstr>
      <vt:lpstr>Case Presentation</vt:lpstr>
      <vt:lpstr>Chronic Hypertension</vt:lpstr>
      <vt:lpstr>Chronic Hypertension</vt:lpstr>
      <vt:lpstr>Chronic Hypertension</vt:lpstr>
      <vt:lpstr>Chronic Hypertension</vt:lpstr>
      <vt:lpstr>Pregnancy Physiology</vt:lpstr>
      <vt:lpstr>Chronic Hypertension in Pregnancy</vt:lpstr>
      <vt:lpstr>ACOG Definitions</vt:lpstr>
      <vt:lpstr>Risks of Chronic Hypertension in Pregnancy</vt:lpstr>
      <vt:lpstr>Chronic Hypertension in Pregnancy</vt:lpstr>
      <vt:lpstr>Chronic Hypertension in Pregnancy</vt:lpstr>
      <vt:lpstr>Chronic Hypertension in Pregnancy</vt:lpstr>
      <vt:lpstr>Chronic Hypertension in Pregnancy</vt:lpstr>
      <vt:lpstr>Chronic Hypertension in Pregnancy</vt:lpstr>
      <vt:lpstr>PowerPoint Presentation</vt:lpstr>
      <vt:lpstr>Chronic Hypertension in Pregnancy</vt:lpstr>
      <vt:lpstr>Chronic Hypertension in Pregnancy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 in Pregnancy</dc:title>
  <dc:creator>Berry Campbell</dc:creator>
  <cp:lastModifiedBy>Grater, Rachel</cp:lastModifiedBy>
  <cp:revision>9</cp:revision>
  <dcterms:created xsi:type="dcterms:W3CDTF">2021-02-16T23:04:23Z</dcterms:created>
  <dcterms:modified xsi:type="dcterms:W3CDTF">2023-10-16T19:08:25Z</dcterms:modified>
</cp:coreProperties>
</file>