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72" r:id="rId4"/>
    <p:sldId id="273" r:id="rId5"/>
    <p:sldId id="274" r:id="rId6"/>
    <p:sldId id="275" r:id="rId7"/>
    <p:sldId id="276" r:id="rId8"/>
    <p:sldId id="279" r:id="rId9"/>
    <p:sldId id="280" r:id="rId10"/>
    <p:sldId id="281" r:id="rId11"/>
    <p:sldId id="282" r:id="rId12"/>
    <p:sldId id="283" r:id="rId13"/>
    <p:sldId id="284" r:id="rId14"/>
    <p:sldId id="287" r:id="rId15"/>
    <p:sldId id="288" r:id="rId16"/>
    <p:sldId id="289" r:id="rId17"/>
    <p:sldId id="28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4C9606-7F16-479F-A0CB-937985DB6D06}" v="8" dt="2023-11-14T13:53:15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14T13:55:41.41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0 223,'52'0,"8"-2,0 4,99 15,-111-10,66 1,28 4,422 59,262-50,-642-21,-82 6,-1 4,135 31,-41-6,-172-31,0-1,1-1,0-1,-1-1,1-1,-1-1,1-1,-1-1,39-12,-8 2,0 2,70-5,-36 5,103-11,-91 13,104-24,-194 31,-1 0,0-1,0 0,16-10,-18 10,1-1,-1 1,1 1,0-1,1 1,15-3,57-2,157 8,-123 2,-97-2,-11-1,1 1,-1 0,1 0,-1 1,1 0,-1 0,0 1,1 0,7 3,-16 0,-13 1,-19 3,30-8,-108 32,67-19,-89 18,109-27,0 1,-25 9,30-9,0 0,0-1,-1-1,-23 2,0-6,0-3,0-2,1-1,0-2,-53-18,-65-12,-112-24,168 36,-23-1,-143-10,211 31,-364-24,269 22,0-6,-172-38,90 11,94 26,0 6,-203 12,320-1,0 1,-1 1,1 1,1 1,-30 12,-110 56,91-38,33-18,-2-2,0-2,-46 10,74-21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2859E-322B-41DE-8A77-160C6961E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EEF5D6-D1FA-4B73-ABFE-F76939417A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97DD7-54E3-4B11-8AF7-A54CAD07E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13A3F-764C-4D11-B313-EF2E8AD29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989CA-2266-4267-B25D-7D8657ED7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0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56B0C-793B-4CBD-B922-5E1D55CEB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533EAD-08EA-43EF-B39E-470095BF5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2262B-2B59-43FB-AA48-0FA2F3FF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B4166-C892-4E1F-AB95-EB8BE0D6D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ADB65-495B-4EDF-9A82-8DB768D59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7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36975D-07F7-45C3-88BC-051FBF50A1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DA498F-B9F9-4798-B175-344BCF13C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75458-3FF1-4A99-AD61-12AFD7E79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05273-599E-41C0-8DA4-A5900A7B7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C9930-AB0D-411A-A240-D83F70EB1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5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E8DD0-D52E-4331-AEC9-3B5F321A4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DA988-09DB-4521-B94C-FF738C51A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B7410-48EA-4C06-A14E-1C2F5E593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84A06-EF2F-4A94-AE24-127967A79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E9EB8-98CD-443A-9B3C-F5626F8C7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3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48EB3-2F2E-48AC-82EB-0B699890F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F7123-2E01-49FB-A6BE-877E2D00E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F447D-B5AD-426B-95C3-5EFBF0C6A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4A28F-6EB8-4FCB-A28C-4A79D2B78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E2080-9FC3-44BB-82D3-3CAFAF8E3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23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FA643-72AC-492D-BA40-EE7C72058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9113D-DF99-432F-B220-F56E18C99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D47B1-1B9C-4B00-8619-34777EB13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60757-7E69-4C9A-A4D0-FC9FD666A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B2A98-0E09-4DB2-B5B5-2939F849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E1263-5617-462E-ABC6-F42E6703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6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9CFA5-60DB-4930-BDC1-396811583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B518E-B8C0-4DEF-9BFB-7B1CDCE60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10EAE-69F4-4318-877C-548E1DDDA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668DCD-A8A3-499C-BA58-FA7E1B902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A34A0D-85A5-403E-9152-7EA3D96A7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2C7A4B-1105-48A8-991D-CAD080700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403248-B34D-4CD6-B01C-C00CF485C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34B5DF-E5AD-4245-994E-8B9AB3F5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8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487E-EE72-4DDA-8E20-9E51CA24B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33212-E8D8-46FB-ACC5-003B22AA9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C39BAF-8873-41D6-8683-7DB1F715E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709FEE-8C4D-43A4-B525-7EEC677F8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7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CB191F-0815-4C32-B5F1-DAD91C424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45D585-6003-494B-AC3F-B89990EB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22AB5-05EF-41AD-A231-5A276AFF0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2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86D3A-4901-4129-8F48-30F9DBB92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519D0-C3A6-4375-BB1F-65F1B466B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A6C632-53B9-407D-B57C-D476E53F2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D60F9-7B2C-4163-B52C-DF2C8F96D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CBFC2-66C8-4B9A-B2D5-85DE0D25B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4FBDB-D7B5-4BEE-88C9-57B75BF4B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0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593A2-D2E5-4047-A1BC-DEA83C82D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EE9B97-77D7-4104-B8C8-EE9F829ADC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3984F-4791-4037-8836-63FBCA5E4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2F186-F7B6-47D3-8A9E-447D6D36F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B32-933D-4966-8748-91C15A9A1C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E3274F-809A-45F2-8C68-39CB9E5BC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81E912-C077-4BF6-88C6-9ECBF4570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4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14DE04-19EB-475C-8BED-95006FC8F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80855-8134-48B8-86AA-F284ECE43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8D935-2372-4C26-B499-431E41391E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4CB32-933D-4966-8748-91C15A9A1C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8E16A-517B-44B9-9851-3650E0C454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48061-1F55-4DE9-961D-FA5EB83EA8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92F3F-4863-48F9-99F2-CF869B872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9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jog.org/issue/S0002-9378(22)X0011-2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customXml" Target="../ink/ink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330E0-E31B-494C-8E4D-F9D6263F0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55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lgerian" panose="04020705040A02060702" pitchFamily="82" charset="0"/>
              </a:rPr>
              <a:t>Chronic Hypertension with Superimposed Preeclampsia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E6E92-C686-4106-9AC5-1AE8153089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Richard D. Adams, MD, FACOG</a:t>
            </a:r>
          </a:p>
          <a:p>
            <a:r>
              <a:rPr lang="en-US" dirty="0"/>
              <a:t>Maternal Fetal Medicine</a:t>
            </a:r>
          </a:p>
          <a:p>
            <a:r>
              <a:rPr lang="en-US" dirty="0"/>
              <a:t>USC School of Medicine</a:t>
            </a:r>
          </a:p>
          <a:p>
            <a:r>
              <a:rPr lang="en-US" dirty="0"/>
              <a:t>Prisma Health Midlands</a:t>
            </a:r>
          </a:p>
          <a:p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7A8CC8A-5BFA-D5EE-AA0F-6462D8D26B88}"/>
              </a:ext>
            </a:extLst>
          </p:cNvPr>
          <p:cNvSpPr txBox="1">
            <a:spLocks/>
          </p:cNvSpPr>
          <p:nvPr/>
        </p:nvSpPr>
        <p:spPr>
          <a:xfrm>
            <a:off x="1534882" y="5964250"/>
            <a:ext cx="9144000" cy="578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Wednesday </a:t>
            </a:r>
            <a:r>
              <a:rPr lang="en-US"/>
              <a:t>November 15, </a:t>
            </a:r>
            <a:r>
              <a:rPr lang="en-US" dirty="0"/>
              <a:t>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911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7BB6A3-2589-6905-9DB4-3AE8F81F9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809" y="1326868"/>
            <a:ext cx="9002381" cy="47155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D0F32DF-C091-3EC7-9F4C-22AA727B87A2}"/>
              </a:ext>
            </a:extLst>
          </p:cNvPr>
          <p:cNvSpPr txBox="1"/>
          <p:nvPr/>
        </p:nvSpPr>
        <p:spPr>
          <a:xfrm>
            <a:off x="9527059" y="6376083"/>
            <a:ext cx="2378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ACOG PB 203; Jan 2019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7F21BD7-ECCC-1E55-E7D2-4621C9292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9"/>
            <a:ext cx="10515600" cy="987170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CHTN in Pregnancy - MANAGEMENT</a:t>
            </a:r>
          </a:p>
        </p:txBody>
      </p:sp>
    </p:spTree>
    <p:extLst>
      <p:ext uri="{BB962C8B-B14F-4D97-AF65-F5344CB8AC3E}">
        <p14:creationId xmlns:p14="http://schemas.microsoft.com/office/powerpoint/2010/main" val="1382652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129" y="806245"/>
            <a:ext cx="11316929" cy="60458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Use of Diuretics in Pregnancy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Thiazide diuretics – Not associated with fetal anomalies, but theoretical concern about interfering with pregnancy volume expansion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Would not initiate during pregnancy (without indication) but not unreasonable to continue if prescribed outside of pregnancy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Loop diuretics – Not routinely used in the antepartum setting.  May be necessary in patients with significant cardiac dysfunction</a:t>
            </a:r>
          </a:p>
          <a:p>
            <a:pPr marL="457200" lvl="1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marL="457200" lvl="1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1677335-5345-6BA5-27CB-5579AC409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9"/>
            <a:ext cx="10515600" cy="987170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CHTN in Pregnancy - MANAGEMENT</a:t>
            </a:r>
          </a:p>
        </p:txBody>
      </p:sp>
    </p:spTree>
    <p:extLst>
      <p:ext uri="{BB962C8B-B14F-4D97-AF65-F5344CB8AC3E}">
        <p14:creationId xmlns:p14="http://schemas.microsoft.com/office/powerpoint/2010/main" val="1536727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26" y="983233"/>
            <a:ext cx="10675374" cy="51369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CHAP Trial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Published in NEJM in April 2022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Multicenter RCT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Pregnant women with mild chronic hypertension enrolled prior to 23 weeks randomized to early treatment vs no treatment until severe-range BP (SBP≥160, DBP ≥105)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Findings: reduced risk of preeclampsia with severe features, preterm birth &lt; 35 weeks, placental abruption, fetal/neonatal death)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Birthweight less than 10%ile similar in both groups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Reference:</a:t>
            </a:r>
          </a:p>
          <a:p>
            <a:pPr marL="457200" lvl="1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A0ABAC-84FB-87FA-55B2-7E3ADFED1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721" y="4847304"/>
            <a:ext cx="7616717" cy="163215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8B1E74F-6779-8C9C-5888-8A2F13A55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9"/>
            <a:ext cx="10515600" cy="987170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CHTN in Pregnancy - MANAGEMENT</a:t>
            </a:r>
          </a:p>
        </p:txBody>
      </p:sp>
    </p:spTree>
    <p:extLst>
      <p:ext uri="{BB962C8B-B14F-4D97-AF65-F5344CB8AC3E}">
        <p14:creationId xmlns:p14="http://schemas.microsoft.com/office/powerpoint/2010/main" val="1809548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243670D-375D-DD0C-382D-8C74F2536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574" y="1619655"/>
            <a:ext cx="6096851" cy="30484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8173F6E-9624-12FC-557F-90328E3BF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0941" y="4581823"/>
            <a:ext cx="7359562" cy="22712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983AA8-32AF-7E2D-8E92-A5330BE50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9"/>
            <a:ext cx="10515600" cy="987170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CHTN in Pregnancy - MANAGEMENT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990ED7-3B2D-C589-81C2-F0C40C188A40}"/>
              </a:ext>
            </a:extLst>
          </p:cNvPr>
          <p:cNvSpPr txBox="1"/>
          <p:nvPr/>
        </p:nvSpPr>
        <p:spPr>
          <a:xfrm>
            <a:off x="849342" y="1072531"/>
            <a:ext cx="39881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Aptos Display" panose="020B0004020202020204" pitchFamily="34" charset="0"/>
                <a:cs typeface="Biome" panose="020B0502040204020203" pitchFamily="34" charset="0"/>
              </a:rPr>
              <a:t>CHAP Trial (2022)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CE8164-41DA-AA8F-D350-C59518F380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4271" y="6321169"/>
            <a:ext cx="2477729" cy="53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61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129" y="727589"/>
            <a:ext cx="11316929" cy="612452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0" i="0" u="none" strike="noStrike" baseline="0" dirty="0">
                <a:latin typeface="Aptos Display" panose="020B0004020202020204" pitchFamily="34" charset="0"/>
              </a:rPr>
              <a:t>Preeclampsia is considered superimposed when it occurs in a patient with previously diagnosed chronic hypertension</a:t>
            </a:r>
          </a:p>
          <a:p>
            <a:pPr marL="0" indent="0">
              <a:buNone/>
            </a:pPr>
            <a:endParaRPr lang="en-US" b="0" i="0" u="none" strike="noStrike" baseline="0" dirty="0">
              <a:latin typeface="Aptos Display" panose="020B00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</a:rPr>
              <a:t>Distinguishing superimposed </a:t>
            </a:r>
            <a:r>
              <a:rPr lang="en-US" dirty="0" err="1">
                <a:latin typeface="Aptos Display" panose="020B0004020202020204" pitchFamily="34" charset="0"/>
              </a:rPr>
              <a:t>PreE</a:t>
            </a:r>
            <a:r>
              <a:rPr lang="en-US" dirty="0">
                <a:latin typeface="Aptos Display" panose="020B0004020202020204" pitchFamily="34" charset="0"/>
              </a:rPr>
              <a:t> from 3</a:t>
            </a:r>
            <a:r>
              <a:rPr lang="en-US" baseline="30000" dirty="0">
                <a:latin typeface="Aptos Display" panose="020B0004020202020204" pitchFamily="34" charset="0"/>
              </a:rPr>
              <a:t>rd</a:t>
            </a:r>
            <a:r>
              <a:rPr lang="en-US" dirty="0">
                <a:latin typeface="Aptos Display" panose="020B0004020202020204" pitchFamily="34" charset="0"/>
              </a:rPr>
              <a:t> trimester physiologic increase in BP (and proteinuria) is challenging</a:t>
            </a:r>
            <a:endParaRPr lang="en-US" b="0" i="0" u="none" strike="noStrike" baseline="0" dirty="0">
              <a:latin typeface="Aptos Display" panose="020B00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Aptos Display" panose="020B0004020202020204" pitchFamily="34" charset="0"/>
                <a:cs typeface="Biome" panose="020B0502040204020203" pitchFamily="34" charset="0"/>
              </a:rPr>
              <a:t>Sudden increase in previously well controlled BP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Aptos Display" panose="020B0004020202020204" pitchFamily="34" charset="0"/>
                <a:cs typeface="Biome" panose="020B0502040204020203" pitchFamily="34" charset="0"/>
              </a:rPr>
              <a:t>Need for rapid escalation of antihypertensive medications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Aptos Display" panose="020B0004020202020204" pitchFamily="34" charset="0"/>
                <a:cs typeface="Biome" panose="020B0502040204020203" pitchFamily="34" charset="0"/>
              </a:rPr>
              <a:t>New onset proteinuria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Aptos Display" panose="020B0004020202020204" pitchFamily="34" charset="0"/>
                <a:cs typeface="Biome" panose="020B0502040204020203" pitchFamily="34" charset="0"/>
              </a:rPr>
              <a:t>Sudden increase in proteinuria from previously known baseline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Aptos Display" panose="020B0004020202020204" pitchFamily="34" charset="0"/>
                <a:cs typeface="Biome" panose="020B0502040204020203" pitchFamily="34" charset="0"/>
              </a:rPr>
              <a:t>Presence of Severe Features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>
                <a:latin typeface="Aptos Display" panose="020B0004020202020204" pitchFamily="34" charset="0"/>
                <a:cs typeface="Biome" panose="020B0502040204020203" pitchFamily="34" charset="0"/>
              </a:rPr>
              <a:t>Severe persistent hypertension despite increasing therapy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>
                <a:latin typeface="Aptos Display" panose="020B0004020202020204" pitchFamily="34" charset="0"/>
                <a:cs typeface="Biome" panose="020B0502040204020203" pitchFamily="34" charset="0"/>
              </a:rPr>
              <a:t>Thrombocytopenia (platelet &lt; 100,00/microliter)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>
                <a:latin typeface="Aptos Display" panose="020B0004020202020204" pitchFamily="34" charset="0"/>
                <a:cs typeface="Biome" panose="020B0502040204020203" pitchFamily="34" charset="0"/>
              </a:rPr>
              <a:t>Elevated transaminases (2x upper limit of normal)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>
                <a:latin typeface="Aptos Display" panose="020B0004020202020204" pitchFamily="34" charset="0"/>
                <a:cs typeface="Biome" panose="020B0502040204020203" pitchFamily="34" charset="0"/>
              </a:rPr>
              <a:t>Severe persistent RUQ/epigastric pain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>
                <a:latin typeface="Aptos Display" panose="020B0004020202020204" pitchFamily="34" charset="0"/>
                <a:cs typeface="Biome" panose="020B0502040204020203" pitchFamily="34" charset="0"/>
              </a:rPr>
              <a:t>New-onset or worsening renal function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>
                <a:latin typeface="Aptos Display" panose="020B0004020202020204" pitchFamily="34" charset="0"/>
                <a:cs typeface="Biome" panose="020B0502040204020203" pitchFamily="34" charset="0"/>
              </a:rPr>
              <a:t>Pulmonary Edema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>
                <a:latin typeface="Aptos Display" panose="020B0004020202020204" pitchFamily="34" charset="0"/>
                <a:cs typeface="Biome" panose="020B0502040204020203" pitchFamily="34" charset="0"/>
              </a:rPr>
              <a:t>Persistent visual or cerebral disturbances</a:t>
            </a: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1677335-5345-6BA5-27CB-5579AC409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9"/>
            <a:ext cx="10515600" cy="987170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CHTN with superimposed Preeclampsia</a:t>
            </a:r>
          </a:p>
        </p:txBody>
      </p:sp>
    </p:spTree>
    <p:extLst>
      <p:ext uri="{BB962C8B-B14F-4D97-AF65-F5344CB8AC3E}">
        <p14:creationId xmlns:p14="http://schemas.microsoft.com/office/powerpoint/2010/main" val="4135253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129" y="727589"/>
            <a:ext cx="11316929" cy="61245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0" i="0" u="none" strike="noStrike" baseline="0" dirty="0">
                <a:latin typeface="Aptos Display" panose="020B0004020202020204" pitchFamily="34" charset="0"/>
              </a:rPr>
              <a:t>Suspected superimposed preeclampsia is best monitored initially in the inpatient setting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Assessment includes lab evaluation, proteinuria assessment, serial BP monitoring, fetal monitoring.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Initial assessment and disposition planning may take 24 – 48 hours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Outpatient management may be appropriate with no evidence of Severe features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Home BP monitoring, Weekly or twice weekly office visits, Weekly or twice weekly labs, fetal testing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Inpatient management for Preeclampsia with Severe Features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1677335-5345-6BA5-27CB-5579AC409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9"/>
            <a:ext cx="10515600" cy="987170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CHTN with superimposed Preeclampsia</a:t>
            </a:r>
          </a:p>
        </p:txBody>
      </p:sp>
    </p:spTree>
    <p:extLst>
      <p:ext uri="{BB962C8B-B14F-4D97-AF65-F5344CB8AC3E}">
        <p14:creationId xmlns:p14="http://schemas.microsoft.com/office/powerpoint/2010/main" val="3392463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677335-5345-6BA5-27CB-5579AC409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9"/>
            <a:ext cx="10515600" cy="987170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CHTN with superimposed Preeclampsia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7FDF4A-3F36-57D6-0430-242BA290B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52" y="988556"/>
            <a:ext cx="11654444" cy="56780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FCF84C0-F4C7-9D24-78EC-947EF6006C62}"/>
              </a:ext>
            </a:extLst>
          </p:cNvPr>
          <p:cNvSpPr txBox="1"/>
          <p:nvPr/>
        </p:nvSpPr>
        <p:spPr>
          <a:xfrm>
            <a:off x="5801033" y="6508954"/>
            <a:ext cx="6390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0" cap="all" dirty="0">
                <a:effectLst/>
                <a:latin typeface="helvetica" panose="020B0604020202020204" pitchFamily="34" charset="0"/>
              </a:rPr>
              <a:t>SMFM SPECIAL REPORT</a:t>
            </a:r>
            <a:r>
              <a:rPr lang="en-US" sz="1200" b="0" i="0" cap="all" dirty="0">
                <a:effectLst/>
                <a:latin typeface="helvetica" panose="020B0604020202020204" pitchFamily="34" charset="0"/>
              </a:rPr>
              <a:t>|</a:t>
            </a:r>
            <a:r>
              <a:rPr lang="en-US" sz="1200" b="0" i="0" u="none" strike="noStrike" cap="all" dirty="0">
                <a:effectLst/>
                <a:latin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VOLUME 227, ISSUE 5</a:t>
            </a:r>
            <a:r>
              <a:rPr lang="en-US" sz="1200" b="0" i="0" cap="all" dirty="0">
                <a:effectLst/>
                <a:latin typeface="helvetica" panose="020B0604020202020204" pitchFamily="34" charset="0"/>
              </a:rPr>
              <a:t>, PB2-B24, NOVEMBER 2022</a:t>
            </a:r>
            <a:endParaRPr lang="en-US" sz="1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6C175B1-462A-7327-4C71-C6308D4B07C7}"/>
                  </a:ext>
                </a:extLst>
              </p14:cNvPr>
              <p14:cNvContentPartPr/>
              <p14:nvPr/>
            </p14:nvContentPartPr>
            <p14:xfrm>
              <a:off x="1179612" y="4334276"/>
              <a:ext cx="1655280" cy="1663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6C175B1-462A-7327-4C71-C6308D4B07C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25612" y="4226636"/>
                <a:ext cx="1762920" cy="38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9117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545"/>
            <a:ext cx="10515600" cy="98717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erlin Sans FB Demi" panose="020E0802020502020306" pitchFamily="34" charset="0"/>
              </a:rPr>
              <a:t>Chronic Hypertension with Superimposed </a:t>
            </a:r>
            <a:r>
              <a:rPr lang="en-US" dirty="0" err="1">
                <a:latin typeface="Berlin Sans FB Demi" panose="020E0802020502020306" pitchFamily="34" charset="0"/>
              </a:rPr>
              <a:t>PreEclampsia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26" y="983233"/>
            <a:ext cx="10675374" cy="8259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Discussion </a:t>
            </a:r>
          </a:p>
          <a:p>
            <a:pPr marL="457200" lvl="1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  <p:pic>
        <p:nvPicPr>
          <p:cNvPr id="2050" name="Picture 2" descr="Illustration of multiple people with word bubbles above their heads engaging in a discussion">
            <a:extLst>
              <a:ext uri="{FF2B5EF4-FFF2-40B4-BE49-F238E27FC236}">
                <a16:creationId xmlns:a16="http://schemas.microsoft.com/office/drawing/2014/main" id="{375D62AC-F00D-B5A4-3059-C39CE465D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14" y="1523999"/>
            <a:ext cx="11907307" cy="446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29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8"/>
            <a:ext cx="10515600" cy="1325563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Chronic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7791"/>
            <a:ext cx="10515600" cy="55004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effectLst/>
                <a:latin typeface="Aptos Display" panose="020B0004020202020204" pitchFamily="34" charset="0"/>
                <a:ea typeface="Calibri" panose="020F0502020204030204" pitchFamily="34" charset="0"/>
              </a:rPr>
              <a:t>The prevalence of chronic hypertension in pregnancy in the United States is estimated to be as high as 3%, and has been increasing over time.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00000"/>
                </a:solidFill>
                <a:latin typeface="Aptos Display" panose="020B0004020202020204" pitchFamily="34" charset="0"/>
                <a:ea typeface="Calibri" panose="020F0502020204030204" pitchFamily="34" charset="0"/>
              </a:rPr>
              <a:t>Increase attributed to increased prevalence of obesity, metabolic syndrome, and delayed childbearing (AMA)</a:t>
            </a: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Aptos Display" panose="020B0004020202020204" pitchFamily="34" charset="0"/>
                <a:cs typeface="Biome" panose="020B0502040204020203" pitchFamily="34" charset="0"/>
              </a:rPr>
              <a:t>Chronic Hypertension in Pregnancy: </a:t>
            </a:r>
            <a:r>
              <a:rPr lang="en-US" i="1" dirty="0">
                <a:solidFill>
                  <a:srgbClr val="000000"/>
                </a:solidFill>
                <a:latin typeface="Aptos Display" panose="020B0004020202020204" pitchFamily="34" charset="0"/>
                <a:cs typeface="Biome" panose="020B0502040204020203" pitchFamily="34" charset="0"/>
              </a:rPr>
              <a:t>Hypertension diagnosed either prior to pregnancy or prior to 20 weeks of gestation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Aptos Display" panose="020B0004020202020204" pitchFamily="34" charset="0"/>
                <a:cs typeface="Biome" panose="020B0502040204020203" pitchFamily="34" charset="0"/>
              </a:rPr>
              <a:t>Traditionally diagnosed as SBP≥ 140 and/or DBP ≥ 90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00000"/>
                </a:solidFill>
                <a:latin typeface="Aptos Display" panose="020B0004020202020204" pitchFamily="34" charset="0"/>
                <a:cs typeface="Biome" panose="020B0502040204020203" pitchFamily="34" charset="0"/>
              </a:rPr>
              <a:t>2 readings at least 4 hours apart unless faced with </a:t>
            </a:r>
            <a:r>
              <a:rPr lang="en-US" sz="2000" i="1" dirty="0">
                <a:solidFill>
                  <a:srgbClr val="000000"/>
                </a:solidFill>
                <a:latin typeface="Aptos Display" panose="020B0004020202020204" pitchFamily="34" charset="0"/>
                <a:cs typeface="Biome" panose="020B0502040204020203" pitchFamily="34" charset="0"/>
              </a:rPr>
              <a:t>Severe</a:t>
            </a:r>
            <a:r>
              <a:rPr lang="en-US" sz="2000" dirty="0">
                <a:solidFill>
                  <a:srgbClr val="000000"/>
                </a:solidFill>
                <a:latin typeface="Aptos Display" panose="020B0004020202020204" pitchFamily="34" charset="0"/>
                <a:cs typeface="Biome" panose="020B0502040204020203" pitchFamily="34" charset="0"/>
              </a:rPr>
              <a:t> Hypertension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628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653"/>
            <a:ext cx="10515600" cy="806243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Chronic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768" y="943896"/>
            <a:ext cx="10754032" cy="59082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In 2017, the American College of Cardiology and American Heart Association (ACC/AHA) changed the criteria for classification of hypertension in adults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Classification:</a:t>
            </a:r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 1: Normal (systolic blood pressure less than 120 mm Hg and diastolic blood pressure less than 80 mm Hg)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 2: Elevated (systolic blood pressure of 120–129 mm Hg and diastolic blood pressure less than 80 mm Hg)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 3: Stage 1 hypertension (systolic blood pressure of 130–139 mm Hg or diastolic blood pressure of 80–89 mm Hg)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 4: Stage 2 hypertension (systolic blood pressure of 140 mm Hg or more or diastolic blood pressure of 90 mm Hg or more).</a:t>
            </a:r>
          </a:p>
          <a:p>
            <a:pPr marL="51435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there is a disparity in category between SBP &amp; DPB, the 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HIGHER VALUE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determine the category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Recommendations to initiate antihypertensive therapy for Category 3 (Stage 1 hypertension) with 1 or more additional findings:</a:t>
            </a:r>
          </a:p>
          <a:p>
            <a:pPr marL="51435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Known cardiac disease, Type I or II Diabetes, chronic kidney disease, Age 65 or greater,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>
              <a:spcBef>
                <a:spcPts val="0"/>
              </a:spcBef>
              <a:buNone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0000"/>
              </a:solidFill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872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8"/>
            <a:ext cx="10515600" cy="1325563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Chronic Hypertension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7791"/>
            <a:ext cx="10515600" cy="55004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Establishing a diagnosis of chronic hypertension in pregnancy may not be straightforward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In many otherwise health young women, blood pressures may not be known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Normal pregnancy physiology may mask previously undiagnosed chronic hypertension</a:t>
            </a:r>
            <a:endParaRPr lang="en-US" sz="2000" dirty="0">
              <a:solidFill>
                <a:srgbClr val="000000"/>
              </a:solidFill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799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8"/>
            <a:ext cx="10515600" cy="1325563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Pregnancy Physiology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7791"/>
            <a:ext cx="10515600" cy="55004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SBP &amp; DBP fall early in pregnancy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Approx. 30% </a:t>
            </a:r>
            <a:r>
              <a:rPr lang="en-US" i="1" dirty="0">
                <a:latin typeface="Aptos Display" panose="020B0004020202020204" pitchFamily="34" charset="0"/>
                <a:cs typeface="Biome" panose="020B0502040204020203" pitchFamily="34" charset="0"/>
              </a:rPr>
              <a:t>decrease</a:t>
            </a: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 in Systemic Vascular Resistance occurs early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May generate up to 10% reduction in BP as early as 7 – 8 weeks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DBP may decrease by up to 20 mm Hg (greater than SBP reduction)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Nadir between 16 – 22 weeks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Thus, Normal pregnancy physiology may mask previously undiagnosed chronic hypertension</a:t>
            </a:r>
            <a:endParaRPr lang="en-US" sz="2000" dirty="0">
              <a:solidFill>
                <a:srgbClr val="000000"/>
              </a:solidFill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806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9"/>
            <a:ext cx="10515600" cy="987170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Chronic Hypertension in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26" y="904568"/>
            <a:ext cx="10675374" cy="583368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BP levels generally return to “normal” in the 3</a:t>
            </a:r>
            <a:r>
              <a:rPr lang="en-US" baseline="30000" dirty="0">
                <a:latin typeface="Aptos Display" panose="020B0004020202020204" pitchFamily="34" charset="0"/>
                <a:cs typeface="Biome" panose="020B0502040204020203" pitchFamily="34" charset="0"/>
              </a:rPr>
              <a:t>rd</a:t>
            </a: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 trimester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Patients with chronic hypertension may not see a significant decrease in BP early in pregnancy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Approx. 11% of women with CHTN have baseline proteinuria (&gt;300 mg/24 </a:t>
            </a:r>
            <a:r>
              <a:rPr lang="en-US" dirty="0" err="1">
                <a:latin typeface="Aptos Display" panose="020B0004020202020204" pitchFamily="34" charset="0"/>
                <a:cs typeface="Biome" panose="020B0502040204020203" pitchFamily="34" charset="0"/>
              </a:rPr>
              <a:t>hrs</a:t>
            </a: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Therefore, may be misdiagnosed as Preeclampsia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Makes a diagnosis of superimposed preeclampsia more difficult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True distinction between CHTN vs Preeclampsia spectrum may only be evident in retrospect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Aptos Display" panose="020B0004020202020204" pitchFamily="34" charset="0"/>
                <a:cs typeface="Biome" panose="020B0502040204020203" pitchFamily="34" charset="0"/>
              </a:rPr>
              <a:t>However, 20 – 50% of pregnant women with CHTN may develop superimposed Preeclampsia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954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8"/>
            <a:ext cx="10515600" cy="1325563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ACOG Definitions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C56E1E-A720-B641-2C79-912179A9C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66" y="1562448"/>
            <a:ext cx="12069470" cy="43564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0BD405C-D173-85E8-A1E7-FD7FBDBA415B}"/>
              </a:ext>
            </a:extLst>
          </p:cNvPr>
          <p:cNvSpPr txBox="1"/>
          <p:nvPr/>
        </p:nvSpPr>
        <p:spPr>
          <a:xfrm>
            <a:off x="9527059" y="6376083"/>
            <a:ext cx="2378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ACOG PB 203; Jan 2019</a:t>
            </a:r>
          </a:p>
        </p:txBody>
      </p:sp>
    </p:spTree>
    <p:extLst>
      <p:ext uri="{BB962C8B-B14F-4D97-AF65-F5344CB8AC3E}">
        <p14:creationId xmlns:p14="http://schemas.microsoft.com/office/powerpoint/2010/main" val="3872425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26" y="904568"/>
            <a:ext cx="10675374" cy="583368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Baseline lab evaluation: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Complete blood count, Complete Metabolic Profile (electrolytes, LFTs, BUN/Cr)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Assessment for Proteinuria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Spot urine P:C ratio or 24-hour urine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P:C less than 0.15 safely indicates 24-hour urine less than 300 mg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Low Dose Aspirin (81 mg) should be initiated between 12 – 28 weeks (ideally prior to 16 weeks) for preeclampsia risk reduction</a:t>
            </a:r>
          </a:p>
          <a:p>
            <a:pPr marL="457200" lvl="1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Electrocardiogram +/- echocardiogram for women with longstanding CHTN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Aptos Display" panose="020B0004020202020204" pitchFamily="34" charset="0"/>
                <a:cs typeface="Biome" panose="020B0502040204020203" pitchFamily="34" charset="0"/>
              </a:rPr>
              <a:t>Poorly controlled HTN (more than 4 years) or longstanding HTN more likely to have hypertrophic changes, cardiomegaly, and ischemic heart disease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AF2B762-1D82-6272-4846-7CB81B1A08E3}"/>
              </a:ext>
            </a:extLst>
          </p:cNvPr>
          <p:cNvSpPr txBox="1">
            <a:spLocks/>
          </p:cNvSpPr>
          <p:nvPr/>
        </p:nvSpPr>
        <p:spPr>
          <a:xfrm>
            <a:off x="838200" y="5889"/>
            <a:ext cx="10515600" cy="9871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latin typeface="Berlin Sans FB Demi" panose="020E0802020502020306" pitchFamily="34" charset="0"/>
              </a:rPr>
              <a:t>CHTN in Pregnancy - MANAGEMENT</a:t>
            </a:r>
            <a:endParaRPr lang="en-US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744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B89B2-3826-2DEE-003B-76F281102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9"/>
            <a:ext cx="10515600" cy="987170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CHTN in Pregnancy -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2A3EA-9322-596D-43B0-FA48488D6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426" y="1229032"/>
            <a:ext cx="10675374" cy="55092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Discontinue ACE-inhibitors and Angiotensin Receptor Blockers</a:t>
            </a: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Risk of fetal/neonatal renal impairment, oligohydramnios, and renal failure</a:t>
            </a:r>
          </a:p>
          <a:p>
            <a:pPr marL="457200" lvl="1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Possible increased risk of miscarriage, stillbirth, and congenital anomalies: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Oligohydramnios, anuria, renal failure/dialysis, hypotension, pulmonary hypoplasia, Respiratory Distress, fetal growth restriction, limb defects, </a:t>
            </a:r>
            <a:r>
              <a:rPr lang="en-US" dirty="0" err="1">
                <a:latin typeface="Aptos Display" panose="020B0004020202020204" pitchFamily="34" charset="0"/>
                <a:cs typeface="Biome" panose="020B0502040204020203" pitchFamily="34" charset="0"/>
              </a:rPr>
              <a:t>hypocalvaria</a:t>
            </a:r>
            <a:r>
              <a:rPr lang="en-US" dirty="0">
                <a:latin typeface="Aptos Display" panose="020B0004020202020204" pitchFamily="34" charset="0"/>
                <a:cs typeface="Biome" panose="020B0502040204020203" pitchFamily="34" charset="0"/>
              </a:rPr>
              <a:t>, fetal/perinatal death</a:t>
            </a:r>
          </a:p>
          <a:p>
            <a:pPr marL="914400" lvl="2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590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1056</Words>
  <Application>Microsoft Office PowerPoint</Application>
  <PresentationFormat>Widescreen</PresentationFormat>
  <Paragraphs>132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Algerian</vt:lpstr>
      <vt:lpstr>Aptos Display</vt:lpstr>
      <vt:lpstr>Arial</vt:lpstr>
      <vt:lpstr>Berlin Sans FB Demi</vt:lpstr>
      <vt:lpstr>Calibri</vt:lpstr>
      <vt:lpstr>Calibri Light</vt:lpstr>
      <vt:lpstr>helvetica</vt:lpstr>
      <vt:lpstr>Wingdings</vt:lpstr>
      <vt:lpstr>Office Theme</vt:lpstr>
      <vt:lpstr>Chronic Hypertension with Superimposed Preeclampsia</vt:lpstr>
      <vt:lpstr>Chronic Hypertension</vt:lpstr>
      <vt:lpstr>Chronic Hypertension</vt:lpstr>
      <vt:lpstr>Chronic Hypertension</vt:lpstr>
      <vt:lpstr>Pregnancy Physiology</vt:lpstr>
      <vt:lpstr>Chronic Hypertension in Pregnancy</vt:lpstr>
      <vt:lpstr>ACOG Definitions</vt:lpstr>
      <vt:lpstr>PowerPoint Presentation</vt:lpstr>
      <vt:lpstr>CHTN in Pregnancy - MANAGEMENT</vt:lpstr>
      <vt:lpstr>CHTN in Pregnancy - MANAGEMENT</vt:lpstr>
      <vt:lpstr>CHTN in Pregnancy - MANAGEMENT</vt:lpstr>
      <vt:lpstr>CHTN in Pregnancy - MANAGEMENT</vt:lpstr>
      <vt:lpstr>CHTN in Pregnancy - MANAGEMENT</vt:lpstr>
      <vt:lpstr>CHTN with superimposed Preeclampsia</vt:lpstr>
      <vt:lpstr>CHTN with superimposed Preeclampsia</vt:lpstr>
      <vt:lpstr>CHTN with superimposed Preeclampsia</vt:lpstr>
      <vt:lpstr>Chronic Hypertension with Superimposed PreEclampsia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Hypertension in Pregnancy</dc:title>
  <dc:creator>Berry Campbell</dc:creator>
  <cp:lastModifiedBy>Rachel Grater</cp:lastModifiedBy>
  <cp:revision>10</cp:revision>
  <dcterms:created xsi:type="dcterms:W3CDTF">2021-02-16T23:04:23Z</dcterms:created>
  <dcterms:modified xsi:type="dcterms:W3CDTF">2023-11-14T15:20:24Z</dcterms:modified>
</cp:coreProperties>
</file>