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sldIdLst>
    <p:sldId id="258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59" r:id="rId12"/>
    <p:sldId id="260" r:id="rId13"/>
    <p:sldId id="261" r:id="rId14"/>
    <p:sldId id="262" r:id="rId15"/>
    <p:sldId id="263" r:id="rId16"/>
    <p:sldId id="265" r:id="rId17"/>
    <p:sldId id="264" r:id="rId18"/>
    <p:sldId id="266" r:id="rId19"/>
    <p:sldId id="267" r:id="rId20"/>
    <p:sldId id="268" r:id="rId21"/>
    <p:sldId id="269" r:id="rId22"/>
    <p:sldId id="271" r:id="rId23"/>
    <p:sldId id="270" r:id="rId24"/>
    <p:sldId id="280" r:id="rId25"/>
    <p:sldId id="281" r:id="rId26"/>
    <p:sldId id="28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7101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C8E9726-8F0C-4555-8E5D-AFF5C2DD4160}" type="slidenum">
              <a:rPr lang="en-US" altLang="en-US" smtClean="0">
                <a:solidFill>
                  <a:prstClr val="black"/>
                </a:solidFill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9767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38F6-3FD9-7649-88EF-E2B30A85011D}" type="datetimeFigureOut">
              <a:rPr lang="en-US" smtClean="0"/>
              <a:t>7/2/20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90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38F6-3FD9-7649-88EF-E2B30A85011D}" type="datetimeFigureOut">
              <a:rPr lang="en-US" smtClean="0"/>
              <a:t>7/2/20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635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38F6-3FD9-7649-88EF-E2B30A85011D}" type="datetimeFigureOut">
              <a:rPr lang="en-US" smtClean="0"/>
              <a:t>7/2/20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155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38F6-3FD9-7649-88EF-E2B30A85011D}" type="datetimeFigureOut">
              <a:rPr lang="en-US" smtClean="0"/>
              <a:t>7/2/20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551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38F6-3FD9-7649-88EF-E2B30A85011D}" type="datetimeFigureOut">
              <a:rPr lang="en-US" smtClean="0"/>
              <a:t>7/2/20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095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38F6-3FD9-7649-88EF-E2B30A85011D}" type="datetimeFigureOut">
              <a:rPr lang="en-US" smtClean="0"/>
              <a:t>7/2/20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424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38F6-3FD9-7649-88EF-E2B30A85011D}" type="datetimeFigureOut">
              <a:rPr lang="en-US" smtClean="0"/>
              <a:t>7/2/20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514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38F6-3FD9-7649-88EF-E2B30A85011D}" type="datetimeFigureOut">
              <a:rPr lang="en-US" smtClean="0"/>
              <a:t>7/2/20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751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38F6-3FD9-7649-88EF-E2B30A85011D}" type="datetimeFigureOut">
              <a:rPr lang="en-US" smtClean="0"/>
              <a:t>7/2/20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2576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98139"/>
            <a:ext cx="10972800" cy="395418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8308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38F6-3FD9-7649-88EF-E2B30A85011D}" type="datetimeFigureOut">
              <a:rPr lang="en-US" smtClean="0"/>
              <a:t>7/2/20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963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38F6-3FD9-7649-88EF-E2B30A85011D}" type="datetimeFigureOut">
              <a:rPr lang="en-US" smtClean="0"/>
              <a:t>7/2/20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6769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38F6-3FD9-7649-88EF-E2B30A85011D}" type="datetimeFigureOut">
              <a:rPr lang="en-US" smtClean="0"/>
              <a:t>7/2/20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458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38F6-3FD9-7649-88EF-E2B30A85011D}" type="datetimeFigureOut">
              <a:rPr lang="en-US" smtClean="0"/>
              <a:t>7/2/20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88055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38F6-3FD9-7649-88EF-E2B30A85011D}" type="datetimeFigureOut">
              <a:rPr lang="en-US" smtClean="0"/>
              <a:t>7/2/20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3839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38F6-3FD9-7649-88EF-E2B30A85011D}" type="datetimeFigureOut">
              <a:rPr lang="en-US" smtClean="0"/>
              <a:t>7/2/20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898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38F6-3FD9-7649-88EF-E2B30A85011D}" type="datetimeFigureOut">
              <a:rPr lang="en-US" smtClean="0"/>
              <a:t>7/2/20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26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772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1772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876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34093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459656"/>
            <a:ext cx="5384800" cy="405039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459656"/>
            <a:ext cx="5384800" cy="405039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541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60905"/>
            <a:ext cx="10972800" cy="103922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317602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957365"/>
            <a:ext cx="5386917" cy="357192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317602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57365"/>
            <a:ext cx="5389033" cy="357192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39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4312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1292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228713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228714"/>
            <a:ext cx="6815667" cy="526209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390764"/>
            <a:ext cx="4011084" cy="41000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579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477" y="5018661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2477" y="1190021"/>
            <a:ext cx="7315200" cy="3671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2477" y="5585399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082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42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F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 descr="top garnet bar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706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538F6-3FD9-7649-88EF-E2B30A85011D}" type="datetimeFigureOut">
              <a:rPr lang="en-US" smtClean="0"/>
              <a:t>7/2/20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02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gnancywellnesssc.com/" TargetMode="Externa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5"/>
          <p:cNvSpPr>
            <a:spLocks noGrp="1"/>
          </p:cNvSpPr>
          <p:nvPr>
            <p:ph type="ctrTitle"/>
          </p:nvPr>
        </p:nvSpPr>
        <p:spPr bwMode="auto">
          <a:xfrm>
            <a:off x="2262188" y="1965326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u="sng" dirty="0"/>
              <a:t>COVID-19 in Pregnancy:</a:t>
            </a:r>
            <a:br>
              <a:rPr lang="en-US" altLang="en-US" b="1" u="sng" dirty="0"/>
            </a:br>
            <a:r>
              <a:rPr lang="en-US" altLang="en-US" b="1" u="sng" dirty="0"/>
              <a:t>Management Strategies</a:t>
            </a:r>
          </a:p>
        </p:txBody>
      </p:sp>
      <p:sp>
        <p:nvSpPr>
          <p:cNvPr id="36867" name="Subtitle 6"/>
          <p:cNvSpPr>
            <a:spLocks noGrp="1"/>
          </p:cNvSpPr>
          <p:nvPr>
            <p:ph type="subTitle" idx="1"/>
          </p:nvPr>
        </p:nvSpPr>
        <p:spPr bwMode="auto">
          <a:xfrm>
            <a:off x="1779589" y="3455988"/>
            <a:ext cx="8618537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Calibri" panose="020F0502020204030204" pitchFamily="34" charset="0"/>
                <a:cs typeface="Helvetica" panose="020B0604020202020204" pitchFamily="34" charset="0"/>
              </a:rPr>
              <a:t>Berry Campbell, MD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Calibri" panose="020F0502020204030204" pitchFamily="34" charset="0"/>
                <a:cs typeface="Helvetica" panose="020B0604020202020204" pitchFamily="34" charset="0"/>
              </a:rPr>
              <a:t>Prisma Health Midlands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Calibri" panose="020F0502020204030204" pitchFamily="34" charset="0"/>
                <a:cs typeface="Helvetica" panose="020B0604020202020204" pitchFamily="34" charset="0"/>
              </a:rPr>
              <a:t>UofSC School of Medicine</a:t>
            </a:r>
          </a:p>
        </p:txBody>
      </p:sp>
    </p:spTree>
    <p:extLst>
      <p:ext uri="{BB962C8B-B14F-4D97-AF65-F5344CB8AC3E}">
        <p14:creationId xmlns:p14="http://schemas.microsoft.com/office/powerpoint/2010/main" val="1925783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in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Diagnosis and management similar to nonpregnant</a:t>
            </a:r>
          </a:p>
          <a:p>
            <a:endParaRPr lang="en-US" dirty="0"/>
          </a:p>
          <a:p>
            <a:r>
              <a:rPr lang="en-US" dirty="0"/>
              <a:t>Moderate disease may require more liberal admission</a:t>
            </a:r>
          </a:p>
        </p:txBody>
      </p:sp>
    </p:spTree>
    <p:extLst>
      <p:ext uri="{BB962C8B-B14F-4D97-AF65-F5344CB8AC3E}">
        <p14:creationId xmlns:p14="http://schemas.microsoft.com/office/powerpoint/2010/main" val="4175836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Moderate COVID-19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Lower respiratory disease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Signs/symptoms: dyspnea, pneumonia on CXR, refractory fever, O2 sats &gt;93%</a:t>
            </a:r>
          </a:p>
        </p:txBody>
      </p:sp>
    </p:spTree>
    <p:extLst>
      <p:ext uri="{BB962C8B-B14F-4D97-AF65-F5344CB8AC3E}">
        <p14:creationId xmlns:p14="http://schemas.microsoft.com/office/powerpoint/2010/main" val="1803522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Severe COVID-19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Lower respiratory disease</a:t>
            </a:r>
          </a:p>
          <a:p>
            <a:endParaRPr lang="en-US" dirty="0"/>
          </a:p>
          <a:p>
            <a:r>
              <a:rPr lang="en-US" dirty="0"/>
              <a:t>Signs/symptoms: Respiratory rate &gt;30 bpm, hypoxia ≤ 93%, &gt;50% lung involvement on CXR</a:t>
            </a:r>
          </a:p>
        </p:txBody>
      </p:sp>
    </p:spTree>
    <p:extLst>
      <p:ext uri="{BB962C8B-B14F-4D97-AF65-F5344CB8AC3E}">
        <p14:creationId xmlns:p14="http://schemas.microsoft.com/office/powerpoint/2010/main" val="2553900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COVID-19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Multi-organ dysfunction</a:t>
            </a:r>
          </a:p>
          <a:p>
            <a:endParaRPr lang="en-US" dirty="0"/>
          </a:p>
          <a:p>
            <a:r>
              <a:rPr lang="en-US" dirty="0"/>
              <a:t>Shock or respiratory failure requiring high flow oxygen or mechanical ventilation</a:t>
            </a:r>
          </a:p>
        </p:txBody>
      </p:sp>
    </p:spTree>
    <p:extLst>
      <p:ext uri="{BB962C8B-B14F-4D97-AF65-F5344CB8AC3E}">
        <p14:creationId xmlns:p14="http://schemas.microsoft.com/office/powerpoint/2010/main" val="2486782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in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is for outpatient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However, admission may likely be needed for maternal/fetal well-being</a:t>
            </a:r>
          </a:p>
        </p:txBody>
      </p:sp>
    </p:spTree>
    <p:extLst>
      <p:ext uri="{BB962C8B-B14F-4D97-AF65-F5344CB8AC3E}">
        <p14:creationId xmlns:p14="http://schemas.microsoft.com/office/powerpoint/2010/main" val="902595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248" y="1024295"/>
            <a:ext cx="10972800" cy="1143000"/>
          </a:xfrm>
        </p:spPr>
        <p:txBody>
          <a:bodyPr/>
          <a:lstStyle/>
          <a:p>
            <a:r>
              <a:rPr lang="en-US" dirty="0"/>
              <a:t>COVID-19</a:t>
            </a:r>
            <a:br>
              <a:rPr lang="en-US" dirty="0"/>
            </a:br>
            <a:r>
              <a:rPr lang="en-US" sz="3200" dirty="0"/>
              <a:t>Precautions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Worsening SOB</a:t>
            </a:r>
          </a:p>
          <a:p>
            <a:r>
              <a:rPr lang="en-US" dirty="0"/>
              <a:t>Tachypnea</a:t>
            </a:r>
          </a:p>
          <a:p>
            <a:r>
              <a:rPr lang="en-US" dirty="0"/>
              <a:t>Unremitting fever</a:t>
            </a:r>
          </a:p>
          <a:p>
            <a:r>
              <a:rPr lang="en-US" dirty="0"/>
              <a:t>Unable to orally hydrate</a:t>
            </a:r>
          </a:p>
          <a:p>
            <a:r>
              <a:rPr lang="en-US" dirty="0"/>
              <a:t>Persistant pleuritic chest pain</a:t>
            </a:r>
          </a:p>
          <a:p>
            <a:r>
              <a:rPr lang="en-US" dirty="0"/>
              <a:t>Cyanosis</a:t>
            </a:r>
          </a:p>
          <a:p>
            <a:r>
              <a:rPr lang="en-US" dirty="0"/>
              <a:t>PTL, bleeding, ↓fetal movement</a:t>
            </a:r>
          </a:p>
        </p:txBody>
      </p:sp>
    </p:spTree>
    <p:extLst>
      <p:ext uri="{BB962C8B-B14F-4D97-AF65-F5344CB8AC3E}">
        <p14:creationId xmlns:p14="http://schemas.microsoft.com/office/powerpoint/2010/main" val="3716302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Moderate to severe signs/symptoms</a:t>
            </a:r>
          </a:p>
          <a:p>
            <a:endParaRPr lang="en-US" dirty="0"/>
          </a:p>
          <a:p>
            <a:r>
              <a:rPr lang="en-US" dirty="0"/>
              <a:t>O2 sats &lt;95%</a:t>
            </a:r>
          </a:p>
          <a:p>
            <a:endParaRPr lang="en-US" dirty="0"/>
          </a:p>
          <a:p>
            <a:r>
              <a:rPr lang="en-US" dirty="0"/>
              <a:t>Pregnant with significant co-morbidities</a:t>
            </a:r>
          </a:p>
          <a:p>
            <a:endParaRPr lang="en-US" dirty="0"/>
          </a:p>
          <a:p>
            <a:r>
              <a:rPr lang="en-US" dirty="0"/>
              <a:t>Refractory temperature &gt;102.2</a:t>
            </a:r>
          </a:p>
        </p:txBody>
      </p:sp>
    </p:spTree>
    <p:extLst>
      <p:ext uri="{BB962C8B-B14F-4D97-AF65-F5344CB8AC3E}">
        <p14:creationId xmlns:p14="http://schemas.microsoft.com/office/powerpoint/2010/main" val="3438036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In-patient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 O2 sats ≥95%</a:t>
            </a:r>
          </a:p>
          <a:p>
            <a:endParaRPr lang="en-US" dirty="0"/>
          </a:p>
          <a:p>
            <a:r>
              <a:rPr lang="en-US" dirty="0"/>
              <a:t>Hydration</a:t>
            </a:r>
          </a:p>
          <a:p>
            <a:endParaRPr lang="en-US" dirty="0"/>
          </a:p>
          <a:p>
            <a:r>
              <a:rPr lang="en-US" dirty="0"/>
              <a:t>Treat fever/supportive care</a:t>
            </a:r>
          </a:p>
          <a:p>
            <a:endParaRPr lang="en-US" dirty="0"/>
          </a:p>
          <a:p>
            <a:r>
              <a:rPr lang="en-US" dirty="0"/>
              <a:t>Fetal monitoring/toco</a:t>
            </a:r>
          </a:p>
        </p:txBody>
      </p:sp>
    </p:spTree>
    <p:extLst>
      <p:ext uri="{BB962C8B-B14F-4D97-AF65-F5344CB8AC3E}">
        <p14:creationId xmlns:p14="http://schemas.microsoft.com/office/powerpoint/2010/main" val="4249569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warning 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Sensation of dyspnea and/or working to breath</a:t>
            </a:r>
          </a:p>
          <a:p>
            <a:r>
              <a:rPr lang="en-US" dirty="0"/>
              <a:t>Inability to maintain O2 sats on room air</a:t>
            </a:r>
          </a:p>
          <a:p>
            <a:r>
              <a:rPr lang="en-US" dirty="0"/>
              <a:t>Persistent/more frequent fevers</a:t>
            </a:r>
          </a:p>
          <a:p>
            <a:r>
              <a:rPr lang="en-US" dirty="0"/>
              <a:t>Worsening myalgias</a:t>
            </a:r>
          </a:p>
        </p:txBody>
      </p:sp>
    </p:spTree>
    <p:extLst>
      <p:ext uri="{BB962C8B-B14F-4D97-AF65-F5344CB8AC3E}">
        <p14:creationId xmlns:p14="http://schemas.microsoft.com/office/powerpoint/2010/main" val="3190947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Scoring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Sequential Organ Failure Assessment (SOFA)</a:t>
            </a:r>
          </a:p>
          <a:p>
            <a:endParaRPr lang="en-US" dirty="0"/>
          </a:p>
          <a:p>
            <a:r>
              <a:rPr lang="en-US" dirty="0"/>
              <a:t>Quick SOFA</a:t>
            </a:r>
          </a:p>
          <a:p>
            <a:endParaRPr lang="en-US" dirty="0"/>
          </a:p>
          <a:p>
            <a:r>
              <a:rPr lang="en-US" dirty="0"/>
              <a:t>Modified Early Warning Signs score</a:t>
            </a:r>
          </a:p>
          <a:p>
            <a:endParaRPr lang="en-US" dirty="0"/>
          </a:p>
          <a:p>
            <a:r>
              <a:rPr lang="en-US" dirty="0"/>
              <a:t>Sepsis bundles</a:t>
            </a:r>
          </a:p>
        </p:txBody>
      </p:sp>
    </p:spTree>
    <p:extLst>
      <p:ext uri="{BB962C8B-B14F-4D97-AF65-F5344CB8AC3E}">
        <p14:creationId xmlns:p14="http://schemas.microsoft.com/office/powerpoint/2010/main" val="1969540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SMFM Updates June 16,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Management considerations for pregnant patients with Covid 19</a:t>
            </a:r>
          </a:p>
          <a:p>
            <a:r>
              <a:rPr lang="en-US" dirty="0"/>
              <a:t>Labor and delivery Covid-19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1842418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ICU Admission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409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in ICU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Multispecialty approach</a:t>
            </a:r>
          </a:p>
          <a:p>
            <a:r>
              <a:rPr lang="en-US" dirty="0"/>
              <a:t>Plasma; antivirals</a:t>
            </a:r>
          </a:p>
          <a:p>
            <a:r>
              <a:rPr lang="en-US" dirty="0"/>
              <a:t>Intubation criteria</a:t>
            </a:r>
          </a:p>
          <a:p>
            <a:r>
              <a:rPr lang="en-US" dirty="0"/>
              <a:t>Delivery options</a:t>
            </a:r>
          </a:p>
        </p:txBody>
      </p:sp>
    </p:spTree>
    <p:extLst>
      <p:ext uri="{BB962C8B-B14F-4D97-AF65-F5344CB8AC3E}">
        <p14:creationId xmlns:p14="http://schemas.microsoft.com/office/powerpoint/2010/main" val="4183667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of Delivery in the Critically Ill Pregnant Patient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Benefits vs Risks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995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Controversies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Frequency of antenatal visits with positives:  phone calls 2-5 times weekly; drive through visits for high risk vs in office; 1</a:t>
            </a:r>
            <a:r>
              <a:rPr lang="en-US" baseline="30000" dirty="0"/>
              <a:t>st</a:t>
            </a:r>
            <a:r>
              <a:rPr lang="en-US" dirty="0"/>
              <a:t> and second trimester easy to spread visits; 3</a:t>
            </a:r>
            <a:r>
              <a:rPr lang="en-US" baseline="30000" dirty="0"/>
              <a:t>rd</a:t>
            </a:r>
            <a:r>
              <a:rPr lang="en-US" dirty="0"/>
              <a:t> trimester see as needed with alterations (end of day, back door in room away from others, minimal staff, provider exposure)</a:t>
            </a:r>
          </a:p>
          <a:p>
            <a:r>
              <a:rPr lang="en-US" dirty="0"/>
              <a:t>Delivery timing</a:t>
            </a:r>
          </a:p>
          <a:p>
            <a:r>
              <a:rPr lang="en-US" dirty="0"/>
              <a:t>Routine L&amp;D admission testing</a:t>
            </a:r>
          </a:p>
        </p:txBody>
      </p:sp>
    </p:spTree>
    <p:extLst>
      <p:ext uri="{BB962C8B-B14F-4D97-AF65-F5344CB8AC3E}">
        <p14:creationId xmlns:p14="http://schemas.microsoft.com/office/powerpoint/2010/main" val="3953108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CDC Guidelines for F/U of Positives</a:t>
            </a:r>
          </a:p>
        </p:txBody>
      </p:sp>
    </p:spTree>
    <p:extLst>
      <p:ext uri="{BB962C8B-B14F-4D97-AF65-F5344CB8AC3E}">
        <p14:creationId xmlns:p14="http://schemas.microsoft.com/office/powerpoint/2010/main" val="41841192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EA2CD28-14D6-9548-9F4C-C510534D2681}"/>
              </a:ext>
            </a:extLst>
          </p:cNvPr>
          <p:cNvGraphicFramePr>
            <a:graphicFrameLocks noGrp="1"/>
          </p:cNvGraphicFramePr>
          <p:nvPr/>
        </p:nvGraphicFramePr>
        <p:xfrm>
          <a:off x="683101" y="1640204"/>
          <a:ext cx="10761186" cy="1634489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311282">
                  <a:extLst>
                    <a:ext uri="{9D8B030D-6E8A-4147-A177-3AD203B41FA5}">
                      <a16:colId xmlns:a16="http://schemas.microsoft.com/office/drawing/2014/main" val="1665543142"/>
                    </a:ext>
                  </a:extLst>
                </a:gridCol>
                <a:gridCol w="9449904">
                  <a:extLst>
                    <a:ext uri="{9D8B030D-6E8A-4147-A177-3AD203B41FA5}">
                      <a16:colId xmlns:a16="http://schemas.microsoft.com/office/drawing/2014/main" val="3833188839"/>
                    </a:ext>
                  </a:extLst>
                </a:gridCol>
              </a:tblGrid>
              <a:tr h="421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Apple Symbols" panose="02000000000000000000" pitchFamily="2" charset="-79"/>
                          <a:cs typeface="Calibri" panose="020F0502020204030204" pitchFamily="34" charset="0"/>
                        </a:rPr>
                        <a:t>Date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Pregnancy Wellness During the Corona Virus Public Health Emergency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7517615"/>
                  </a:ext>
                </a:extLst>
              </a:tr>
              <a:tr h="3033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Apple Symbols" panose="02000000000000000000" pitchFamily="2" charset="-79"/>
                          <a:cs typeface="Calibri" panose="020F0502020204030204" pitchFamily="34" charset="0"/>
                        </a:rPr>
                        <a:t>7/15/20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pple Symbols" panose="02000000000000000000" pitchFamily="2" charset="-79"/>
                          <a:cs typeface="Calibri" panose="020F0502020204030204" pitchFamily="34" charset="0"/>
                        </a:rPr>
                        <a:t>Infectious Disease &amp; Pregnancy Wellness During Covid-19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969349"/>
                  </a:ext>
                </a:extLst>
              </a:tr>
              <a:tr h="9099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Apple Symbols" panose="02000000000000000000" pitchFamily="2" charset="-79"/>
                          <a:cs typeface="Calibri" panose="020F0502020204030204" pitchFamily="34" charset="0"/>
                        </a:rPr>
                        <a:t>8/5/20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pple Symbols" panose="02000000000000000000" pitchFamily="2" charset="-79"/>
                          <a:cs typeface="Calibri" panose="020F0502020204030204" pitchFamily="34" charset="0"/>
                        </a:rPr>
                        <a:t>Panel Discussion: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pple Symbols" panose="02000000000000000000" pitchFamily="2" charset="-79"/>
                          <a:cs typeface="Calibri" panose="020F0502020204030204" pitchFamily="34" charset="0"/>
                        </a:rPr>
                        <a:t>Pregnancy Wellness During the Corona Virus Public Health Emergency Lessons Learned and Looking Forward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08897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E05BC4-63C5-E841-ACAC-E36C2E3F9873}"/>
              </a:ext>
            </a:extLst>
          </p:cNvPr>
          <p:cNvGraphicFramePr>
            <a:graphicFrameLocks noGrp="1"/>
          </p:cNvGraphicFramePr>
          <p:nvPr/>
        </p:nvGraphicFramePr>
        <p:xfrm>
          <a:off x="683101" y="3748916"/>
          <a:ext cx="10761186" cy="2377440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278441">
                  <a:extLst>
                    <a:ext uri="{9D8B030D-6E8A-4147-A177-3AD203B41FA5}">
                      <a16:colId xmlns:a16="http://schemas.microsoft.com/office/drawing/2014/main" val="3129585164"/>
                    </a:ext>
                  </a:extLst>
                </a:gridCol>
                <a:gridCol w="7554634">
                  <a:extLst>
                    <a:ext uri="{9D8B030D-6E8A-4147-A177-3AD203B41FA5}">
                      <a16:colId xmlns:a16="http://schemas.microsoft.com/office/drawing/2014/main" val="1834900740"/>
                    </a:ext>
                  </a:extLst>
                </a:gridCol>
                <a:gridCol w="1928111">
                  <a:extLst>
                    <a:ext uri="{9D8B030D-6E8A-4147-A177-3AD203B41FA5}">
                      <a16:colId xmlns:a16="http://schemas.microsoft.com/office/drawing/2014/main" val="2329266789"/>
                    </a:ext>
                  </a:extLst>
                </a:gridCol>
              </a:tblGrid>
              <a:tr h="4061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en-US" sz="1800" b="1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Substance Use Disorder in Pregnancy</a:t>
                      </a:r>
                      <a:endParaRPr lang="en-US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lvl="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en-US" sz="1800" b="0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August 19, 2020 – October 21, 2020</a:t>
                      </a:r>
                      <a:endParaRPr lang="en-US" altLang="en-US" sz="1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Presenter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8924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8/19/20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Subutex, Methadone, or Suboxone: Which is Better for Baby?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Dr. Lisa Boyars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03142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9/2/20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 a Professional Wean Opioids During Pregnancy?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Dr. Connie Guille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929402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9/16/20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Pain Management After Delivery in OUD Patients on Medical Maintenance Therapy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Dr. Berry Campbell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827532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10/7/20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How do I Get Patients into Treatment?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Dr. Claire Smith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4329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10/21/20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What to Do When a Patient is Admitted on OB with Recent Illicit Drug Use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Dr. Rubin Aujla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21606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517BE52-93B1-644A-93B0-D09DCEC56683}"/>
              </a:ext>
            </a:extLst>
          </p:cNvPr>
          <p:cNvSpPr txBox="1"/>
          <p:nvPr/>
        </p:nvSpPr>
        <p:spPr>
          <a:xfrm>
            <a:off x="2706211" y="206424"/>
            <a:ext cx="650367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Upcoming Topics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http://www.pregnancywellnesssc.com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722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Status of Covid-19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 set single day record 6/25 with &gt;40,000 cases</a:t>
            </a:r>
          </a:p>
          <a:p>
            <a:r>
              <a:rPr lang="en-US" dirty="0"/>
              <a:t>Through Saturday, 6/27—2,498,822 cases; 119,156 deaths (4.7%)</a:t>
            </a:r>
          </a:p>
          <a:p>
            <a:r>
              <a:rPr lang="en-US" dirty="0"/>
              <a:t>SC new record Saturday, 6/27 with &gt;1500</a:t>
            </a:r>
          </a:p>
          <a:p>
            <a:r>
              <a:rPr lang="en-US" dirty="0"/>
              <a:t>SC total (Mon, 6/29) 34,546; 717 deaths (2%)</a:t>
            </a:r>
          </a:p>
          <a:p>
            <a:r>
              <a:rPr lang="en-US" dirty="0"/>
              <a:t>CDC suggests 10x higher likely infections than reported nationally based on antibody studies</a:t>
            </a:r>
          </a:p>
        </p:txBody>
      </p:sp>
    </p:spTree>
    <p:extLst>
      <p:ext uri="{BB962C8B-B14F-4D97-AF65-F5344CB8AC3E}">
        <p14:creationId xmlns:p14="http://schemas.microsoft.com/office/powerpoint/2010/main" val="428153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 &amp; D General Guides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risk OB scenarios: N95 for aerosolizing procedures  bronchoscopy, intubation, open suction) being done or likely to be done.  Examples: CS, twin vaginal delivery, transfer to OR for management of pp hemorrhage, intubation.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stage labor and other episodes of deep respiratory efforts seen on L&amp;D.  If known Covid positive, HCW should use N95 (facemask if not available), eye protection, gloves and gown.</a:t>
            </a:r>
          </a:p>
          <a:p>
            <a:r>
              <a:rPr lang="en-US" dirty="0"/>
              <a:t>Proper donning and doffing; N95 fit</a:t>
            </a:r>
          </a:p>
        </p:txBody>
      </p:sp>
    </p:spTree>
    <p:extLst>
      <p:ext uri="{BB962C8B-B14F-4D97-AF65-F5344CB8AC3E}">
        <p14:creationId xmlns:p14="http://schemas.microsoft.com/office/powerpoint/2010/main" val="311464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L&amp;D should coordinate with hospital practices regarding outpatient screening opportunities for pregnant pt with exposure and/or sx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trimester and breast feeding moms should be prioritized in screening algorithms as positive result alters clinical guidance.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937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hospital/clinic should be familiar with lab turn-around</a:t>
            </a:r>
          </a:p>
          <a:p>
            <a:r>
              <a:rPr lang="en-US" dirty="0"/>
              <a:t>Use ante steroids as usual except consider holding after 34 weeks</a:t>
            </a:r>
          </a:p>
          <a:p>
            <a:r>
              <a:rPr lang="en-US" dirty="0"/>
              <a:t>Use MgSO4 for neuroprotection but caution  due to respiratory  depression</a:t>
            </a:r>
          </a:p>
          <a:p>
            <a:r>
              <a:rPr lang="en-US" dirty="0"/>
              <a:t>Ultrasound judiciously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99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L&amp;D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 monitors as needed</a:t>
            </a:r>
          </a:p>
          <a:p>
            <a:r>
              <a:rPr lang="en-US" dirty="0"/>
              <a:t>Amniotomy as clinically needed</a:t>
            </a:r>
          </a:p>
          <a:p>
            <a:r>
              <a:rPr lang="en-US" dirty="0"/>
              <a:t>Operative vaginal delivery safe (consider performing in OR due to difficulty transferring)</a:t>
            </a:r>
          </a:p>
          <a:p>
            <a:r>
              <a:rPr lang="en-US" dirty="0"/>
              <a:t>MgSO4 for preeclampsia as needed</a:t>
            </a:r>
          </a:p>
          <a:p>
            <a:r>
              <a:rPr lang="en-US" dirty="0"/>
              <a:t>Epidural for labor to mitigate GET for emergent CS</a:t>
            </a:r>
          </a:p>
        </p:txBody>
      </p:sp>
    </p:spTree>
    <p:extLst>
      <p:ext uri="{BB962C8B-B14F-4D97-AF65-F5344CB8AC3E}">
        <p14:creationId xmlns:p14="http://schemas.microsoft.com/office/powerpoint/2010/main" val="1044479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L&amp;D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suspending nitrous oxide for patients with suspected or known Covid due to insufficient data re: pt safety</a:t>
            </a:r>
          </a:p>
          <a:p>
            <a:r>
              <a:rPr lang="en-US" dirty="0"/>
              <a:t>Suspend O2 use for fetal indications (FHT abnl) intrapartum (use for maternal hypoxia as always)</a:t>
            </a:r>
          </a:p>
        </p:txBody>
      </p:sp>
    </p:spTree>
    <p:extLst>
      <p:ext uri="{BB962C8B-B14F-4D97-AF65-F5344CB8AC3E}">
        <p14:creationId xmlns:p14="http://schemas.microsoft.com/office/powerpoint/2010/main" val="3981395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Postpartum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Utilize hospital guidelines in management as based on CDC and AAP direction for suspected/Covid positive moms</a:t>
            </a:r>
          </a:p>
        </p:txBody>
      </p:sp>
    </p:spTree>
    <p:extLst>
      <p:ext uri="{BB962C8B-B14F-4D97-AF65-F5344CB8AC3E}">
        <p14:creationId xmlns:p14="http://schemas.microsoft.com/office/powerpoint/2010/main" val="2251009657"/>
      </p:ext>
    </p:extLst>
  </p:cSld>
  <p:clrMapOvr>
    <a:masterClrMapping/>
  </p:clrMapOvr>
</p:sld>
</file>

<file path=ppt/theme/theme1.xml><?xml version="1.0" encoding="utf-8"?>
<a:theme xmlns:a="http://schemas.openxmlformats.org/drawingml/2006/main" name="PP_Template_Style2_Head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813</Words>
  <Application>Microsoft Macintosh PowerPoint</Application>
  <PresentationFormat>Widescreen</PresentationFormat>
  <Paragraphs>137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MS PGothic</vt:lpstr>
      <vt:lpstr>MS PGothic</vt:lpstr>
      <vt:lpstr>Apple Symbols</vt:lpstr>
      <vt:lpstr>Arial</vt:lpstr>
      <vt:lpstr>Calibri</vt:lpstr>
      <vt:lpstr>Century Gothic</vt:lpstr>
      <vt:lpstr>Helvetica</vt:lpstr>
      <vt:lpstr>Times New Roman</vt:lpstr>
      <vt:lpstr>Wingdings 3</vt:lpstr>
      <vt:lpstr>PP_Template_Style2_Header</vt:lpstr>
      <vt:lpstr>Wisp</vt:lpstr>
      <vt:lpstr>COVID-19 in Pregnancy: Management Strategies</vt:lpstr>
      <vt:lpstr>SMFM Updates June 16, 2020</vt:lpstr>
      <vt:lpstr>Updated Status of Covid-19</vt:lpstr>
      <vt:lpstr>L &amp; D General Guides</vt:lpstr>
      <vt:lpstr>PowerPoint Presentation</vt:lpstr>
      <vt:lpstr>PowerPoint Presentation</vt:lpstr>
      <vt:lpstr>L&amp;D Considerations</vt:lpstr>
      <vt:lpstr>L&amp;D Considerations</vt:lpstr>
      <vt:lpstr>Postpartum</vt:lpstr>
      <vt:lpstr>COVID-19 in Pregnancy</vt:lpstr>
      <vt:lpstr>Moderate COVID-19 Disease</vt:lpstr>
      <vt:lpstr>Severe COVID-19 Disease</vt:lpstr>
      <vt:lpstr>Critical COVID-19 Disease</vt:lpstr>
      <vt:lpstr>COVID-19 in Pregnancy</vt:lpstr>
      <vt:lpstr>COVID-19 Precautions </vt:lpstr>
      <vt:lpstr>Admission Criteria</vt:lpstr>
      <vt:lpstr>In-patient Care</vt:lpstr>
      <vt:lpstr>Early warning signs</vt:lpstr>
      <vt:lpstr>Scoring systems</vt:lpstr>
      <vt:lpstr>ICU Admission Algorithm</vt:lpstr>
      <vt:lpstr>Management in ICU</vt:lpstr>
      <vt:lpstr>Timing of Delivery in the Critically Ill Pregnant Patient</vt:lpstr>
      <vt:lpstr>Controversies</vt:lpstr>
      <vt:lpstr>CDC Guidelines for F/U of Positives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in Pregnancy: Management Strategies</dc:title>
  <dc:creator>Berry Campbell</dc:creator>
  <cp:lastModifiedBy>Microsoft Office User</cp:lastModifiedBy>
  <cp:revision>16</cp:revision>
  <dcterms:created xsi:type="dcterms:W3CDTF">2020-05-10T17:49:04Z</dcterms:created>
  <dcterms:modified xsi:type="dcterms:W3CDTF">2020-07-02T17:54:38Z</dcterms:modified>
</cp:coreProperties>
</file>