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5" r:id="rId7"/>
    <p:sldId id="264" r:id="rId8"/>
    <p:sldId id="267" r:id="rId9"/>
    <p:sldId id="272" r:id="rId10"/>
    <p:sldId id="271" r:id="rId11"/>
    <p:sldId id="270" r:id="rId12"/>
    <p:sldId id="269" r:id="rId13"/>
    <p:sldId id="268" r:id="rId14"/>
    <p:sldId id="262" r:id="rId15"/>
    <p:sldId id="263" r:id="rId16"/>
    <p:sldId id="261" r:id="rId17"/>
    <p:sldId id="260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81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0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5B3C2-E610-7B43-98F4-68986D245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031EBD-4426-3346-AD28-F4B35C6CC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BD0A43-5839-9D49-B888-E22266AA0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A7C61-56F1-3D4F-891E-AF037897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ADEEC-4DAB-6B4B-BC42-3F7CF9C9D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05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25E71-9742-904B-99DF-91ADD5E32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1F4A3-73D4-4147-8BF8-0BF74FF41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F763E-F8E8-224B-988E-FB946B9A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A099B-1932-EC42-87A1-93DC55D0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AE924-8DAD-B747-B77B-B625F7FB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6757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6B546-2ED5-424B-AC9E-78C4CE058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DEEF64-3F3D-D740-A2E7-701A30AFC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296-C5E9-7F44-8FCF-55D9C87FB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BA53B-9277-B741-B9AC-9986FBB3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E500F-08EF-7844-8EE9-D01DF01A0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4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406-643B-DE4D-8806-12BEBCD3F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8FD4B-496B-144E-94DD-4A089A259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87B82A-B6D5-7243-9107-1213C01A8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E3534-E670-BC44-9FD5-8DFBC9269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A7F43-7D81-6A4B-8794-FE251659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2407-6838-3640-BC08-7B7071BB8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26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5945-4133-5E43-9B9D-EA73C87F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AAAD2-15C5-3340-B45E-D3F5DB95A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51A504-CF37-2240-9E8B-3EFCDD83A5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46AF69-F400-1049-995B-F3989DE13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E1A3D-D349-EE47-8EAE-575F43EBC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A93D8E-1587-1F49-A5C5-7036E547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A47390-7635-D741-9C1F-93576FC4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19280-6A78-1F43-933A-B8404556B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06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1E22-7E4C-C744-B9FC-6A544709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F3FF9-0023-A642-A184-DE20B424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D7F5A-5493-5445-A5EA-EA5B1721F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CBE1E3-BCAC-E148-9A9B-94A46B07C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441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49328-5BEC-2A41-BF56-AB5FDADB9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E786B7-3900-8D47-B74C-3403BB03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9307A-8AC4-B043-9A0B-B0EC5C21A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911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90B6D-DFB8-9F49-8D6C-FFFA144E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ED70E-D033-FB48-B0DB-314552B27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0A5C-AE1B-F047-8E67-5B65792C5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CC21A0-33F7-E443-B0F1-3893479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AD3B7-E8B7-AB42-91DB-B8F6A47DC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2D281-419D-6F46-BE2A-FAB4AA2B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0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489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8AEC1-AF97-2E4D-BD34-82FCA14E2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818FED-72F1-7949-99D5-01EFAFE36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787A5-95A2-AA4A-8CD9-99231C67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0A3CFE-00AE-204C-9B8E-CDDDDB38D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1D3FC-1777-F940-9C46-7A45D39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6FB96-F1B2-6447-AF47-233D4290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36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002C-38C6-9B47-9FD6-43E0B414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B6F33-99EC-3A41-AFA4-3C8772A25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A8088-908D-C940-B698-6F229A561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4C38-A04C-C14E-9AC8-3AE3BC08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99C3-05FF-F940-A5BC-7341C292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11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B1EFD3-DE61-704D-8FA1-B6014E2548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EFD0CF-8576-544B-B945-AB68FC2E1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46CD-7C07-254C-AC5C-9C43BAB48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6A42-2ACF-DD4D-8102-E5A6CBBA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4760B-97A4-354F-8953-B0D21583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24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Gradient T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35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371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4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4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6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1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99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74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8AFFA-BC7F-4042-AD84-81CEA91A0E55}" type="datetimeFigureOut">
              <a:rPr lang="en-US" smtClean="0"/>
              <a:t>12/13/21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CFD77-AEC8-48FA-8A80-2106114C4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05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1E68D4-FBF2-EC43-89A3-4EB25240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06663-8DC7-8140-8331-231236732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9040-02D7-6D41-AB0D-6A38E635B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31F88-4AA3-E346-ACE6-E4DFBD6631F4}" type="datetimeFigureOut">
              <a:rPr lang="en-US" smtClean="0"/>
              <a:t>12/13/21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88504-7AEF-284B-A6F8-3A3BFEA687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11AD3-C2DD-F94B-9A3E-13261A59F5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8E819-3634-8C49-898E-50FCE87F77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5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ctelehealth.org/services/pregnancy-wellness" TargetMode="Externa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09B70D-AD58-4F09-B28A-965FD444C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7641"/>
            <a:ext cx="9144000" cy="2330002"/>
          </a:xfrm>
        </p:spPr>
        <p:txBody>
          <a:bodyPr>
            <a:normAutofit/>
          </a:bodyPr>
          <a:lstStyle/>
          <a:p>
            <a:r>
              <a:rPr lang="en-US" sz="5400" b="1" dirty="0"/>
              <a:t>Medically Indicated Late Preterm and Early Term Delivery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145EA-C8BF-4D01-84DF-19023CE9D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0165"/>
            <a:ext cx="9144000" cy="1279432"/>
          </a:xfrm>
        </p:spPr>
        <p:txBody>
          <a:bodyPr>
            <a:normAutofit/>
          </a:bodyPr>
          <a:lstStyle/>
          <a:p>
            <a:r>
              <a:rPr lang="en-US" b="1"/>
              <a:t>Berry Campbell, MD</a:t>
            </a:r>
          </a:p>
          <a:p>
            <a:r>
              <a:rPr lang="en-US" b="1"/>
              <a:t>Project ECHO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531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E451-A2E4-4A05-AA56-20AFFCFEE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the Timing of Delivery When Conditions Complicate Pregnancy* (continued)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AE51F6-710B-4EDE-88CC-0B16DA2C0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48" y="1690688"/>
            <a:ext cx="10515600" cy="3245737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1C7B8A-1801-4529-8C3F-85B19C4BB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927" y="4998922"/>
            <a:ext cx="9653336" cy="857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F53748B-3BAA-4FD2-A05F-964BAB475B4D}"/>
              </a:ext>
            </a:extLst>
          </p:cNvPr>
          <p:cNvSpPr txBox="1"/>
          <p:nvPr/>
        </p:nvSpPr>
        <p:spPr>
          <a:xfrm>
            <a:off x="8470233" y="6261988"/>
            <a:ext cx="32164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ACOG Committee Opinion 2021, Vol. 138, No.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49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C018C-9284-4655-B75D-295A0E838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the Timing of Delivery When Conditions Complicate Pregnancy* (continued)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5ECC1A-7154-45B4-938E-5FC1F7E827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004" y="1997242"/>
            <a:ext cx="11290575" cy="375066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3AEF8-5230-4E77-8726-0E276FC63D02}"/>
              </a:ext>
            </a:extLst>
          </p:cNvPr>
          <p:cNvSpPr txBox="1"/>
          <p:nvPr/>
        </p:nvSpPr>
        <p:spPr>
          <a:xfrm>
            <a:off x="8775032" y="6304002"/>
            <a:ext cx="3416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ACOG Committee Opinion 2021, Vol. 138, No.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9A20-ABBD-46A3-8212-5220751B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the Timing of Delivery When Conditions Complicate Pregnancy* (continued)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8620D3-AE61-4ECC-8ECD-6F2CE1C4A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484" y="2782735"/>
            <a:ext cx="11864351" cy="193364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7A88C0-2DD9-43A9-944B-C8F60374B587}"/>
              </a:ext>
            </a:extLst>
          </p:cNvPr>
          <p:cNvSpPr txBox="1"/>
          <p:nvPr/>
        </p:nvSpPr>
        <p:spPr>
          <a:xfrm>
            <a:off x="8887326" y="6392779"/>
            <a:ext cx="3650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ACOG Committee Opinion 2021, Vol. 138, No.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277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2FF7C-81C6-4DAE-9A4A-C4A087AE8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B902B-26D2-47C0-82B5-A92743DE5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2000" dirty="0"/>
              <a:t>36 YO G4 P3003 with a known placenta previa.</a:t>
            </a:r>
          </a:p>
          <a:p>
            <a:r>
              <a:rPr lang="en-US" sz="2000" dirty="0"/>
              <a:t>Prior SVD x 3</a:t>
            </a:r>
          </a:p>
          <a:p>
            <a:r>
              <a:rPr lang="en-US" sz="2000" dirty="0"/>
              <a:t>Delivery timing?  </a:t>
            </a:r>
          </a:p>
          <a:p>
            <a:r>
              <a:rPr lang="en-US" sz="2000" dirty="0"/>
              <a:t>She presents with her 3</a:t>
            </a:r>
            <a:r>
              <a:rPr lang="en-US" sz="2000" baseline="30000" dirty="0"/>
              <a:t>rd</a:t>
            </a:r>
            <a:r>
              <a:rPr lang="en-US" sz="2000" dirty="0"/>
              <a:t> heavy bleeding episode at 35 weeks but has stopped—delivery?  Wait?</a:t>
            </a:r>
          </a:p>
        </p:txBody>
      </p:sp>
    </p:spTree>
    <p:extLst>
      <p:ext uri="{BB962C8B-B14F-4D97-AF65-F5344CB8AC3E}">
        <p14:creationId xmlns:p14="http://schemas.microsoft.com/office/powerpoint/2010/main" val="3270251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33DD3-0907-47FE-A650-68FA3E70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34DE9-EB1C-4695-839C-29A88BDF1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2000" dirty="0"/>
              <a:t>25 </a:t>
            </a:r>
            <a:r>
              <a:rPr lang="en-US" sz="2000" dirty="0" err="1"/>
              <a:t>yo</a:t>
            </a:r>
            <a:r>
              <a:rPr lang="en-US" sz="2000" dirty="0"/>
              <a:t> G3 P2002 diabetic admitted in second DKA of this pregnancy at 34 weeks</a:t>
            </a:r>
          </a:p>
          <a:p>
            <a:r>
              <a:rPr lang="en-US" sz="2000" dirty="0"/>
              <a:t>Limited PNC</a:t>
            </a:r>
          </a:p>
          <a:p>
            <a:r>
              <a:rPr lang="en-US" sz="2000" dirty="0"/>
              <a:t>A1C at 14 weeks was 8.2; A1C now 10.3.</a:t>
            </a:r>
          </a:p>
          <a:p>
            <a:endParaRPr lang="en-US" sz="2000" dirty="0"/>
          </a:p>
          <a:p>
            <a:r>
              <a:rPr lang="en-US" sz="2000" dirty="0"/>
              <a:t>When to deliver?</a:t>
            </a:r>
          </a:p>
        </p:txBody>
      </p:sp>
    </p:spTree>
    <p:extLst>
      <p:ext uri="{BB962C8B-B14F-4D97-AF65-F5344CB8AC3E}">
        <p14:creationId xmlns:p14="http://schemas.microsoft.com/office/powerpoint/2010/main" val="2915609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91F4A-7530-45FE-AD51-3B501FC97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1780675"/>
            <a:ext cx="9637776" cy="378797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These recommendations for timing of delivery based on limited data (largely upon expert opinion) thus DECISIONS REGARDING TIMING FOR DELIVERY SHOULD BE INDIVIDUALIZED TO THE NEEDS OF THE PATIENT!</a:t>
            </a:r>
          </a:p>
        </p:txBody>
      </p:sp>
    </p:spTree>
    <p:extLst>
      <p:ext uri="{BB962C8B-B14F-4D97-AF65-F5344CB8AC3E}">
        <p14:creationId xmlns:p14="http://schemas.microsoft.com/office/powerpoint/2010/main" val="1920025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8D6B-686B-4018-9951-0C120B6B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253" y="1867289"/>
            <a:ext cx="9637776" cy="2714771"/>
          </a:xfrm>
        </p:spPr>
        <p:txBody>
          <a:bodyPr>
            <a:normAutofit/>
          </a:bodyPr>
          <a:lstStyle/>
          <a:p>
            <a:r>
              <a:rPr lang="en-US" sz="2000" dirty="0"/>
              <a:t>The list IS NOT ALL INCLUSIVE: compilation of commonly encountered indications in clinical practice.</a:t>
            </a:r>
          </a:p>
          <a:p>
            <a:endParaRPr lang="en-US" sz="2000" dirty="0"/>
          </a:p>
          <a:p>
            <a:r>
              <a:rPr lang="en-US" sz="2000" dirty="0"/>
              <a:t>Does not include all conditions:  uterine dehiscence; chronic placental abruption; etc.</a:t>
            </a:r>
          </a:p>
          <a:p>
            <a:endParaRPr lang="en-US" sz="2000" dirty="0"/>
          </a:p>
          <a:p>
            <a:r>
              <a:rPr lang="en-US" sz="2000" dirty="0"/>
              <a:t>Individualized decisions based on best clinical judgement until more data available.</a:t>
            </a:r>
          </a:p>
        </p:txBody>
      </p:sp>
    </p:spTree>
    <p:extLst>
      <p:ext uri="{BB962C8B-B14F-4D97-AF65-F5344CB8AC3E}">
        <p14:creationId xmlns:p14="http://schemas.microsoft.com/office/powerpoint/2010/main" val="660902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481982-8173-664B-BF55-1109F0A4AFFA}"/>
              </a:ext>
            </a:extLst>
          </p:cNvPr>
          <p:cNvSpPr txBox="1"/>
          <p:nvPr/>
        </p:nvSpPr>
        <p:spPr>
          <a:xfrm>
            <a:off x="414721" y="184523"/>
            <a:ext cx="1133374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Project ECHO South Carolina Pregnancy Wellness</a:t>
            </a: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Visit Our Website: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https://sctelehealth.org/services/pregnancy-wellness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487259-FEFE-2A41-B2C5-2315735BBCE5}"/>
              </a:ext>
            </a:extLst>
          </p:cNvPr>
          <p:cNvSpPr txBox="1"/>
          <p:nvPr/>
        </p:nvSpPr>
        <p:spPr>
          <a:xfrm>
            <a:off x="75364" y="2546269"/>
            <a:ext cx="12024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From all of us at Project ECHO SC Pregnancy Wellness, 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we are wishing you, your family, and friends a peaceful</a:t>
            </a:r>
          </a:p>
          <a:p>
            <a:pPr algn="ctr"/>
            <a:r>
              <a:rPr lang="en-US" sz="3600" dirty="0">
                <a:solidFill>
                  <a:srgbClr val="00B050"/>
                </a:solidFill>
              </a:rPr>
              <a:t>New Year!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95CFCFC7-5CA2-2C4C-867A-05F7FD45D5EF}"/>
              </a:ext>
            </a:extLst>
          </p:cNvPr>
          <p:cNvSpPr/>
          <p:nvPr/>
        </p:nvSpPr>
        <p:spPr>
          <a:xfrm rot="986147">
            <a:off x="6953250" y="1974644"/>
            <a:ext cx="365760" cy="33147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F478B281-14F6-044B-8730-AB367D521996}"/>
              </a:ext>
            </a:extLst>
          </p:cNvPr>
          <p:cNvSpPr/>
          <p:nvPr/>
        </p:nvSpPr>
        <p:spPr>
          <a:xfrm rot="1143472">
            <a:off x="1844207" y="4281677"/>
            <a:ext cx="365760" cy="33147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B2DA94DF-E357-0149-B80F-B8D3BDF554CB}"/>
              </a:ext>
            </a:extLst>
          </p:cNvPr>
          <p:cNvSpPr/>
          <p:nvPr/>
        </p:nvSpPr>
        <p:spPr>
          <a:xfrm rot="20659158">
            <a:off x="1119693" y="1761935"/>
            <a:ext cx="365760" cy="33147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45EDF822-16CD-2C47-996F-AD1D9D607D45}"/>
              </a:ext>
            </a:extLst>
          </p:cNvPr>
          <p:cNvSpPr/>
          <p:nvPr/>
        </p:nvSpPr>
        <p:spPr>
          <a:xfrm rot="989556">
            <a:off x="7653454" y="3822188"/>
            <a:ext cx="365760" cy="33147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63BBFA4-094F-4F46-A4D6-75C921471797}"/>
              </a:ext>
            </a:extLst>
          </p:cNvPr>
          <p:cNvSpPr/>
          <p:nvPr/>
        </p:nvSpPr>
        <p:spPr>
          <a:xfrm rot="19756798">
            <a:off x="4033166" y="4011560"/>
            <a:ext cx="365760" cy="33147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72A783AB-D232-F140-A48C-00416AF5012F}"/>
              </a:ext>
            </a:extLst>
          </p:cNvPr>
          <p:cNvSpPr/>
          <p:nvPr/>
        </p:nvSpPr>
        <p:spPr>
          <a:xfrm rot="19608120">
            <a:off x="4036435" y="1993442"/>
            <a:ext cx="391368" cy="445555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>
            <a:extLst>
              <a:ext uri="{FF2B5EF4-FFF2-40B4-BE49-F238E27FC236}">
                <a16:creationId xmlns:a16="http://schemas.microsoft.com/office/drawing/2014/main" id="{470256D7-31CA-0E46-88BD-DF323EB3ACFD}"/>
              </a:ext>
            </a:extLst>
          </p:cNvPr>
          <p:cNvSpPr/>
          <p:nvPr/>
        </p:nvSpPr>
        <p:spPr>
          <a:xfrm>
            <a:off x="8554377" y="4527420"/>
            <a:ext cx="409575" cy="423649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>
            <a:extLst>
              <a:ext uri="{FF2B5EF4-FFF2-40B4-BE49-F238E27FC236}">
                <a16:creationId xmlns:a16="http://schemas.microsoft.com/office/drawing/2014/main" id="{A3FD957F-3C12-4F45-84F3-6A6125C5ACF9}"/>
              </a:ext>
            </a:extLst>
          </p:cNvPr>
          <p:cNvSpPr/>
          <p:nvPr/>
        </p:nvSpPr>
        <p:spPr>
          <a:xfrm>
            <a:off x="9805489" y="1824433"/>
            <a:ext cx="365760" cy="33147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>
            <a:extLst>
              <a:ext uri="{FF2B5EF4-FFF2-40B4-BE49-F238E27FC236}">
                <a16:creationId xmlns:a16="http://schemas.microsoft.com/office/drawing/2014/main" id="{ECBB66A4-297D-B14E-90D3-5897C05F25E2}"/>
              </a:ext>
            </a:extLst>
          </p:cNvPr>
          <p:cNvSpPr/>
          <p:nvPr/>
        </p:nvSpPr>
        <p:spPr>
          <a:xfrm>
            <a:off x="5898714" y="4637114"/>
            <a:ext cx="365760" cy="331470"/>
          </a:xfrm>
          <a:prstGeom prst="star5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91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058F07-451E-4192-B78C-AE3A45DF8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When is term considered?  Why?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EA892-4D2F-4B7F-B5C1-065648D22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2000" b="1" i="0" cap="all" dirty="0">
                <a:effectLst/>
                <a:latin typeface="Roboto" panose="02000000000000000000" pitchFamily="2" charset="0"/>
              </a:rPr>
              <a:t> </a:t>
            </a:r>
            <a:r>
              <a:rPr lang="en-US" sz="2000" b="0" i="0" dirty="0">
                <a:effectLst/>
                <a:latin typeface="Roboto" panose="02000000000000000000" pitchFamily="2" charset="0"/>
              </a:rPr>
              <a:t>In the past, the period from 3 weeks before until 2 weeks after the estimated date of delivery was considered “term,” with the expectation that neonatal outcomes from deliveries in this interval were uniform and good. </a:t>
            </a:r>
          </a:p>
          <a:p>
            <a:r>
              <a:rPr lang="en-US" sz="2000" b="0" i="0" dirty="0">
                <a:effectLst/>
                <a:latin typeface="Roboto" panose="02000000000000000000" pitchFamily="2" charset="0"/>
              </a:rPr>
              <a:t>Increasingly, however, research has shown that neonatal outcomes, especially respiratory morbidity, vary depending on the timing of delivery within this 5-week gestational age range.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3433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CB7D5-4FAB-40C9-B343-6D63CDFE3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Eunice Kennedy Shriver NICHHD and </a:t>
            </a:r>
            <a:br>
              <a:rPr lang="en-US" b="1" dirty="0"/>
            </a:br>
            <a:r>
              <a:rPr lang="en-US" b="1" dirty="0"/>
              <a:t>SMFM workshop, 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BB64B-AD05-4AE4-8AD9-2BE94EE7B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2000" dirty="0"/>
              <a:t>Created re-aligned definitions based on neonatal and maternal morbidity with delivery &lt;39 weeks</a:t>
            </a:r>
          </a:p>
          <a:p>
            <a:r>
              <a:rPr lang="en-US" sz="2000" dirty="0"/>
              <a:t>Early term: 37-38 6/7 weeks</a:t>
            </a:r>
          </a:p>
          <a:p>
            <a:r>
              <a:rPr lang="en-US" sz="2000" dirty="0"/>
              <a:t>Full term: 39-40 6/7 weeks</a:t>
            </a:r>
          </a:p>
          <a:p>
            <a:r>
              <a:rPr lang="en-US" sz="2000" dirty="0"/>
              <a:t>Late term: 41-41 6/7 weeks</a:t>
            </a:r>
          </a:p>
          <a:p>
            <a:r>
              <a:rPr lang="en-US" sz="2000" dirty="0"/>
              <a:t>Post term: ≥ 42 weeks</a:t>
            </a:r>
          </a:p>
        </p:txBody>
      </p:sp>
    </p:spTree>
    <p:extLst>
      <p:ext uri="{BB962C8B-B14F-4D97-AF65-F5344CB8AC3E}">
        <p14:creationId xmlns:p14="http://schemas.microsoft.com/office/powerpoint/2010/main" val="119603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EBBABB-4B91-431D-BD61-53CE3594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Historically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20935-3BF5-425B-A410-225694ABC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1700"/>
              <a:t>37 week deliveries done for very weak indications </a:t>
            </a:r>
          </a:p>
          <a:p>
            <a:r>
              <a:rPr lang="en-US" sz="1700"/>
              <a:t>38 weeks considered same as ≥ 39 weeks by most obstetricians for convenience</a:t>
            </a:r>
          </a:p>
          <a:p>
            <a:r>
              <a:rPr lang="en-US" sz="1700"/>
              <a:t>Increased concern of respiratory morbidity → many amniocentesis for lung maturation studies</a:t>
            </a:r>
          </a:p>
          <a:p>
            <a:r>
              <a:rPr lang="en-US" sz="1700"/>
              <a:t>Awareness of other morbidities ie: neurodevelopmental, feeding, etc unrelated to lung maturation</a:t>
            </a:r>
          </a:p>
          <a:p>
            <a:endParaRPr lang="en-US" sz="1700"/>
          </a:p>
          <a:p>
            <a:r>
              <a:rPr lang="en-US" sz="1700"/>
              <a:t>BOTTOM LINE: Elective delivery only if ≥ 39 weeks GA; only INDICATED deliveries prior to 39 weeks</a:t>
            </a:r>
          </a:p>
        </p:txBody>
      </p:sp>
    </p:spTree>
    <p:extLst>
      <p:ext uri="{BB962C8B-B14F-4D97-AF65-F5344CB8AC3E}">
        <p14:creationId xmlns:p14="http://schemas.microsoft.com/office/powerpoint/2010/main" val="1443142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615B0-FF90-461E-BEF9-1A3DDB9DF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4008" y="643467"/>
            <a:ext cx="462398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2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6CDB20-394C-4D51-9C5B-8751E2133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6DFD1E0-DCA7-47E6-B78B-6ECDDF873D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AB0B1E-BB97-40E0-8DCD-D1197A0E1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4181CC-2EB1-4ECD-AC54-DBE20D37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1284731"/>
            <a:ext cx="9637776" cy="143069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Medically indicated late preterm </a:t>
            </a:r>
            <a:br>
              <a:rPr lang="en-US" b="1" dirty="0"/>
            </a:br>
            <a:r>
              <a:rPr lang="en-US" b="1" dirty="0"/>
              <a:t>(34-36 6/7 weeks)/</a:t>
            </a:r>
            <a:br>
              <a:rPr lang="en-US" b="1" dirty="0"/>
            </a:br>
            <a:r>
              <a:rPr lang="en-US" b="1" dirty="0"/>
              <a:t>early term (37-38 6/7 weeks)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54194-AD88-4888-AFE2-0C7E7103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064" y="2853879"/>
            <a:ext cx="9637776" cy="2714771"/>
          </a:xfrm>
        </p:spPr>
        <p:txBody>
          <a:bodyPr>
            <a:normAutofit/>
          </a:bodyPr>
          <a:lstStyle/>
          <a:p>
            <a:r>
              <a:rPr lang="en-US" sz="1900" dirty="0"/>
              <a:t>ACOG Committee Opinion #831, July 2021</a:t>
            </a:r>
          </a:p>
          <a:p>
            <a:endParaRPr lang="en-US" sz="1900" dirty="0"/>
          </a:p>
          <a:p>
            <a:r>
              <a:rPr lang="en-US" sz="1900" dirty="0"/>
              <a:t>Many maternal, fetal, placental complications warranting earlier delivery.</a:t>
            </a:r>
          </a:p>
          <a:p>
            <a:endParaRPr lang="en-US" sz="1900" dirty="0"/>
          </a:p>
          <a:p>
            <a:r>
              <a:rPr lang="en-US" sz="1900" dirty="0"/>
              <a:t>Balance benefits/risks </a:t>
            </a:r>
          </a:p>
          <a:p>
            <a:endParaRPr lang="en-US" sz="1900" dirty="0"/>
          </a:p>
          <a:p>
            <a:r>
              <a:rPr lang="en-US" sz="1900" dirty="0"/>
              <a:t>Workshop results plus most recent data—current recommendations.</a:t>
            </a:r>
          </a:p>
          <a:p>
            <a:endParaRPr lang="en-US" sz="1900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87561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645D42-DC68-4BEA-A11F-6C6D21474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757" y="128338"/>
            <a:ext cx="11030190" cy="43151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F708C-7CC7-4E27-AB6A-6BB8EC964613}"/>
              </a:ext>
            </a:extLst>
          </p:cNvPr>
          <p:cNvSpPr txBox="1"/>
          <p:nvPr/>
        </p:nvSpPr>
        <p:spPr>
          <a:xfrm>
            <a:off x="8807116" y="6352673"/>
            <a:ext cx="32244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/>
              <a:t>ACOG Committee Opinion 2021, Vol. 138, No. 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01903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BD84-49DA-4595-8938-F9B4D07E7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Recommendations for the Timing of Delivery When Conditions Complicate Pregnancy* (continued)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A95478-79F3-4357-A0BC-0A7CEBA9E5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44684"/>
            <a:ext cx="10515600" cy="411321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F6A03D-959D-4FD2-A5AC-4D0490CD844A}"/>
              </a:ext>
            </a:extLst>
          </p:cNvPr>
          <p:cNvSpPr txBox="1"/>
          <p:nvPr/>
        </p:nvSpPr>
        <p:spPr>
          <a:xfrm>
            <a:off x="8750968" y="6215876"/>
            <a:ext cx="3224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ACOG Committee Opinion 2021, Vol. 138, No.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3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F4C4D-AD3C-46BC-8836-EB0DD2C8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91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Recommendations for the Timing of Delivery When Conditions Complicate Pregnancy* (continued)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229B2E-EC1B-458C-A27C-1E1623449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24680"/>
            <a:ext cx="10515600" cy="27532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443847-2B33-4575-8D83-7FA4D4F39800}"/>
              </a:ext>
            </a:extLst>
          </p:cNvPr>
          <p:cNvSpPr txBox="1"/>
          <p:nvPr/>
        </p:nvSpPr>
        <p:spPr>
          <a:xfrm>
            <a:off x="8325854" y="6077429"/>
            <a:ext cx="3232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ACOG Committee Opinion 2021, Vol. 138, No.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45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593</Words>
  <Application>Microsoft Macintosh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Office Theme</vt:lpstr>
      <vt:lpstr>1_Office Theme</vt:lpstr>
      <vt:lpstr>Medically Indicated Late Preterm and Early Term Delivery</vt:lpstr>
      <vt:lpstr>When is term considered?  Why? </vt:lpstr>
      <vt:lpstr>Eunice Kennedy Shriver NICHHD and  SMFM workshop, 2012</vt:lpstr>
      <vt:lpstr>Historically</vt:lpstr>
      <vt:lpstr>PowerPoint Presentation</vt:lpstr>
      <vt:lpstr>Medically indicated late preterm  (34-36 6/7 weeks)/ early term (37-38 6/7 weeks)</vt:lpstr>
      <vt:lpstr>PowerPoint Presentation</vt:lpstr>
      <vt:lpstr>Recommendations for the Timing of Delivery When Conditions Complicate Pregnancy* (continued)</vt:lpstr>
      <vt:lpstr>Recommendations for the Timing of Delivery When Conditions Complicate Pregnancy* (continued)</vt:lpstr>
      <vt:lpstr>Recommendations for the Timing of Delivery When Conditions Complicate Pregnancy* (continued)</vt:lpstr>
      <vt:lpstr>Recommendations for the Timing of Delivery When Conditions Complicate Pregnancy* (continued)</vt:lpstr>
      <vt:lpstr>Recommendations for the Timing of Delivery When Conditions Complicate Pregnancy* (continued)</vt:lpstr>
      <vt:lpstr>Case 1</vt:lpstr>
      <vt:lpstr>Case 2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Medically Indicated Late Preterm and Early Term Delivery</dc:title>
  <dc:creator>Berry Campbell</dc:creator>
  <cp:lastModifiedBy>Grater, Rachel</cp:lastModifiedBy>
  <cp:revision>4</cp:revision>
  <dcterms:created xsi:type="dcterms:W3CDTF">2021-12-13T11:27:31Z</dcterms:created>
  <dcterms:modified xsi:type="dcterms:W3CDTF">2021-12-13T21:23:19Z</dcterms:modified>
</cp:coreProperties>
</file>