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9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6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8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5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B0816-3FC0-4DB5-8ADC-3350BE043935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A3045-BFEA-4AE3-BD74-75171A244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6600" dirty="0"/>
              <a:t>Medication Assisted Treatment: Intrapartum and Postpartum</a:t>
            </a:r>
            <a:br>
              <a:rPr lang="en-US" altLang="en-US" sz="6600" b="1" dirty="0"/>
            </a:br>
            <a:br>
              <a:rPr lang="en-US" altLang="en-US" sz="6600" b="1" dirty="0"/>
            </a:br>
            <a:br>
              <a:rPr lang="en-US" altLang="en-US" sz="6600" dirty="0"/>
            </a:br>
            <a:endParaRPr lang="en-US" alt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b="1" dirty="0"/>
              <a:t>Berry A. Campbell, MD</a:t>
            </a:r>
            <a:br>
              <a:rPr lang="en-US" altLang="en-US" b="1" dirty="0"/>
            </a:br>
            <a:r>
              <a:rPr lang="en-US" altLang="en-US" b="1" dirty="0"/>
              <a:t>Maternal-Fetal Medicine</a:t>
            </a:r>
            <a:br>
              <a:rPr lang="en-US" altLang="en-US" b="1" dirty="0"/>
            </a:br>
            <a:r>
              <a:rPr lang="en-US" altLang="en-US" b="1" dirty="0" err="1"/>
              <a:t>Prisma</a:t>
            </a:r>
            <a:r>
              <a:rPr lang="en-US" altLang="en-US" b="1" dirty="0"/>
              <a:t> Health Midlands/</a:t>
            </a:r>
            <a:br>
              <a:rPr lang="en-US" altLang="en-US" b="1" dirty="0"/>
            </a:br>
            <a:r>
              <a:rPr lang="en-US" altLang="en-US" b="1" dirty="0"/>
              <a:t>University of South Carolina School of Medicine Columbia</a:t>
            </a:r>
            <a:br>
              <a:rPr lang="en-US" altLang="en-US" sz="5400" dirty="0"/>
            </a:br>
            <a:br>
              <a:rPr lang="en-US" altLang="en-US" sz="5400" dirty="0"/>
            </a:br>
            <a:endParaRPr lang="en-US" dirty="0"/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865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MAT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3917950" y="1495425"/>
            <a:ext cx="5686425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Postoperative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Acetominophen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Toradol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Pregabalin (Lyrica)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All reduce opioid need 30%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66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Patient Controlled Analgesia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3082925" y="2082800"/>
            <a:ext cx="7089775" cy="4351338"/>
          </a:xfrm>
        </p:spPr>
        <p:txBody>
          <a:bodyPr/>
          <a:lstStyle/>
          <a:p>
            <a:pPr algn="ctr"/>
            <a:r>
              <a:rPr lang="en-US" altLang="en-US" sz="3600"/>
              <a:t>PCA basal rate may be needed</a:t>
            </a:r>
          </a:p>
          <a:p>
            <a:pPr algn="ctr"/>
            <a:r>
              <a:rPr lang="en-US" altLang="en-US" sz="3600"/>
              <a:t>Frequent setting changes</a:t>
            </a:r>
          </a:p>
          <a:p>
            <a:pPr algn="ctr"/>
            <a:r>
              <a:rPr lang="en-US" altLang="en-US" sz="3600"/>
              <a:t>Care using with other sedatives (anxiolytics)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895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400" y="758825"/>
            <a:ext cx="10233025" cy="4351338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dirty="0">
                <a:solidFill>
                  <a:srgbClr val="8E0000"/>
                </a:solidFill>
              </a:rPr>
              <a:t>Breastfeeding IS safe!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4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/>
              <a:t>Communicate with MAT provider before delivery and send written communication after.</a:t>
            </a:r>
          </a:p>
        </p:txBody>
      </p:sp>
      <p:pic>
        <p:nvPicPr>
          <p:cNvPr id="686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MAT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609600" y="1571625"/>
            <a:ext cx="109728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Pre-delivery discussion of pain management essential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Vaginal delivery: Continue MAT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    add NSAIDs, if needed, may add opiate in hospital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Cesarean section: Continue MAT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    add NSAIDs, Opiates as outlined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/>
              <a:t>Very important For Patient To Understand Tolerance 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61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041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981200"/>
            <a:ext cx="2857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6" descr="https://www.turmericforhealth.com/wp-content/uploads/turmeric-for-p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847725"/>
            <a:ext cx="4633912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99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Intrapartum Care 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Opioid Dependent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Pain meds as needed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Remember tolerance – increases needs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Regional anesthesia best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Avoid agonist/antagonists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   (stadol, nubain)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33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Intrapartum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Continue Maintenance Therapy doses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(use divided doses to aide in pain relief)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36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Post operative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Continue maintenance doses.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Use opioid therapy in addition.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Toradol, acetaminophen.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Buprenorphine patients require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≈ 50% more opioids for pain control.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9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Buprenorphine</a:t>
            </a:r>
            <a:br>
              <a:rPr lang="en-US" altLang="en-US" b="1">
                <a:solidFill>
                  <a:srgbClr val="8E0000"/>
                </a:solidFill>
              </a:rPr>
            </a:br>
            <a:r>
              <a:rPr lang="en-US" altLang="en-US" b="1">
                <a:solidFill>
                  <a:srgbClr val="8E0000"/>
                </a:solidFill>
              </a:rPr>
              <a:t>Post operative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2044700"/>
            <a:ext cx="8899525" cy="43513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Continue maintenance therapy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Divide dose every 6-8 hours (max 24mg)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Add opioid agonists with high mu receptor affinity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(higher than usual doses may be needed)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Preferred: Morphine, Fentanyl, hydromorphone (</a:t>
            </a:r>
            <a:r>
              <a:rPr lang="en-US" dirty="0" err="1"/>
              <a:t>dilaudid</a:t>
            </a:r>
            <a:r>
              <a:rPr lang="en-US" dirty="0"/>
              <a:t>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Avoid: Codeine, hydrocodone (Lortab, Norco)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69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C00000"/>
                </a:solidFill>
              </a:rPr>
              <a:t>Buprenorphine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/>
              <a:t>Post operative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/>
              <a:t>Increase typical dose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/>
              <a:t>               2-4 mg every 8 hours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/>
              <a:t>    (max 24 mg)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/>
              <a:t>In motivated patient may manage pain well</a:t>
            </a: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409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8E0000"/>
                </a:solidFill>
              </a:rPr>
              <a:t>Methadone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Postoperative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Continue until day of surgery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Continue postoperatively – increased dose, split dosing typical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en-US" sz="360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3600"/>
              <a:t>Can substitute other pain meds –                                   higher doses needed </a:t>
            </a: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6"/>
          <a:stretch>
            <a:fillRect/>
          </a:stretch>
        </p:blipFill>
        <p:spPr bwMode="auto">
          <a:xfrm>
            <a:off x="11107738" y="5570538"/>
            <a:ext cx="7778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31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300</Words>
  <Application>Microsoft Macintosh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Medication Assisted Treatment: Intrapartum and Postpartum   </vt:lpstr>
      <vt:lpstr>MAT</vt:lpstr>
      <vt:lpstr>PowerPoint Presentation</vt:lpstr>
      <vt:lpstr>Intrapartum Care </vt:lpstr>
      <vt:lpstr>Intrapartum</vt:lpstr>
      <vt:lpstr>Post operative</vt:lpstr>
      <vt:lpstr>Buprenorphine Post operative</vt:lpstr>
      <vt:lpstr>Buprenorphine</vt:lpstr>
      <vt:lpstr>Methadone</vt:lpstr>
      <vt:lpstr>MAT</vt:lpstr>
      <vt:lpstr>Patient Controlled Analgesia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Assisted Treatment Intrapartum and Postpartum  Berry A. Campbell, MD Maternal-Fetal Medicine Prisma Health Midlands/ University of South Carolina School of Medicine Columbia</dc:title>
  <dc:creator>Berry Campbell</dc:creator>
  <cp:lastModifiedBy>Microsoft Office User</cp:lastModifiedBy>
  <cp:revision>2</cp:revision>
  <dcterms:created xsi:type="dcterms:W3CDTF">2020-09-13T20:36:28Z</dcterms:created>
  <dcterms:modified xsi:type="dcterms:W3CDTF">2020-09-14T19:00:04Z</dcterms:modified>
</cp:coreProperties>
</file>