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3" r:id="rId2"/>
  </p:sldMasterIdLst>
  <p:notesMasterIdLst>
    <p:notesMasterId r:id="rId21"/>
  </p:notesMasterIdLst>
  <p:sldIdLst>
    <p:sldId id="496" r:id="rId3"/>
    <p:sldId id="511" r:id="rId4"/>
    <p:sldId id="513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2" r:id="rId20"/>
  </p:sldIdLst>
  <p:sldSz cx="12192000" cy="6858000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D39"/>
    <a:srgbClr val="CD3B53"/>
    <a:srgbClr val="E22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26" autoAdjust="0"/>
    <p:restoredTop sz="95086" autoAdjust="0"/>
  </p:normalViewPr>
  <p:slideViewPr>
    <p:cSldViewPr snapToGrid="0" snapToObjects="1">
      <p:cViewPr varScale="1">
        <p:scale>
          <a:sx n="108" d="100"/>
          <a:sy n="108" d="100"/>
        </p:scale>
        <p:origin x="13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651E5F-A653-45E5-BE30-FCF9B0962135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20B912-72E8-4A82-9D2C-6D05296D1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27" y="4006998"/>
            <a:ext cx="11817458" cy="90669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77" y="4928824"/>
            <a:ext cx="9144000" cy="957020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76B5-DB8D-4F0C-B61B-C11E7090A392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C79F-AFB6-4AC1-9F53-8517F3347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15" y="4085301"/>
            <a:ext cx="3142376" cy="20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0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1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66284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26" y="420927"/>
            <a:ext cx="11458322" cy="865847"/>
          </a:xfrm>
        </p:spPr>
        <p:txBody>
          <a:bodyPr>
            <a:normAutofit/>
          </a:bodyPr>
          <a:lstStyle>
            <a:lvl1pPr>
              <a:defRPr sz="40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06" y="1739789"/>
            <a:ext cx="11336942" cy="4126938"/>
          </a:xfrm>
        </p:spPr>
        <p:txBody>
          <a:bodyPr>
            <a:normAutofit/>
          </a:bodyPr>
          <a:lstStyle>
            <a:lvl1pPr>
              <a:defRPr sz="2800" b="0" i="0">
                <a:latin typeface="Verdana" charset="0"/>
                <a:ea typeface="Verdana" charset="0"/>
                <a:cs typeface="Verdana" charset="0"/>
              </a:defRPr>
            </a:lvl1pPr>
            <a:lvl2pPr>
              <a:defRPr sz="2800" b="0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2800" b="0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2800" b="0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28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8039-5856-4FB2-9B88-04FCCE61D10D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46B7-9C77-49B8-AFED-D285EC13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91AE-C9F6-47A7-8E9F-49773D39FD7A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AB7A-A902-4E02-8254-FC5E543C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4116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A955-83B2-459B-9D26-06CCC33663F3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38E4-1857-49AE-A4D9-FBBC27E6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06" y="3961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8B92-F14D-42F3-B7F2-705C6AD91A62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8119-8545-4E8C-BF48-6E48EE16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3961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B73A-8432-414F-AFD8-E8A951482A38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58A5-BA04-4AEA-906B-B9E79E8A4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DA5F-A0C8-4970-8C9E-D427EAF862AA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BD23-3237-4E5A-9946-78858BD8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3962"/>
            <a:ext cx="8381704" cy="898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8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9890-813F-40EC-810F-FE7BB92F3F11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E96D-6A89-442A-8048-8F375A21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76B5-DB8D-4F0C-B61B-C11E7090A392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C79F-AFB6-4AC1-9F53-8517F3347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1F6D1-5EE8-4330-B78C-DB4B065C256C}" type="datetimeFigureOut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E75224-0F1D-492B-A21E-25BAA71B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548"/>
            <a:ext cx="12192000" cy="396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99" y="6004323"/>
            <a:ext cx="1981200" cy="4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8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72FE-1476-4BE5-AD76-04D22ABA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27" y="4004089"/>
            <a:ext cx="11817458" cy="2055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SPECIAL FOCUS: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COVID-19 Pregnancy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5C58D-2C46-470D-8CA1-3C06889A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7" y="5807713"/>
            <a:ext cx="9144000" cy="9570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November 18, 2020</a:t>
            </a:r>
          </a:p>
          <a:p>
            <a:r>
              <a:rPr lang="en-US" b="1" dirty="0">
                <a:solidFill>
                  <a:schemeClr val="bg1"/>
                </a:solidFill>
              </a:rPr>
              <a:t> 12:15pm</a:t>
            </a:r>
          </a:p>
        </p:txBody>
      </p:sp>
    </p:spTree>
    <p:extLst>
      <p:ext uri="{BB962C8B-B14F-4D97-AF65-F5344CB8AC3E}">
        <p14:creationId xmlns:p14="http://schemas.microsoft.com/office/powerpoint/2010/main" val="316624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30AB-B179-466C-A8D5-426E90E3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587B-183F-4976-80FB-1514EAF4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448" y="1828799"/>
            <a:ext cx="4487544" cy="41269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Seek prompt care for: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Worsening SOB</a:t>
            </a:r>
          </a:p>
          <a:p>
            <a:r>
              <a:rPr lang="en-US" dirty="0"/>
              <a:t> Unrelenting fever</a:t>
            </a:r>
          </a:p>
          <a:p>
            <a:r>
              <a:rPr lang="en-US" dirty="0"/>
              <a:t> Intractable N&amp;V</a:t>
            </a:r>
          </a:p>
          <a:p>
            <a:r>
              <a:rPr lang="en-US" dirty="0"/>
              <a:t> Usual OB concerns</a:t>
            </a:r>
          </a:p>
          <a:p>
            <a:pPr marL="0" indent="0">
              <a:buNone/>
            </a:pPr>
            <a:r>
              <a:rPr lang="en-US" dirty="0"/>
              <a:t>  ( BP,  BS,PTL,  FM)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88C6342-9812-49CC-A71E-1195E489D7DC}"/>
              </a:ext>
            </a:extLst>
          </p:cNvPr>
          <p:cNvSpPr/>
          <p:nvPr/>
        </p:nvSpPr>
        <p:spPr>
          <a:xfrm>
            <a:off x="4596595" y="5366552"/>
            <a:ext cx="159798" cy="2574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5AE6B84-2BF2-4024-B818-3495EAFD9138}"/>
              </a:ext>
            </a:extLst>
          </p:cNvPr>
          <p:cNvSpPr/>
          <p:nvPr/>
        </p:nvSpPr>
        <p:spPr>
          <a:xfrm>
            <a:off x="5399716" y="5357674"/>
            <a:ext cx="159798" cy="2574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A1B7E34-11B4-43A2-9F7C-4AD650E18D95}"/>
              </a:ext>
            </a:extLst>
          </p:cNvPr>
          <p:cNvSpPr/>
          <p:nvPr/>
        </p:nvSpPr>
        <p:spPr>
          <a:xfrm>
            <a:off x="7013363" y="5375430"/>
            <a:ext cx="159798" cy="2574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B466-AF46-43BE-B17B-16247768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9B4D-D2D1-46BF-9223-537F8AE4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432" y="2236939"/>
            <a:ext cx="6937781" cy="4126938"/>
          </a:xfrm>
        </p:spPr>
        <p:txBody>
          <a:bodyPr/>
          <a:lstStyle/>
          <a:p>
            <a:r>
              <a:rPr lang="en-US" dirty="0"/>
              <a:t>Emphasize to patients and families</a:t>
            </a:r>
          </a:p>
          <a:p>
            <a:r>
              <a:rPr lang="en-US" dirty="0"/>
              <a:t>Masking</a:t>
            </a:r>
          </a:p>
          <a:p>
            <a:r>
              <a:rPr lang="en-US" dirty="0"/>
              <a:t>Limit exposures</a:t>
            </a:r>
          </a:p>
          <a:p>
            <a:pPr marL="0" indent="0">
              <a:buNone/>
            </a:pPr>
            <a:r>
              <a:rPr lang="en-US" dirty="0"/>
              <a:t>	 - known infections</a:t>
            </a:r>
          </a:p>
          <a:p>
            <a:pPr marL="0" indent="0">
              <a:buNone/>
            </a:pPr>
            <a:r>
              <a:rPr lang="en-US" dirty="0"/>
              <a:t>	 - crowds</a:t>
            </a:r>
          </a:p>
          <a:p>
            <a:pPr marL="0" indent="0">
              <a:buNone/>
            </a:pPr>
            <a:r>
              <a:rPr lang="en-US" dirty="0"/>
              <a:t>	 - restaurants</a:t>
            </a:r>
          </a:p>
        </p:txBody>
      </p:sp>
    </p:spTree>
    <p:extLst>
      <p:ext uri="{BB962C8B-B14F-4D97-AF65-F5344CB8AC3E}">
        <p14:creationId xmlns:p14="http://schemas.microsoft.com/office/powerpoint/2010/main" val="131316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1AA46F-F203-459C-8104-FFC883E96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99" y="534081"/>
            <a:ext cx="9213601" cy="51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349D-F4C6-4DBB-90DF-4418C350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</a:t>
            </a:r>
            <a:r>
              <a:rPr lang="en-US" b="1" dirty="0" err="1"/>
              <a:t>Aways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781D-69D1-4BDD-B41B-DDECF984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469" y="2201428"/>
            <a:ext cx="10755179" cy="4126938"/>
          </a:xfrm>
        </p:spPr>
        <p:txBody>
          <a:bodyPr/>
          <a:lstStyle/>
          <a:p>
            <a:r>
              <a:rPr lang="en-US" dirty="0"/>
              <a:t>ICU admissions   - ? more cautions with pregnant patients?</a:t>
            </a:r>
          </a:p>
          <a:p>
            <a:r>
              <a:rPr lang="en-US" dirty="0"/>
              <a:t>Death rates low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BFF55F40-A1D5-4148-ACAC-A1FB6A610545}"/>
              </a:ext>
            </a:extLst>
          </p:cNvPr>
          <p:cNvSpPr/>
          <p:nvPr/>
        </p:nvSpPr>
        <p:spPr>
          <a:xfrm>
            <a:off x="4243527" y="2299316"/>
            <a:ext cx="142043" cy="28385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994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5EB2-B3CE-480B-A96B-9DDA8D9D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</a:t>
            </a:r>
            <a:r>
              <a:rPr lang="en-US" b="1" dirty="0" err="1"/>
              <a:t>Aways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4E97-5C09-4B62-94B6-DE0B5A35F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Hispanics/Blacks           14.1% of study groups</a:t>
            </a:r>
          </a:p>
          <a:p>
            <a:pPr marL="0" indent="0">
              <a:buNone/>
            </a:pPr>
            <a:r>
              <a:rPr lang="en-US" dirty="0"/>
              <a:t>				      36.6% of deaths</a:t>
            </a:r>
          </a:p>
          <a:p>
            <a:pPr marL="0" indent="0">
              <a:buNone/>
            </a:pPr>
            <a:r>
              <a:rPr lang="en-US" dirty="0"/>
              <a:t>				      (26.5% of pregnant, 37.4% </a:t>
            </a:r>
          </a:p>
          <a:p>
            <a:pPr marL="0" indent="0">
              <a:buNone/>
            </a:pPr>
            <a:r>
              <a:rPr lang="en-US" dirty="0"/>
              <a:t>					of non pregnant deaths)  	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B68A1F-141E-48F0-BE12-F6CFA391FB5C}"/>
              </a:ext>
            </a:extLst>
          </p:cNvPr>
          <p:cNvSpPr/>
          <p:nvPr/>
        </p:nvSpPr>
        <p:spPr>
          <a:xfrm>
            <a:off x="3701989" y="2352583"/>
            <a:ext cx="1109708" cy="266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15AC09-8C50-41CB-AF3F-C5EAA88F179A}"/>
              </a:ext>
            </a:extLst>
          </p:cNvPr>
          <p:cNvSpPr/>
          <p:nvPr/>
        </p:nvSpPr>
        <p:spPr>
          <a:xfrm>
            <a:off x="3701989" y="2938763"/>
            <a:ext cx="1109708" cy="266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299C-7797-41EA-9426-43A794A6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</a:t>
            </a:r>
            <a:r>
              <a:rPr lang="en-US" b="1" dirty="0" err="1"/>
              <a:t>Aways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918A-B6B9-4CAF-8C30-1BFB8278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77" y="2345411"/>
            <a:ext cx="11048143" cy="4126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Absolute risks for severe COVID-19 associated outcomes – low but. . . . . . . </a:t>
            </a:r>
          </a:p>
          <a:p>
            <a:pPr marL="0" indent="0">
              <a:buNone/>
            </a:pPr>
            <a:r>
              <a:rPr lang="en-US" dirty="0"/>
              <a:t>Pregnant &gt; non pregnant</a:t>
            </a:r>
          </a:p>
        </p:txBody>
      </p:sp>
    </p:spTree>
    <p:extLst>
      <p:ext uri="{BB962C8B-B14F-4D97-AF65-F5344CB8AC3E}">
        <p14:creationId xmlns:p14="http://schemas.microsoft.com/office/powerpoint/2010/main" val="108468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35B-3383-4C06-BE0D-1DD66C4F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1788-53E0-4701-8289-A9247801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06" y="1258998"/>
            <a:ext cx="11336942" cy="5097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Best treatment still unknown</a:t>
            </a:r>
          </a:p>
          <a:p>
            <a:pPr marL="0" indent="0">
              <a:buNone/>
            </a:pPr>
            <a:r>
              <a:rPr lang="en-US" dirty="0"/>
              <a:t>Steroids (Dexamethasone)</a:t>
            </a:r>
          </a:p>
          <a:p>
            <a:pPr marL="0" indent="0">
              <a:buNone/>
            </a:pPr>
            <a:r>
              <a:rPr lang="en-US" dirty="0"/>
              <a:t>	Majority of data            28 day all cause mortality</a:t>
            </a:r>
          </a:p>
          <a:p>
            <a:pPr marL="0" indent="0">
              <a:buNone/>
            </a:pPr>
            <a:r>
              <a:rPr lang="en-US" dirty="0"/>
              <a:t>					     ventilator free days </a:t>
            </a:r>
          </a:p>
          <a:p>
            <a:pPr marL="0" indent="0">
              <a:buNone/>
            </a:pPr>
            <a:r>
              <a:rPr lang="en-US" dirty="0" err="1"/>
              <a:t>Remdesivir</a:t>
            </a:r>
            <a:r>
              <a:rPr lang="en-US" dirty="0"/>
              <a:t>  	  Reduced time to recover in hospitalized patients (5-10d IV)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DVT prophylaxis        Beneficial</a:t>
            </a:r>
          </a:p>
          <a:p>
            <a:pPr marL="0" indent="0">
              <a:buNone/>
            </a:pPr>
            <a:r>
              <a:rPr lang="en-US" dirty="0"/>
              <a:t>Convalescent plasma       Controversial </a:t>
            </a:r>
          </a:p>
          <a:p>
            <a:pPr marL="0" indent="0">
              <a:buNone/>
            </a:pPr>
            <a:r>
              <a:rPr lang="en-US" dirty="0"/>
              <a:t>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E3E747-6B22-4992-BAFE-AE96AD79F03A}"/>
              </a:ext>
            </a:extLst>
          </p:cNvPr>
          <p:cNvSpPr/>
          <p:nvPr/>
        </p:nvSpPr>
        <p:spPr>
          <a:xfrm>
            <a:off x="4378144" y="2428043"/>
            <a:ext cx="790113" cy="2041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7F6CB99-6B73-4E11-B6AB-F5B7B9ADEB1E}"/>
              </a:ext>
            </a:extLst>
          </p:cNvPr>
          <p:cNvSpPr/>
          <p:nvPr/>
        </p:nvSpPr>
        <p:spPr>
          <a:xfrm>
            <a:off x="5624003" y="2290439"/>
            <a:ext cx="133165" cy="34179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C7D1C10-C1B6-4461-B265-85B84515B844}"/>
              </a:ext>
            </a:extLst>
          </p:cNvPr>
          <p:cNvSpPr/>
          <p:nvPr/>
        </p:nvSpPr>
        <p:spPr>
          <a:xfrm>
            <a:off x="5624002" y="2856389"/>
            <a:ext cx="133165" cy="34179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12C95B-3F5D-48C5-AA7D-E543075716EA}"/>
              </a:ext>
            </a:extLst>
          </p:cNvPr>
          <p:cNvSpPr/>
          <p:nvPr/>
        </p:nvSpPr>
        <p:spPr>
          <a:xfrm>
            <a:off x="2664780" y="3457112"/>
            <a:ext cx="790113" cy="2041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63F119-AC36-4466-8D1A-AAECC5F98986}"/>
              </a:ext>
            </a:extLst>
          </p:cNvPr>
          <p:cNvSpPr/>
          <p:nvPr/>
        </p:nvSpPr>
        <p:spPr>
          <a:xfrm>
            <a:off x="3588031" y="4851646"/>
            <a:ext cx="790113" cy="2041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E53E96-638C-4EE2-A089-8DA296B20B3C}"/>
              </a:ext>
            </a:extLst>
          </p:cNvPr>
          <p:cNvSpPr/>
          <p:nvPr/>
        </p:nvSpPr>
        <p:spPr>
          <a:xfrm>
            <a:off x="4378144" y="5394815"/>
            <a:ext cx="790113" cy="2041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3959-43BF-413E-8261-AA5F2AA5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Indirect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F418-FC0F-4352-BB75-2C86C14F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34" y="2219183"/>
            <a:ext cx="7115335" cy="4126938"/>
          </a:xfrm>
        </p:spPr>
        <p:txBody>
          <a:bodyPr/>
          <a:lstStyle/>
          <a:p>
            <a:r>
              <a:rPr lang="en-US" dirty="0"/>
              <a:t>Strain on mental health system</a:t>
            </a:r>
          </a:p>
          <a:p>
            <a:endParaRPr lang="en-US" dirty="0"/>
          </a:p>
          <a:p>
            <a:r>
              <a:rPr lang="en-US" dirty="0"/>
              <a:t>Uncertain long term effects </a:t>
            </a:r>
          </a:p>
          <a:p>
            <a:pPr marL="0" indent="0">
              <a:buNone/>
            </a:pPr>
            <a:r>
              <a:rPr lang="en-US" dirty="0"/>
              <a:t>(heart, CV system, respiratory, renal)</a:t>
            </a:r>
          </a:p>
        </p:txBody>
      </p:sp>
    </p:spTree>
    <p:extLst>
      <p:ext uri="{BB962C8B-B14F-4D97-AF65-F5344CB8AC3E}">
        <p14:creationId xmlns:p14="http://schemas.microsoft.com/office/powerpoint/2010/main" val="150500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3F4F-1200-4A39-867F-CD82C04F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Advances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C73F-0906-4EAF-BC93-6C13E8EC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252" y="2165917"/>
            <a:ext cx="6547164" cy="4126938"/>
          </a:xfrm>
        </p:spPr>
        <p:txBody>
          <a:bodyPr/>
          <a:lstStyle/>
          <a:p>
            <a:r>
              <a:rPr lang="en-US" dirty="0"/>
              <a:t>Therapy for early mild disease</a:t>
            </a:r>
          </a:p>
          <a:p>
            <a:r>
              <a:rPr lang="en-US" dirty="0"/>
              <a:t>Vaccine</a:t>
            </a:r>
          </a:p>
          <a:p>
            <a:r>
              <a:rPr lang="en-US" dirty="0"/>
              <a:t>Best therapy for severe disease </a:t>
            </a:r>
          </a:p>
        </p:txBody>
      </p:sp>
    </p:spTree>
    <p:extLst>
      <p:ext uri="{BB962C8B-B14F-4D97-AF65-F5344CB8AC3E}">
        <p14:creationId xmlns:p14="http://schemas.microsoft.com/office/powerpoint/2010/main" val="27866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5255-E440-4048-B508-4BC5CEB2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COVID-19 Pregnancy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47A1-9C16-485C-AB20-1723B97E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066" y="2310135"/>
            <a:ext cx="7790038" cy="4126938"/>
          </a:xfrm>
        </p:spPr>
        <p:txBody>
          <a:bodyPr>
            <a:normAutofit/>
          </a:bodyPr>
          <a:lstStyle/>
          <a:p>
            <a:r>
              <a:rPr lang="en-US" dirty="0"/>
              <a:t>47 million global cases</a:t>
            </a:r>
          </a:p>
          <a:p>
            <a:r>
              <a:rPr lang="en-US" dirty="0"/>
              <a:t>1.2 million deaths</a:t>
            </a:r>
          </a:p>
          <a:p>
            <a:r>
              <a:rPr lang="en-US" dirty="0"/>
              <a:t>20% of symptomatic patients progress to severe/critical disease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Nov. 11, 2020   JAMA</a:t>
            </a:r>
          </a:p>
        </p:txBody>
      </p:sp>
    </p:spTree>
    <p:extLst>
      <p:ext uri="{BB962C8B-B14F-4D97-AF65-F5344CB8AC3E}">
        <p14:creationId xmlns:p14="http://schemas.microsoft.com/office/powerpoint/2010/main" val="376639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257D-4ED0-42F3-9EF0-7AE902AB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South Caroline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83FA-AFF5-4F9F-ACC4-FBFC95A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61" y="1189373"/>
            <a:ext cx="11336942" cy="5069384"/>
          </a:xfrm>
        </p:spPr>
        <p:txBody>
          <a:bodyPr/>
          <a:lstStyle/>
          <a:p>
            <a:r>
              <a:rPr lang="en-US" dirty="0"/>
              <a:t>&gt; 1000 new cases/day  6 of last 7 days</a:t>
            </a:r>
          </a:p>
          <a:p>
            <a:r>
              <a:rPr lang="en-US" dirty="0"/>
              <a:t>15.4% positive tests (goal &lt;5%)</a:t>
            </a:r>
          </a:p>
          <a:p>
            <a:r>
              <a:rPr lang="en-US" dirty="0"/>
              <a:t>Upstate trending highest</a:t>
            </a:r>
          </a:p>
          <a:p>
            <a:r>
              <a:rPr lang="en-US" dirty="0"/>
              <a:t>Total cases   184,360; deaths 3846 (2%)</a:t>
            </a:r>
          </a:p>
          <a:p>
            <a:pPr marL="0" indent="0">
              <a:buNone/>
            </a:pPr>
            <a:r>
              <a:rPr lang="en-US" dirty="0"/>
              <a:t>							Through 11/15/2020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BA0CC-8AA2-4C0C-95CF-1E933CEF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23" y="3724066"/>
            <a:ext cx="6096528" cy="27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C60C-C5DB-460A-BCA1-62F46B5D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COVID-19 Pregnancy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6461-A58E-4D4A-AA45-E70419365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1,300,938 women, 15-44 </a:t>
            </a:r>
            <a:r>
              <a:rPr lang="en-US" dirty="0" err="1"/>
              <a:t>yo</a:t>
            </a:r>
            <a:endParaRPr lang="en-US" dirty="0"/>
          </a:p>
          <a:p>
            <a:pPr algn="ctr"/>
            <a:r>
              <a:rPr lang="en-US" dirty="0"/>
              <a:t>461,825 (35%) pregnancy info</a:t>
            </a:r>
          </a:p>
          <a:p>
            <a:pPr algn="ctr"/>
            <a:r>
              <a:rPr lang="en-US" dirty="0"/>
              <a:t>409,462 (89%) symptomatic</a:t>
            </a:r>
          </a:p>
          <a:p>
            <a:pPr algn="ctr"/>
            <a:r>
              <a:rPr lang="en-US" dirty="0"/>
              <a:t>23,434 (5.7%) pregnant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MMWR, Nov. 2, 2020</a:t>
            </a:r>
          </a:p>
        </p:txBody>
      </p:sp>
    </p:spTree>
    <p:extLst>
      <p:ext uri="{BB962C8B-B14F-4D97-AF65-F5344CB8AC3E}">
        <p14:creationId xmlns:p14="http://schemas.microsoft.com/office/powerpoint/2010/main" val="254237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4BEE-DB52-461D-A7AA-6F337D72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Admissions to the ICU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A893-1828-4D86-8BD8-2F697BA0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879" y="1961730"/>
            <a:ext cx="7807793" cy="4126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10.5 per 1000 pregnant cases</a:t>
            </a:r>
          </a:p>
          <a:p>
            <a:pPr marL="0" indent="0">
              <a:buNone/>
            </a:pPr>
            <a:r>
              <a:rPr lang="en-US" dirty="0"/>
              <a:t>                      vs</a:t>
            </a:r>
          </a:p>
          <a:p>
            <a:pPr marL="0" indent="0">
              <a:buNone/>
            </a:pPr>
            <a:r>
              <a:rPr lang="en-US" dirty="0"/>
              <a:t>3.9 per 1000 cases non pregnant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(Adjusted Odds Ratio 3.0)</a:t>
            </a:r>
          </a:p>
        </p:txBody>
      </p:sp>
    </p:spTree>
    <p:extLst>
      <p:ext uri="{BB962C8B-B14F-4D97-AF65-F5344CB8AC3E}">
        <p14:creationId xmlns:p14="http://schemas.microsoft.com/office/powerpoint/2010/main" val="260257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ED32-6CE1-4DE1-BFD7-C3A20BA7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Received Invasive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D34C3-50D8-4952-98F2-3D796D79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51" y="1917343"/>
            <a:ext cx="8491374" cy="4126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2.9 per 1000 pregnant cases</a:t>
            </a:r>
          </a:p>
          <a:p>
            <a:pPr marL="0" indent="0">
              <a:buNone/>
            </a:pPr>
            <a:r>
              <a:rPr lang="en-US" dirty="0"/>
              <a:t>                  vs</a:t>
            </a:r>
          </a:p>
          <a:p>
            <a:pPr marL="0" indent="0">
              <a:buNone/>
            </a:pPr>
            <a:r>
              <a:rPr lang="en-US" dirty="0"/>
              <a:t>1.1 per 1000 non pregnant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(Adjusted Odds Ratio 2.9)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MMWR, Nov. 2, 2020</a:t>
            </a:r>
          </a:p>
        </p:txBody>
      </p:sp>
    </p:spTree>
    <p:extLst>
      <p:ext uri="{BB962C8B-B14F-4D97-AF65-F5344CB8AC3E}">
        <p14:creationId xmlns:p14="http://schemas.microsoft.com/office/powerpoint/2010/main" val="30876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5181-3DCD-42AC-A063-708316E0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Received </a:t>
            </a:r>
            <a:r>
              <a:rPr lang="en-US" b="1" dirty="0"/>
              <a:t>Extracorporeal Membrane Oxygenation (ECMO)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2E86-25C7-4A2D-90E0-1F1C7DDC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708" y="1864077"/>
            <a:ext cx="9077300" cy="4126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0.7 per 1000 pregnant cases</a:t>
            </a:r>
          </a:p>
          <a:p>
            <a:pPr marL="0" indent="0">
              <a:buNone/>
            </a:pPr>
            <a:r>
              <a:rPr lang="en-US" dirty="0"/>
              <a:t>                    vs</a:t>
            </a:r>
          </a:p>
          <a:p>
            <a:pPr marL="0" indent="0">
              <a:buNone/>
            </a:pPr>
            <a:r>
              <a:rPr lang="en-US" dirty="0"/>
              <a:t>0.3 per 1000 non pregnant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(Adjusted Odds Ratio 2.4)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MMWR, Nov. 2, 2020</a:t>
            </a:r>
          </a:p>
        </p:txBody>
      </p:sp>
    </p:spTree>
    <p:extLst>
      <p:ext uri="{BB962C8B-B14F-4D97-AF65-F5344CB8AC3E}">
        <p14:creationId xmlns:p14="http://schemas.microsoft.com/office/powerpoint/2010/main" val="100225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6755-72AB-4109-8D4F-5E7D6708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2" y="420927"/>
            <a:ext cx="11458322" cy="865847"/>
          </a:xfrm>
        </p:spPr>
        <p:txBody>
          <a:bodyPr/>
          <a:lstStyle/>
          <a:p>
            <a:pPr algn="ctr"/>
            <a:r>
              <a:rPr lang="en-US" b="1" dirty="0"/>
              <a:t>Death from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497F-0790-4C70-93D5-18FADAC0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672" y="1830741"/>
            <a:ext cx="9245976" cy="4126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1.5 per 1000 pregnant cases (N=</a:t>
            </a:r>
            <a:r>
              <a:rPr lang="en-US" u="sng" dirty="0"/>
              <a:t>34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vs                    </a:t>
            </a:r>
            <a:r>
              <a:rPr lang="en-US" u="sng" dirty="0"/>
              <a:t>23,434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1.2 per 1000 non pregnant cases (N=</a:t>
            </a:r>
            <a:r>
              <a:rPr lang="en-US" u="sng" dirty="0"/>
              <a:t>447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				 </a:t>
            </a:r>
            <a:r>
              <a:rPr lang="en-US" u="sng" dirty="0"/>
              <a:t>386,028</a:t>
            </a:r>
          </a:p>
          <a:p>
            <a:pPr marL="0" indent="0">
              <a:buNone/>
            </a:pPr>
            <a:r>
              <a:rPr lang="en-US" dirty="0"/>
              <a:t>(Adjusted Odds Ratio 1.7)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MMWR, Nov. 2, 2020</a:t>
            </a:r>
          </a:p>
        </p:txBody>
      </p:sp>
    </p:spTree>
    <p:extLst>
      <p:ext uri="{BB962C8B-B14F-4D97-AF65-F5344CB8AC3E}">
        <p14:creationId xmlns:p14="http://schemas.microsoft.com/office/powerpoint/2010/main" val="170932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1127-4391-4E4B-9B87-7254E733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A02-31BE-4675-B7E3-0688072A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69" y="2228060"/>
            <a:ext cx="9592205" cy="4126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Absolute risks for severe outcomes low but . . . .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Definitely increased in pregnancy</a:t>
            </a:r>
          </a:p>
        </p:txBody>
      </p:sp>
    </p:spTree>
    <p:extLst>
      <p:ext uri="{BB962C8B-B14F-4D97-AF65-F5344CB8AC3E}">
        <p14:creationId xmlns:p14="http://schemas.microsoft.com/office/powerpoint/2010/main" val="226385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ofsc_ppt_substitute_fonts_wide _ NEW LOGO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SC_PPT_Unified_Wide" id="{790933B2-0C32-0348-9D24-A0264B7A0CC5}" vid="{FC5AFAEA-2076-5443-9A1D-6CBB305484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17092</TotalTime>
  <Words>489</Words>
  <Application>Microsoft Macintosh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Verdana</vt:lpstr>
      <vt:lpstr>Office Theme</vt:lpstr>
      <vt:lpstr>1_uofsc_ppt_substitute_fonts_wide _ NEW LOGO</vt:lpstr>
      <vt:lpstr>SPECIAL FOCUS:  COVID-19 Pregnancy Updates</vt:lpstr>
      <vt:lpstr>COVID-19 Pregnancy Update </vt:lpstr>
      <vt:lpstr>South Caroline Update </vt:lpstr>
      <vt:lpstr>COVID-19 Pregnancy Updates</vt:lpstr>
      <vt:lpstr>Admissions to the ICU</vt:lpstr>
      <vt:lpstr>Received Invasive Ventilation</vt:lpstr>
      <vt:lpstr>Received Extracorporeal Membrane Oxygenation (ECMO)</vt:lpstr>
      <vt:lpstr>Death from COVID-19</vt:lpstr>
      <vt:lpstr>Bottom Line</vt:lpstr>
      <vt:lpstr>Bottom Line</vt:lpstr>
      <vt:lpstr>Prevention</vt:lpstr>
      <vt:lpstr>PowerPoint Presentation</vt:lpstr>
      <vt:lpstr>Take Aways</vt:lpstr>
      <vt:lpstr>Take Aways </vt:lpstr>
      <vt:lpstr>Take Aways </vt:lpstr>
      <vt:lpstr>Treatment Updates</vt:lpstr>
      <vt:lpstr>Indirect COVID-19 Impact </vt:lpstr>
      <vt:lpstr>Future Advances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Phillips</dc:creator>
  <cp:lastModifiedBy>Microsoft Office User</cp:lastModifiedBy>
  <cp:revision>383</cp:revision>
  <cp:lastPrinted>2020-11-16T19:19:27Z</cp:lastPrinted>
  <dcterms:created xsi:type="dcterms:W3CDTF">2018-09-18T17:20:09Z</dcterms:created>
  <dcterms:modified xsi:type="dcterms:W3CDTF">2020-11-16T21:17:40Z</dcterms:modified>
</cp:coreProperties>
</file>