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media/image17.jpg" ContentType="image/jpg"/>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3"/>
    <p:sldMasterId id="2147483662" r:id="rId4"/>
    <p:sldMasterId id="2147483683" r:id="rId5"/>
    <p:sldMasterId id="2147483711" r:id="rId6"/>
    <p:sldMasterId id="2147483739" r:id="rId7"/>
  </p:sldMasterIdLst>
  <p:notesMasterIdLst>
    <p:notesMasterId r:id="rId41"/>
  </p:notesMasterIdLst>
  <p:handoutMasterIdLst>
    <p:handoutMasterId r:id="rId42"/>
  </p:handoutMasterIdLst>
  <p:sldIdLst>
    <p:sldId id="1319" r:id="rId8"/>
    <p:sldId id="1315" r:id="rId9"/>
    <p:sldId id="1343" r:id="rId10"/>
    <p:sldId id="1289" r:id="rId11"/>
    <p:sldId id="1106" r:id="rId12"/>
    <p:sldId id="416" r:id="rId13"/>
    <p:sldId id="262" r:id="rId14"/>
    <p:sldId id="265" r:id="rId15"/>
    <p:sldId id="270" r:id="rId16"/>
    <p:sldId id="1245" r:id="rId17"/>
    <p:sldId id="1340" r:id="rId18"/>
    <p:sldId id="1295" r:id="rId19"/>
    <p:sldId id="1362" r:id="rId20"/>
    <p:sldId id="1297" r:id="rId21"/>
    <p:sldId id="1296" r:id="rId22"/>
    <p:sldId id="1360" r:id="rId23"/>
    <p:sldId id="1345" r:id="rId24"/>
    <p:sldId id="1369" r:id="rId25"/>
    <p:sldId id="1367" r:id="rId26"/>
    <p:sldId id="287" r:id="rId27"/>
    <p:sldId id="291" r:id="rId28"/>
    <p:sldId id="292" r:id="rId29"/>
    <p:sldId id="289" r:id="rId30"/>
    <p:sldId id="1361" r:id="rId31"/>
    <p:sldId id="1303" r:id="rId32"/>
    <p:sldId id="1346" r:id="rId33"/>
    <p:sldId id="1250" r:id="rId34"/>
    <p:sldId id="1300" r:id="rId35"/>
    <p:sldId id="1324" r:id="rId36"/>
    <p:sldId id="1318" r:id="rId37"/>
    <p:sldId id="1267" r:id="rId38"/>
    <p:sldId id="1280" r:id="rId39"/>
    <p:sldId id="1368" r:id="rId40"/>
  </p:sldIdLst>
  <p:sldSz cx="9144000" cy="6858000" type="screen4x3"/>
  <p:notesSz cx="6858000" cy="9144000"/>
  <p:embeddedFontLst>
    <p:embeddedFont>
      <p:font typeface="Calibri" panose="020F0502020204030204" pitchFamily="34" charset="0"/>
      <p:regular r:id="rId43"/>
      <p:bold r:id="rId44"/>
      <p:italic r:id="rId45"/>
      <p:boldItalic r:id="rId46"/>
    </p:embeddedFont>
    <p:embeddedFont>
      <p:font typeface="Calibri Light" panose="020F0302020204030204" pitchFamily="34" charset="0"/>
      <p:regular r:id="rId47"/>
      <p:italic r:id="rId48"/>
    </p:embeddedFont>
    <p:embeddedFont>
      <p:font typeface="Century Gothic" panose="020B0502020202020204" pitchFamily="34" charset="0"/>
      <p:regular r:id="rId49"/>
      <p:bold r:id="rId50"/>
      <p:italic r:id="rId51"/>
      <p:boldItalic r:id="rId52"/>
    </p:embeddedFont>
    <p:embeddedFont>
      <p:font typeface="Georgia" panose="02040502050405020303" pitchFamily="18" charset="0"/>
      <p:regular r:id="rId53"/>
      <p:bold r:id="rId54"/>
      <p:italic r:id="rId55"/>
      <p:boldItalic r:id="rId56"/>
    </p:embeddedFont>
    <p:embeddedFont>
      <p:font typeface="Montserrat" panose="00000500000000000000" pitchFamily="2" charset="0"/>
      <p:regular r:id="rId57"/>
      <p:bold r:id="rId58"/>
      <p:italic r:id="rId59"/>
      <p:boldItalic r:id="rId60"/>
    </p:embeddedFont>
    <p:embeddedFont>
      <p:font typeface="Open Sans" panose="020B0606030504020204" pitchFamily="34" charset="0"/>
      <p:regular r:id="rId61"/>
      <p:bold r:id="rId62"/>
      <p:italic r:id="rId63"/>
      <p:boldItalic r:id="rId64"/>
    </p:embeddedFont>
  </p:embeddedFontLst>
  <p:defaultTextStyle>
    <a:defPPr>
      <a:defRPr lang="en-US"/>
    </a:defPPr>
    <a:lvl1pPr algn="l" defTabSz="457200" rtl="0" eaLnBrk="0" fontAlgn="base" hangingPunct="0">
      <a:spcBef>
        <a:spcPct val="0"/>
      </a:spcBef>
      <a:spcAft>
        <a:spcPct val="0"/>
      </a:spcAft>
      <a:defRPr kern="1200">
        <a:solidFill>
          <a:schemeClr val="tx1"/>
        </a:solidFill>
        <a:latin typeface="Open Sans" panose="020B0606030504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Open Sans" panose="020B0606030504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Open Sans" panose="020B0606030504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Open Sans" panose="020B0606030504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Open Sans" panose="020B0606030504020204" pitchFamily="34" charset="0"/>
        <a:ea typeface="+mn-ea"/>
        <a:cs typeface="+mn-cs"/>
      </a:defRPr>
    </a:lvl5pPr>
    <a:lvl6pPr marL="2286000" algn="l" defTabSz="914400" rtl="0" eaLnBrk="1" latinLnBrk="0" hangingPunct="1">
      <a:defRPr kern="1200">
        <a:solidFill>
          <a:schemeClr val="tx1"/>
        </a:solidFill>
        <a:latin typeface="Open Sans" panose="020B0606030504020204" pitchFamily="34" charset="0"/>
        <a:ea typeface="+mn-ea"/>
        <a:cs typeface="+mn-cs"/>
      </a:defRPr>
    </a:lvl6pPr>
    <a:lvl7pPr marL="2743200" algn="l" defTabSz="914400" rtl="0" eaLnBrk="1" latinLnBrk="0" hangingPunct="1">
      <a:defRPr kern="1200">
        <a:solidFill>
          <a:schemeClr val="tx1"/>
        </a:solidFill>
        <a:latin typeface="Open Sans" panose="020B0606030504020204" pitchFamily="34" charset="0"/>
        <a:ea typeface="+mn-ea"/>
        <a:cs typeface="+mn-cs"/>
      </a:defRPr>
    </a:lvl7pPr>
    <a:lvl8pPr marL="3200400" algn="l" defTabSz="914400" rtl="0" eaLnBrk="1" latinLnBrk="0" hangingPunct="1">
      <a:defRPr kern="1200">
        <a:solidFill>
          <a:schemeClr val="tx1"/>
        </a:solidFill>
        <a:latin typeface="Open Sans" panose="020B0606030504020204" pitchFamily="34" charset="0"/>
        <a:ea typeface="+mn-ea"/>
        <a:cs typeface="+mn-cs"/>
      </a:defRPr>
    </a:lvl8pPr>
    <a:lvl9pPr marL="3657600" algn="l" defTabSz="914400" rtl="0" eaLnBrk="1" latinLnBrk="0" hangingPunct="1">
      <a:defRPr kern="1200">
        <a:solidFill>
          <a:schemeClr val="tx1"/>
        </a:solidFill>
        <a:latin typeface="Open Sans" panose="020B0606030504020204" pitchFamily="34" charset="0"/>
        <a:ea typeface="+mn-ea"/>
        <a:cs typeface="+mn-cs"/>
      </a:defRPr>
    </a:lvl9pPr>
  </p:defaultTextStyle>
  <p:extLst>
    <p:ext uri="{521415D9-36F7-43E2-AB2F-B90AF26B5E84}">
      <p14:sectionLst xmlns:p14="http://schemas.microsoft.com/office/powerpoint/2010/main">
        <p14:section name="Default Section" id="{4F0FBD75-0BFA-497C-B05B-D10CF1A93915}">
          <p14:sldIdLst>
            <p14:sldId id="1319"/>
            <p14:sldId id="1315"/>
            <p14:sldId id="1343"/>
          </p14:sldIdLst>
        </p14:section>
        <p14:section name="Untitled Section" id="{1B9BCF23-0D55-43DC-8CE9-C8D6EDECF220}">
          <p14:sldIdLst>
            <p14:sldId id="1289"/>
            <p14:sldId id="1106"/>
            <p14:sldId id="416"/>
            <p14:sldId id="262"/>
            <p14:sldId id="265"/>
            <p14:sldId id="270"/>
            <p14:sldId id="1245"/>
            <p14:sldId id="1340"/>
            <p14:sldId id="1295"/>
            <p14:sldId id="1362"/>
            <p14:sldId id="1297"/>
            <p14:sldId id="1296"/>
            <p14:sldId id="1360"/>
            <p14:sldId id="1345"/>
            <p14:sldId id="1369"/>
            <p14:sldId id="1367"/>
            <p14:sldId id="287"/>
            <p14:sldId id="291"/>
            <p14:sldId id="292"/>
            <p14:sldId id="289"/>
            <p14:sldId id="1361"/>
            <p14:sldId id="1303"/>
            <p14:sldId id="1346"/>
            <p14:sldId id="1250"/>
            <p14:sldId id="1300"/>
            <p14:sldId id="1324"/>
            <p14:sldId id="1318"/>
            <p14:sldId id="1267"/>
            <p14:sldId id="1280"/>
            <p14:sldId id="1368"/>
          </p14:sldIdLst>
        </p14:section>
        <p14:section name="Untitled Section" id="{CCDDB5C6-5915-4358-9AE8-040AB30D415C}">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2D725F-A931-45BF-ED6B-C2FB7DA31F89}" name="Jenkins, Kimberly" initials="JK" userId="S::jenkinka@dhec.sc.gov::ebaed963-195c-49cb-a741-afeafa2664f6" providerId="AD"/>
  <p188:author id="{8AD8CDE8-CCE5-9E24-61E4-188B55C6D304}" name="Avalos, Carlos R." initials="ACR" userId="S::AVALOSCR@dhec.sc.gov::c55b1c94-e7b0-4178-8afe-beb429b27a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29B"/>
    <a:srgbClr val="959FA7"/>
    <a:srgbClr val="00A9CE"/>
    <a:srgbClr val="84B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3855F8-D5D9-4512-8169-F2D9E43982B8}" v="348" dt="2023-10-31T18:14:05.3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56" autoAdjust="0"/>
    <p:restoredTop sz="94660"/>
  </p:normalViewPr>
  <p:slideViewPr>
    <p:cSldViewPr snapToGrid="0">
      <p:cViewPr varScale="1">
        <p:scale>
          <a:sx n="81" d="100"/>
          <a:sy n="81" d="100"/>
        </p:scale>
        <p:origin x="1382" y="62"/>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handoutMaster" Target="handoutMasters/handoutMaster1.xml"/><Relationship Id="rId47" Type="http://schemas.openxmlformats.org/officeDocument/2006/relationships/font" Target="fonts/font5.fntdata"/><Relationship Id="rId63" Type="http://schemas.openxmlformats.org/officeDocument/2006/relationships/font" Target="fonts/font21.fntdata"/><Relationship Id="rId68" Type="http://schemas.openxmlformats.org/officeDocument/2006/relationships/tableStyles" Target="tableStyles.xml"/><Relationship Id="rId7" Type="http://schemas.openxmlformats.org/officeDocument/2006/relationships/slideMaster" Target="slideMasters/slideMaster5.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viewProps" Target="viewProps.xml"/><Relationship Id="rId5" Type="http://schemas.openxmlformats.org/officeDocument/2006/relationships/slideMaster" Target="slideMasters/slideMaster3.xml"/><Relationship Id="rId61" Type="http://schemas.openxmlformats.org/officeDocument/2006/relationships/font" Target="fonts/font19.fntdata"/><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font" Target="fonts/font22.fntdata"/><Relationship Id="rId69" Type="http://schemas.microsoft.com/office/2015/10/relationships/revisionInfo" Target="revisionInfo.xml"/><Relationship Id="rId8" Type="http://schemas.openxmlformats.org/officeDocument/2006/relationships/slide" Target="slides/slide1.xml"/><Relationship Id="rId51" Type="http://schemas.openxmlformats.org/officeDocument/2006/relationships/font" Target="fonts/font9.fntdata"/><Relationship Id="rId3"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notesMaster" Target="notesMasters/notesMaster1.xml"/><Relationship Id="rId54" Type="http://schemas.openxmlformats.org/officeDocument/2006/relationships/font" Target="fonts/font12.fntdata"/><Relationship Id="rId62" Type="http://schemas.openxmlformats.org/officeDocument/2006/relationships/font" Target="fonts/font20.fntdata"/><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font" Target="fonts/font8.fntdata"/><Relationship Id="rId55" Type="http://schemas.openxmlformats.org/officeDocument/2006/relationships/font" Target="fonts/font13.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localhost\c$\Users\avaloscr\OneDrive%20-%20South%20Carolina%20Department%20of%20Health%20and%20Environmental%20Control\BRFSS%20-%20PHS_Surveillance\Project%20Requests\2023\02212023%20SC%20PHA%20Presentation\BRFSS%20CBA%20risk%20factor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dhec-my.sharepoint.com/personal/avaloscr_dhec_sc_gov/Documents/MCH%20Projects/03012023%20SC%20PHA%20Conference/BRFSS%20CBA%20risk%20factor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localhost\c$\Users\avaloscr\OneDrive%20-%20South%20Carolina%20Department%20of%20Health%20and%20Environmental%20Control\BRFSS%20-%20PHS_Surveillance\Project%20Requests\2023\02212023%20SC%20PHA%20Presentation\BRFSS%20CBA%20risk%20factor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dhec-my.sharepoint.com/personal/avaloscr_dhec_sc_gov/Documents/MCH%20Projects/03012023%20SC%20PHA%20Conference/BRFSS%20CBA%20risk%20factor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layout>
                <c:manualLayout>
                  <c:x val="-3.1490324715281294E-17"/>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F1-40F3-B861-B492EE43F66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2018</c:v>
                </c:pt>
                <c:pt idx="1">
                  <c:v>2019</c:v>
                </c:pt>
              </c:numCache>
            </c:numRef>
          </c:cat>
          <c:val>
            <c:numRef>
              <c:f>Sheet1!$B$2:$B$3</c:f>
              <c:numCache>
                <c:formatCode>General</c:formatCode>
                <c:ptCount val="2"/>
                <c:pt idx="0">
                  <c:v>35.299999999999997</c:v>
                </c:pt>
                <c:pt idx="1">
                  <c:v>38.6</c:v>
                </c:pt>
              </c:numCache>
            </c:numRef>
          </c:val>
          <c:extLst>
            <c:ext xmlns:c16="http://schemas.microsoft.com/office/drawing/2014/chart" uri="{C3380CC4-5D6E-409C-BE32-E72D297353CC}">
              <c16:uniqueId val="{00000000-76DF-481B-B777-2BF3F6F08393}"/>
            </c:ext>
          </c:extLst>
        </c:ser>
        <c:dLbls>
          <c:dLblPos val="outEnd"/>
          <c:showLegendKey val="0"/>
          <c:showVal val="1"/>
          <c:showCatName val="0"/>
          <c:showSerName val="0"/>
          <c:showPercent val="0"/>
          <c:showBubbleSize val="0"/>
        </c:dLbls>
        <c:gapWidth val="219"/>
        <c:overlap val="-27"/>
        <c:axId val="2139688815"/>
        <c:axId val="2139693807"/>
      </c:barChart>
      <c:catAx>
        <c:axId val="2139688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2139693807"/>
        <c:crosses val="autoZero"/>
        <c:auto val="1"/>
        <c:lblAlgn val="ctr"/>
        <c:lblOffset val="100"/>
        <c:noMultiLvlLbl val="0"/>
      </c:catAx>
      <c:valAx>
        <c:axId val="2139693807"/>
        <c:scaling>
          <c:orientation val="minMax"/>
          <c:max val="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2139688815"/>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Preventable</c:v>
                </c:pt>
              </c:strCache>
            </c:strRef>
          </c:tx>
          <c:spPr>
            <a:solidFill>
              <a:srgbClr val="00629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2018</c:v>
                </c:pt>
              </c:numCache>
            </c:numRef>
          </c:cat>
          <c:val>
            <c:numRef>
              <c:f>Sheet1!$B$2:$B$3</c:f>
              <c:numCache>
                <c:formatCode>0.00%</c:formatCode>
                <c:ptCount val="2"/>
                <c:pt idx="0">
                  <c:v>0.81818181818181823</c:v>
                </c:pt>
                <c:pt idx="1">
                  <c:v>0.75</c:v>
                </c:pt>
              </c:numCache>
            </c:numRef>
          </c:val>
          <c:extLst>
            <c:ext xmlns:c16="http://schemas.microsoft.com/office/drawing/2014/chart" uri="{C3380CC4-5D6E-409C-BE32-E72D297353CC}">
              <c16:uniqueId val="{00000000-1E39-4E79-89B7-0A909A1357CE}"/>
            </c:ext>
          </c:extLst>
        </c:ser>
        <c:ser>
          <c:idx val="1"/>
          <c:order val="1"/>
          <c:tx>
            <c:strRef>
              <c:f>Sheet1!$C$1</c:f>
              <c:strCache>
                <c:ptCount val="1"/>
                <c:pt idx="0">
                  <c:v>Not Preventable</c:v>
                </c:pt>
              </c:strCache>
            </c:strRef>
          </c:tx>
          <c:spPr>
            <a:solidFill>
              <a:srgbClr val="00A9CE"/>
            </a:solidFill>
            <a:ln>
              <a:noFill/>
            </a:ln>
            <a:effectLst/>
          </c:spPr>
          <c:invertIfNegative val="0"/>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1E39-4E79-89B7-0A909A1357CE}"/>
                </c:ext>
              </c:extLst>
            </c:dLbl>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1E39-4E79-89B7-0A909A1357C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2018</c:v>
                </c:pt>
              </c:numCache>
            </c:numRef>
          </c:cat>
          <c:val>
            <c:numRef>
              <c:f>Sheet1!$C$2:$C$3</c:f>
              <c:numCache>
                <c:formatCode>0.00%</c:formatCode>
                <c:ptCount val="2"/>
                <c:pt idx="0">
                  <c:v>0.18181818181818182</c:v>
                </c:pt>
                <c:pt idx="1">
                  <c:v>0.25</c:v>
                </c:pt>
              </c:numCache>
            </c:numRef>
          </c:val>
          <c:extLst>
            <c:ext xmlns:c16="http://schemas.microsoft.com/office/drawing/2014/chart" uri="{C3380CC4-5D6E-409C-BE32-E72D297353CC}">
              <c16:uniqueId val="{00000003-1E39-4E79-89B7-0A909A1357CE}"/>
            </c:ext>
          </c:extLst>
        </c:ser>
        <c:dLbls>
          <c:dLblPos val="ctr"/>
          <c:showLegendKey val="0"/>
          <c:showVal val="1"/>
          <c:showCatName val="0"/>
          <c:showSerName val="0"/>
          <c:showPercent val="0"/>
          <c:showBubbleSize val="0"/>
        </c:dLbls>
        <c:gapWidth val="150"/>
        <c:overlap val="100"/>
        <c:axId val="697720048"/>
        <c:axId val="697705488"/>
      </c:barChart>
      <c:catAx>
        <c:axId val="6977200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697705488"/>
        <c:crosses val="autoZero"/>
        <c:auto val="1"/>
        <c:lblAlgn val="ctr"/>
        <c:lblOffset val="100"/>
        <c:noMultiLvlLbl val="0"/>
      </c:catAx>
      <c:valAx>
        <c:axId val="697705488"/>
        <c:scaling>
          <c:orientation val="minMax"/>
          <c:max val="1"/>
        </c:scaling>
        <c:delete val="1"/>
        <c:axPos val="b"/>
        <c:numFmt formatCode="0.00%" sourceLinked="1"/>
        <c:majorTickMark val="out"/>
        <c:minorTickMark val="none"/>
        <c:tickLblPos val="nextTo"/>
        <c:crossAx val="697720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PRMR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White</c:v>
                </c:pt>
                <c:pt idx="1">
                  <c:v>Black</c:v>
                </c:pt>
                <c:pt idx="2">
                  <c:v>South Carolina</c:v>
                </c:pt>
              </c:strCache>
            </c:strRef>
          </c:cat>
          <c:val>
            <c:numRef>
              <c:f>Sheet1!$B$2:$B$4</c:f>
              <c:numCache>
                <c:formatCode>General</c:formatCode>
                <c:ptCount val="3"/>
                <c:pt idx="0">
                  <c:v>29.3</c:v>
                </c:pt>
                <c:pt idx="1">
                  <c:v>48.9</c:v>
                </c:pt>
                <c:pt idx="2">
                  <c:v>36.9</c:v>
                </c:pt>
              </c:numCache>
            </c:numRef>
          </c:val>
          <c:extLst>
            <c:ext xmlns:c16="http://schemas.microsoft.com/office/drawing/2014/chart" uri="{C3380CC4-5D6E-409C-BE32-E72D297353CC}">
              <c16:uniqueId val="{00000000-8817-4F27-BE92-C0F672F360EB}"/>
            </c:ext>
          </c:extLst>
        </c:ser>
        <c:dLbls>
          <c:dLblPos val="outEnd"/>
          <c:showLegendKey val="0"/>
          <c:showVal val="1"/>
          <c:showCatName val="0"/>
          <c:showSerName val="0"/>
          <c:showPercent val="0"/>
          <c:showBubbleSize val="0"/>
        </c:dLbls>
        <c:gapWidth val="219"/>
        <c:overlap val="-27"/>
        <c:axId val="1898874719"/>
        <c:axId val="1979197439"/>
      </c:barChart>
      <c:catAx>
        <c:axId val="1898874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1979197439"/>
        <c:crosses val="autoZero"/>
        <c:auto val="1"/>
        <c:lblAlgn val="ctr"/>
        <c:lblOffset val="100"/>
        <c:noMultiLvlLbl val="0"/>
      </c:catAx>
      <c:valAx>
        <c:axId val="19791974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1898874719"/>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0A9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A9CE"/>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Infections</c:v>
                </c:pt>
                <c:pt idx="1">
                  <c:v>Cardiovascular Conditions</c:v>
                </c:pt>
                <c:pt idx="2">
                  <c:v>Hemorrhage</c:v>
                </c:pt>
                <c:pt idx="3">
                  <c:v>Mental Health Conditions</c:v>
                </c:pt>
                <c:pt idx="4">
                  <c:v>Cardiomyopathy</c:v>
                </c:pt>
              </c:strCache>
            </c:strRef>
          </c:cat>
          <c:val>
            <c:numRef>
              <c:f>Sheet1!$B$2:$B$6</c:f>
              <c:numCache>
                <c:formatCode>0.0%</c:formatCode>
                <c:ptCount val="5"/>
                <c:pt idx="0">
                  <c:v>9.5238095238095233E-2</c:v>
                </c:pt>
                <c:pt idx="1">
                  <c:v>9.5238095238095233E-2</c:v>
                </c:pt>
                <c:pt idx="2">
                  <c:v>0.11904761904761904</c:v>
                </c:pt>
                <c:pt idx="3">
                  <c:v>0.14285714285714285</c:v>
                </c:pt>
                <c:pt idx="4">
                  <c:v>0.16666666666666666</c:v>
                </c:pt>
              </c:numCache>
            </c:numRef>
          </c:val>
          <c:extLst>
            <c:ext xmlns:c16="http://schemas.microsoft.com/office/drawing/2014/chart" uri="{C3380CC4-5D6E-409C-BE32-E72D297353CC}">
              <c16:uniqueId val="{00000000-3EF4-465E-94E9-106A846D8214}"/>
            </c:ext>
          </c:extLst>
        </c:ser>
        <c:dLbls>
          <c:dLblPos val="outEnd"/>
          <c:showLegendKey val="0"/>
          <c:showVal val="1"/>
          <c:showCatName val="0"/>
          <c:showSerName val="0"/>
          <c:showPercent val="0"/>
          <c:showBubbleSize val="0"/>
        </c:dLbls>
        <c:gapWidth val="182"/>
        <c:axId val="479742975"/>
        <c:axId val="479734655"/>
      </c:barChart>
      <c:catAx>
        <c:axId val="4797429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479734655"/>
        <c:crosses val="autoZero"/>
        <c:auto val="1"/>
        <c:lblAlgn val="ctr"/>
        <c:lblOffset val="100"/>
        <c:noMultiLvlLbl val="0"/>
      </c:catAx>
      <c:valAx>
        <c:axId val="47973465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479742975"/>
        <c:crosses val="autoZero"/>
        <c:crossBetween val="between"/>
        <c:majorUnit val="5.000000000000001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0A9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A9CE"/>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Obesity</c:v>
                </c:pt>
                <c:pt idx="1">
                  <c:v>Mental Health</c:v>
                </c:pt>
                <c:pt idx="2">
                  <c:v>Substance Use Disorder</c:v>
                </c:pt>
                <c:pt idx="3">
                  <c:v>Discrimination</c:v>
                </c:pt>
              </c:strCache>
            </c:strRef>
          </c:cat>
          <c:val>
            <c:numRef>
              <c:f>Sheet1!$B$2:$B$5</c:f>
              <c:numCache>
                <c:formatCode>0.0%</c:formatCode>
                <c:ptCount val="4"/>
                <c:pt idx="0">
                  <c:v>0.22500000000000001</c:v>
                </c:pt>
                <c:pt idx="1">
                  <c:v>0.25</c:v>
                </c:pt>
                <c:pt idx="2">
                  <c:v>0.28947368421052633</c:v>
                </c:pt>
                <c:pt idx="3">
                  <c:v>0.55555555555555558</c:v>
                </c:pt>
              </c:numCache>
            </c:numRef>
          </c:val>
          <c:extLst>
            <c:ext xmlns:c16="http://schemas.microsoft.com/office/drawing/2014/chart" uri="{C3380CC4-5D6E-409C-BE32-E72D297353CC}">
              <c16:uniqueId val="{00000000-3EF4-465E-94E9-106A846D8214}"/>
            </c:ext>
          </c:extLst>
        </c:ser>
        <c:dLbls>
          <c:dLblPos val="outEnd"/>
          <c:showLegendKey val="0"/>
          <c:showVal val="1"/>
          <c:showCatName val="0"/>
          <c:showSerName val="0"/>
          <c:showPercent val="0"/>
          <c:showBubbleSize val="0"/>
        </c:dLbls>
        <c:gapWidth val="182"/>
        <c:axId val="479742975"/>
        <c:axId val="479734655"/>
      </c:barChart>
      <c:catAx>
        <c:axId val="4797429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200" b="0" i="0" u="none" strike="noStrike" kern="1200" baseline="0">
                <a:solidFill>
                  <a:schemeClr val="bg2">
                    <a:lumMod val="10000"/>
                  </a:schemeClr>
                </a:solidFill>
                <a:latin typeface="+mn-lt"/>
                <a:ea typeface="+mn-ea"/>
                <a:cs typeface="+mn-cs"/>
              </a:defRPr>
            </a:pPr>
            <a:endParaRPr lang="en-US"/>
          </a:p>
        </c:txPr>
        <c:crossAx val="479734655"/>
        <c:crosses val="autoZero"/>
        <c:auto val="1"/>
        <c:lblAlgn val="ctr"/>
        <c:lblOffset val="100"/>
        <c:noMultiLvlLbl val="0"/>
      </c:catAx>
      <c:valAx>
        <c:axId val="479734655"/>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479742975"/>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Prevalence of obesity</a:t>
            </a:r>
            <a:r>
              <a:rPr lang="en-US" baseline="0" dirty="0"/>
              <a:t> among women 18-44 in South Carolina </a:t>
            </a:r>
          </a:p>
          <a:p>
            <a:pPr>
              <a:defRPr/>
            </a:pPr>
            <a:r>
              <a:rPr lang="en-US" baseline="0" dirty="0"/>
              <a:t>(SC BRFSS 2019-2021)</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Obesity!$A$8:$A$10</c:f>
              <c:strCache>
                <c:ptCount val="3"/>
                <c:pt idx="0">
                  <c:v>  Hispanic</c:v>
                </c:pt>
                <c:pt idx="1">
                  <c:v>  Non-Hispanic Black</c:v>
                </c:pt>
                <c:pt idx="2">
                  <c:v>  Non-Hispanic White</c:v>
                </c:pt>
              </c:strCache>
            </c:strRef>
          </c:cat>
          <c:val>
            <c:numRef>
              <c:f>Obesity!$C$8:$C$10</c:f>
              <c:numCache>
                <c:formatCode>0.0</c:formatCode>
                <c:ptCount val="3"/>
                <c:pt idx="0">
                  <c:v>32.386099999999999</c:v>
                </c:pt>
                <c:pt idx="1">
                  <c:v>53.811</c:v>
                </c:pt>
                <c:pt idx="2">
                  <c:v>30.453700000000001</c:v>
                </c:pt>
              </c:numCache>
            </c:numRef>
          </c:val>
          <c:extLst>
            <c:ext xmlns:c16="http://schemas.microsoft.com/office/drawing/2014/chart" uri="{C3380CC4-5D6E-409C-BE32-E72D297353CC}">
              <c16:uniqueId val="{00000000-61E0-410C-B6AD-B44E2F1D39C9}"/>
            </c:ext>
          </c:extLst>
        </c:ser>
        <c:dLbls>
          <c:showLegendKey val="0"/>
          <c:showVal val="0"/>
          <c:showCatName val="0"/>
          <c:showSerName val="0"/>
          <c:showPercent val="0"/>
          <c:showBubbleSize val="0"/>
        </c:dLbls>
        <c:gapWidth val="110"/>
        <c:axId val="1918761631"/>
        <c:axId val="1918762879"/>
      </c:barChart>
      <c:catAx>
        <c:axId val="19187616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8762879"/>
        <c:crosses val="autoZero"/>
        <c:auto val="1"/>
        <c:lblAlgn val="ctr"/>
        <c:lblOffset val="100"/>
        <c:noMultiLvlLbl val="0"/>
      </c:catAx>
      <c:valAx>
        <c:axId val="191876287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8761631"/>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Proportion of women 18-44 who reported ever having a depressive disorder</a:t>
            </a:r>
            <a:r>
              <a:rPr lang="en-US" baseline="0" dirty="0"/>
              <a:t> </a:t>
            </a:r>
          </a:p>
          <a:p>
            <a:pPr>
              <a:defRPr/>
            </a:pPr>
            <a:r>
              <a:rPr lang="en-US" baseline="0" dirty="0"/>
              <a:t>(SC BRFSS 2019-2021)</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Depression!$A$8:$A$11</c:f>
              <c:strCache>
                <c:ptCount val="3"/>
                <c:pt idx="0">
                  <c:v>  Hispanic</c:v>
                </c:pt>
                <c:pt idx="1">
                  <c:v>  Non-Hispanic Black</c:v>
                </c:pt>
                <c:pt idx="2">
                  <c:v>  Non-Hispanic White</c:v>
                </c:pt>
              </c:strCache>
              <c:extLst/>
            </c:strRef>
          </c:cat>
          <c:val>
            <c:numRef>
              <c:f>Depression!$C$8:$C$11</c:f>
              <c:numCache>
                <c:formatCode>0.0</c:formatCode>
                <c:ptCount val="3"/>
                <c:pt idx="0">
                  <c:v>16.613600000000002</c:v>
                </c:pt>
                <c:pt idx="1">
                  <c:v>16.976400000000002</c:v>
                </c:pt>
                <c:pt idx="2">
                  <c:v>37.220100000000002</c:v>
                </c:pt>
              </c:numCache>
              <c:extLst/>
            </c:numRef>
          </c:val>
          <c:extLst>
            <c:ext xmlns:c16="http://schemas.microsoft.com/office/drawing/2014/chart" uri="{C3380CC4-5D6E-409C-BE32-E72D297353CC}">
              <c16:uniqueId val="{00000000-1DF8-4CA2-AA3D-4C3D2BD7F0D8}"/>
            </c:ext>
          </c:extLst>
        </c:ser>
        <c:dLbls>
          <c:showLegendKey val="0"/>
          <c:showVal val="0"/>
          <c:showCatName val="0"/>
          <c:showSerName val="0"/>
          <c:showPercent val="0"/>
          <c:showBubbleSize val="0"/>
        </c:dLbls>
        <c:gapWidth val="110"/>
        <c:axId val="954866687"/>
        <c:axId val="954869599"/>
      </c:barChart>
      <c:catAx>
        <c:axId val="9548666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4869599"/>
        <c:crosses val="autoZero"/>
        <c:auto val="1"/>
        <c:lblAlgn val="ctr"/>
        <c:lblOffset val="100"/>
        <c:noMultiLvlLbl val="0"/>
      </c:catAx>
      <c:valAx>
        <c:axId val="95486959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4866687"/>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Prevalence of</a:t>
            </a:r>
            <a:r>
              <a:rPr lang="en-US" baseline="0" dirty="0"/>
              <a:t> women 18-44 who have ever had a problem with drugs or alcohol in South Carolina (SC BRFSS 2019-2021)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'Ever Drugs'!$A$8:$A$10</c:f>
              <c:strCache>
                <c:ptCount val="3"/>
                <c:pt idx="0">
                  <c:v>  Hispanic</c:v>
                </c:pt>
                <c:pt idx="1">
                  <c:v>  Non-Hispanic Black</c:v>
                </c:pt>
                <c:pt idx="2">
                  <c:v>  Non-Hispanic White</c:v>
                </c:pt>
              </c:strCache>
            </c:strRef>
          </c:cat>
          <c:val>
            <c:numRef>
              <c:f>'Ever Drugs'!$C$8:$C$10</c:f>
              <c:numCache>
                <c:formatCode>0.0</c:formatCode>
                <c:ptCount val="3"/>
                <c:pt idx="0">
                  <c:v>2.2957999999999998</c:v>
                </c:pt>
                <c:pt idx="1">
                  <c:v>4.6253000000000002</c:v>
                </c:pt>
                <c:pt idx="2">
                  <c:v>13.4353</c:v>
                </c:pt>
              </c:numCache>
            </c:numRef>
          </c:val>
          <c:extLst>
            <c:ext xmlns:c16="http://schemas.microsoft.com/office/drawing/2014/chart" uri="{C3380CC4-5D6E-409C-BE32-E72D297353CC}">
              <c16:uniqueId val="{00000000-EAD5-47EE-B517-9C2BEABA6EBF}"/>
            </c:ext>
          </c:extLst>
        </c:ser>
        <c:dLbls>
          <c:showLegendKey val="0"/>
          <c:showVal val="0"/>
          <c:showCatName val="0"/>
          <c:showSerName val="0"/>
          <c:showPercent val="0"/>
          <c:showBubbleSize val="0"/>
        </c:dLbls>
        <c:gapWidth val="110"/>
        <c:axId val="1459897455"/>
        <c:axId val="1459898287"/>
      </c:barChart>
      <c:catAx>
        <c:axId val="14598974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9898287"/>
        <c:crosses val="autoZero"/>
        <c:auto val="1"/>
        <c:lblAlgn val="ctr"/>
        <c:lblOffset val="100"/>
        <c:noMultiLvlLbl val="0"/>
      </c:catAx>
      <c:valAx>
        <c:axId val="1459898287"/>
        <c:scaling>
          <c:orientation val="minMax"/>
          <c:max val="16"/>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989745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Proportion</a:t>
            </a:r>
            <a:r>
              <a:rPr lang="en-US" baseline="0" dirty="0"/>
              <a:t> of women 18-44 who felt they were treated worse than other races when seeking health care (SC BRFSS 2021)</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'React to Race'!$A$8:$A$11</c:f>
              <c:strCache>
                <c:ptCount val="3"/>
                <c:pt idx="0">
                  <c:v>  Hispanic</c:v>
                </c:pt>
                <c:pt idx="1">
                  <c:v>  Non-Hispanic Black</c:v>
                </c:pt>
                <c:pt idx="2">
                  <c:v>  Non-Hispanic White</c:v>
                </c:pt>
              </c:strCache>
              <c:extLst/>
            </c:strRef>
          </c:cat>
          <c:val>
            <c:numRef>
              <c:f>'React to Race'!$C$8:$C$11</c:f>
              <c:numCache>
                <c:formatCode>0.0</c:formatCode>
                <c:ptCount val="3"/>
                <c:pt idx="0">
                  <c:v>2.6057000000000001</c:v>
                </c:pt>
                <c:pt idx="1">
                  <c:v>12.581899999999999</c:v>
                </c:pt>
                <c:pt idx="2">
                  <c:v>1.8443000000000001</c:v>
                </c:pt>
              </c:numCache>
              <c:extLst/>
            </c:numRef>
          </c:val>
          <c:extLst>
            <c:ext xmlns:c16="http://schemas.microsoft.com/office/drawing/2014/chart" uri="{C3380CC4-5D6E-409C-BE32-E72D297353CC}">
              <c16:uniqueId val="{00000000-CF13-4682-9AC5-885128F30D23}"/>
            </c:ext>
          </c:extLst>
        </c:ser>
        <c:dLbls>
          <c:showLegendKey val="0"/>
          <c:showVal val="0"/>
          <c:showCatName val="0"/>
          <c:showSerName val="0"/>
          <c:showPercent val="0"/>
          <c:showBubbleSize val="0"/>
        </c:dLbls>
        <c:gapWidth val="110"/>
        <c:axId val="960842927"/>
        <c:axId val="960843343"/>
      </c:barChart>
      <c:catAx>
        <c:axId val="9608429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0843343"/>
        <c:crosses val="autoZero"/>
        <c:auto val="1"/>
        <c:lblAlgn val="ctr"/>
        <c:lblOffset val="100"/>
        <c:noMultiLvlLbl val="0"/>
      </c:catAx>
      <c:valAx>
        <c:axId val="960843343"/>
        <c:scaling>
          <c:orientation val="minMax"/>
          <c:max val="14"/>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08429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A9CE"/>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A9CE"/>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Rural</c:v>
                </c:pt>
                <c:pt idx="1">
                  <c:v>Urban</c:v>
                </c:pt>
              </c:strCache>
            </c:strRef>
          </c:cat>
          <c:val>
            <c:numRef>
              <c:f>Sheet1!$B$2:$B$3</c:f>
              <c:numCache>
                <c:formatCode>0.0</c:formatCode>
                <c:ptCount val="2"/>
                <c:pt idx="0">
                  <c:v>53.730701722964504</c:v>
                </c:pt>
                <c:pt idx="1">
                  <c:v>31.47366703191663</c:v>
                </c:pt>
              </c:numCache>
            </c:numRef>
          </c:val>
          <c:extLst>
            <c:ext xmlns:c16="http://schemas.microsoft.com/office/drawing/2014/chart" uri="{C3380CC4-5D6E-409C-BE32-E72D297353CC}">
              <c16:uniqueId val="{00000000-3093-44BE-A4F2-CA0E30E5F51A}"/>
            </c:ext>
          </c:extLst>
        </c:ser>
        <c:dLbls>
          <c:dLblPos val="outEnd"/>
          <c:showLegendKey val="0"/>
          <c:showVal val="1"/>
          <c:showCatName val="0"/>
          <c:showSerName val="0"/>
          <c:showPercent val="0"/>
          <c:showBubbleSize val="0"/>
        </c:dLbls>
        <c:gapWidth val="219"/>
        <c:axId val="1011629648"/>
        <c:axId val="1011624656"/>
      </c:barChart>
      <c:catAx>
        <c:axId val="1011629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1011624656"/>
        <c:crosses val="autoZero"/>
        <c:auto val="1"/>
        <c:lblAlgn val="ctr"/>
        <c:lblOffset val="100"/>
        <c:noMultiLvlLbl val="0"/>
      </c:catAx>
      <c:valAx>
        <c:axId val="10116246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1011629648"/>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21137C-1DE7-066D-7FA6-90E37A0200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a:extLst>
              <a:ext uri="{FF2B5EF4-FFF2-40B4-BE49-F238E27FC236}">
                <a16:creationId xmlns:a16="http://schemas.microsoft.com/office/drawing/2014/main" id="{76DEC80C-3192-8B67-FF21-E6E95755F8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9B54BEBB-3792-47DA-A114-2DA2422C4A92}" type="datetimeFigureOut">
              <a:rPr lang="en-US"/>
              <a:pPr>
                <a:defRPr/>
              </a:pPr>
              <a:t>10/31/2023</a:t>
            </a:fld>
            <a:endParaRPr lang="en-US" dirty="0"/>
          </a:p>
        </p:txBody>
      </p:sp>
      <p:sp>
        <p:nvSpPr>
          <p:cNvPr id="4" name="Footer Placeholder 3">
            <a:extLst>
              <a:ext uri="{FF2B5EF4-FFF2-40B4-BE49-F238E27FC236}">
                <a16:creationId xmlns:a16="http://schemas.microsoft.com/office/drawing/2014/main" id="{D0ED2A5A-DFF7-3788-2764-C1DD997DAC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a:extLst>
              <a:ext uri="{FF2B5EF4-FFF2-40B4-BE49-F238E27FC236}">
                <a16:creationId xmlns:a16="http://schemas.microsoft.com/office/drawing/2014/main" id="{0D7F4C38-3BCB-B820-A30A-09ECB7AF11B0}"/>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D184D5B-71B4-4DD9-AA55-3B47C91045BD}" type="slidenum">
              <a:rPr lang="en-US" altLang="en-US"/>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02900D-67F2-49D0-960B-533BE59693F7}" type="datetimeFigureOut">
              <a:rPr lang="en-US" smtClean="0"/>
              <a:t>10/31/2023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16E145-5B37-4973-8CF9-EA21F58F0E7E}" type="slidenum">
              <a:rPr lang="en-US" smtClean="0"/>
              <a:t>‹#›</a:t>
            </a:fld>
            <a:endParaRPr lang="en-US" dirty="0"/>
          </a:p>
        </p:txBody>
      </p:sp>
    </p:spTree>
    <p:extLst>
      <p:ext uri="{BB962C8B-B14F-4D97-AF65-F5344CB8AC3E}">
        <p14:creationId xmlns:p14="http://schemas.microsoft.com/office/powerpoint/2010/main" val="3474879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4</a:t>
            </a:fld>
            <a:endParaRPr lang="en-US" dirty="0"/>
          </a:p>
        </p:txBody>
      </p:sp>
    </p:spTree>
    <p:extLst>
      <p:ext uri="{BB962C8B-B14F-4D97-AF65-F5344CB8AC3E}">
        <p14:creationId xmlns:p14="http://schemas.microsoft.com/office/powerpoint/2010/main" val="571386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Key Definitions: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-For pregnancy-related death, it is important to remember “if she had not been pregnant would she have died?”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C398B4-EB39-4BA9-9E20-414C7D5406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2380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Possible script for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7880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More breakouts once data becomes available. </a:t>
            </a:r>
          </a:p>
        </p:txBody>
      </p:sp>
      <p:sp>
        <p:nvSpPr>
          <p:cNvPr id="4" name="Slide Number Placeholder 3"/>
          <p:cNvSpPr>
            <a:spLocks noGrp="1"/>
          </p:cNvSpPr>
          <p:nvPr>
            <p:ph type="sldNum" sz="quarter" idx="5"/>
          </p:nvPr>
        </p:nvSpPr>
        <p:spPr/>
        <p:txBody>
          <a:bodyPr/>
          <a:lstStyle/>
          <a:p>
            <a:fld id="{A9EB4CDB-376F-4A4E-A41A-DD6604111C5D}" type="slidenum">
              <a:rPr lang="en-US" smtClean="0"/>
              <a:t>8</a:t>
            </a:fld>
            <a:endParaRPr lang="en-US" dirty="0"/>
          </a:p>
        </p:txBody>
      </p:sp>
    </p:spTree>
    <p:extLst>
      <p:ext uri="{BB962C8B-B14F-4D97-AF65-F5344CB8AC3E}">
        <p14:creationId xmlns:p14="http://schemas.microsoft.com/office/powerpoint/2010/main" val="4290156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C398B4-EB39-4BA9-9E20-414C7D5406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178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a:t>
            </a:r>
            <a:br>
              <a:rPr lang="en-US" sz="1200" b="0" i="0"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1. Should the checkboxes be completed for all pregnancy-associated deaths or just those determined to be pregnancy-related?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The checkboxes should be completed for all pregnancy-associated deaths reviewed by your committee, regardless of relatedness. If your committee does not review a woman’s death because it is considered out of your scope, there is no need to complete the checkboxes. </a:t>
            </a:r>
            <a:br>
              <a:rPr lang="en-US" sz="1200" b="0" i="1"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2. Should the checkboxes be completed in reference to the woman, or the broader context surrounding her death?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The checkboxes refer to the woman’s own experience. For example, if a woman had a substance use disorder (see definition on page 4 of the MMRIA Committee Decisions Form) which contributed to her death, the checkbox should be marked ‘yes’. In contrast, if the death was a homicide where the perpetrator had a substance use disorder, but the woman did not, the checkbox should be marked ‘no’. </a:t>
            </a:r>
            <a:br>
              <a:rPr lang="en-US" sz="1200" b="0" i="1"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3. If substance use was involved in the death, should we choose ‘yes’ for the substance use disorder checkbox?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This checkbox refers to ‘substance use disorder’, not just substance use. The committee should only choose ‘yes’ or ‘probably’ if there is indication of a substance use disorder diagnosis or an expert on the committee (e.g. psychiatrist, psychologist, licensed counselor) who feels that the criteria for a diagnosis of substance use disorder are met based on the available information. In addition, the committee needs to decide that the substance use disorder was a contributing factor in the death.</a:t>
            </a:r>
          </a:p>
          <a:p>
            <a:endParaRPr lang="en-US" sz="1200" b="0" i="1"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4</a:t>
            </a:r>
            <a:r>
              <a:rPr lang="en-US" sz="1200" b="1" i="0" u="none" strike="noStrike" kern="1200" baseline="0" dirty="0">
                <a:solidFill>
                  <a:schemeClr val="tx1"/>
                </a:solidFill>
                <a:latin typeface="+mn-lt"/>
                <a:ea typeface="+mn-ea"/>
                <a:cs typeface="+mn-cs"/>
              </a:rPr>
              <a:t>. Did discrimination contribute to the death? </a:t>
            </a:r>
          </a:p>
          <a:p>
            <a:r>
              <a:rPr lang="en-US" sz="1200" i="1" dirty="0"/>
              <a:t>Discrimination is treating someone less or more favorably based on the group, class or category they belong to resulting from biases, prejudices, and stereotyping. It can manifest as differences in care, clinical communication and shared decision-making. </a:t>
            </a:r>
            <a:br>
              <a:rPr lang="en-US" sz="1200" b="0" i="1" u="none" strike="noStrike" kern="1200" baseline="0" dirty="0">
                <a:solidFill>
                  <a:schemeClr val="tx1"/>
                </a:solidFill>
                <a:latin typeface="+mn-lt"/>
                <a:ea typeface="+mn-ea"/>
                <a:cs typeface="+mn-cs"/>
              </a:rPr>
            </a:br>
            <a:r>
              <a:rPr lang="en-US" sz="1200" b="0" i="1" u="none" strike="noStrike" kern="1200" baseline="0" dirty="0">
                <a:solidFill>
                  <a:schemeClr val="tx1"/>
                </a:solidFill>
                <a:latin typeface="+mn-lt"/>
                <a:ea typeface="+mn-ea"/>
                <a:cs typeface="+mn-cs"/>
              </a:rPr>
              <a:t>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5. </a:t>
            </a:r>
            <a:r>
              <a:rPr lang="en-US" sz="1200" b="1" i="0" u="none" strike="noStrike" kern="1200" baseline="0" dirty="0">
                <a:solidFill>
                  <a:schemeClr val="tx1"/>
                </a:solidFill>
                <a:latin typeface="+mn-lt"/>
                <a:ea typeface="+mn-ea"/>
                <a:cs typeface="+mn-cs"/>
              </a:rPr>
              <a:t>For the substance use disorder and mental health conditions checkboxes, is a formal diagnosis required?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A diagnosis should ideally be indicated in the woman’s medical records. However, this may underestimate the number of women with substance use disorder or mental health conditions if women are unable to access care or treatment. Refer to your review committee subject matter experts (e.g. psychiatrist, psychologist, licensed counselor) to determine whether the criteria for a diagnosis of substance use disorder or another mental health condition are met based on the available information. </a:t>
            </a:r>
            <a:br>
              <a:rPr lang="en-US" sz="1200" b="0" i="1"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6. If substance use disorder contributed to the death, but another mental health condition did not, should we also choose ‘yes’ for the mental health conditions checkbox?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No, substance use disorder should be captured separately from other mental health conditions. </a:t>
            </a:r>
            <a:br>
              <a:rPr lang="en-US" sz="1200" b="0" i="1"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7. If certain deaths are not reviewed by our committee (for example, suicides and homicides), should we still complete the checkboxes?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No, these checkboxes are intended to the capture the committee decisions. If a death is not reviewed by the committee, the checkboxes should not be completed. </a:t>
            </a:r>
            <a:br>
              <a:rPr lang="en-US" sz="1200" b="0" i="1"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8. What if our determination for manner of death does not match the manner indicated on the death record?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The checkboxes are intended to capture the decisions of the review committee, and it is expected that sometimes these decisions may differ from the death record. For example, an overdose may have an unknown manner of death on the death certificate, but relevant subject matter experts (e.g. medical examiner), could review additional information and determine that the overdose was intentional. The committee would then check ‘yes’ for the suicide checkbox. There is also a question on the committee decisions form to indicate whether the committee agrees with the cause of death listed on the death certificate. </a:t>
            </a:r>
            <a:br>
              <a:rPr lang="en-US" sz="1200" b="0" i="1"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9. Are there opportunities for quality improvement with the checkbox data?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Yes, there are lots of opportunities using checkbox data. For example, all overdoses with indication of substance use disorder should have an underlying cause of death PMSS code of 100, 100.1, or 100.9 (Mental Health Conditions). If the substance use disorder checkbox is checked ‘yes’, but the PMSS code is 88.2 (Unintentional Injury), there may be discrepancies in how the PMSS code is being selected.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Another opportunity for quality improvement is to compare the obesity checkbox with the women’s actual BMI calculated using the height and weight provided in her records. Are there instances where your committee is selecting ‘yes’ when the BMI suggests she is at a healthy weight? Of note—this checkbox is intended to capture whether obesity contributed to the death, not whether the woman was obese / obesity was present.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C398B4-EB39-4BA9-9E20-414C7D5406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9759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Why determine preventability?</a:t>
            </a:r>
          </a:p>
          <a:p>
            <a:r>
              <a:rPr lang="en-US" sz="1200" b="0" kern="1200" dirty="0">
                <a:solidFill>
                  <a:schemeClr val="tx1"/>
                </a:solidFill>
                <a:effectLst/>
                <a:latin typeface="+mn-lt"/>
                <a:ea typeface="+mn-ea"/>
                <a:cs typeface="+mn-cs"/>
              </a:rPr>
              <a:t>Preventability provides a framework of prioritization for recommendations.</a:t>
            </a:r>
          </a:p>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Why do preventability estimates vary between MMRCs? </a:t>
            </a:r>
          </a:p>
          <a:p>
            <a:r>
              <a:rPr lang="en-US" sz="1200" b="0" kern="1200" dirty="0">
                <a:solidFill>
                  <a:schemeClr val="tx1"/>
                </a:solidFill>
                <a:effectLst/>
                <a:latin typeface="+mn-lt"/>
                <a:ea typeface="+mn-ea"/>
                <a:cs typeface="+mn-cs"/>
              </a:rPr>
              <a:t>Preventability determinations are often a reflection of MMRC composition.  Multidisciplinary MMRCs have a greater understanding of opportunities to prevent deaths. </a:t>
            </a:r>
          </a:p>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What should our committee do if we get stuck on the preventability question?</a:t>
            </a:r>
          </a:p>
          <a:p>
            <a:r>
              <a:rPr lang="en-US" sz="1200" b="0" kern="1200" dirty="0">
                <a:solidFill>
                  <a:schemeClr val="tx1"/>
                </a:solidFill>
                <a:effectLst/>
                <a:latin typeface="+mn-lt"/>
                <a:ea typeface="+mn-ea"/>
                <a:cs typeface="+mn-cs"/>
              </a:rPr>
              <a:t>It may be helpful to first discuss the factors that contributed to the death, and recommendations to address those contributing factors.</a:t>
            </a:r>
          </a:p>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How can we avoid speculation in the case of inadequate or incomplete case information?</a:t>
            </a:r>
          </a:p>
          <a:p>
            <a:r>
              <a:rPr lang="en-US" sz="1200" b="0" kern="1200" dirty="0">
                <a:solidFill>
                  <a:schemeClr val="tx1"/>
                </a:solidFill>
                <a:effectLst/>
                <a:latin typeface="+mn-lt"/>
                <a:ea typeface="+mn-ea"/>
                <a:cs typeface="+mn-cs"/>
              </a:rPr>
              <a:t>Inadequate information can make any case determination difficult.  It’s important not to resort to speculation, stay on task, admit that you don’t know what you don’t know about the case and the Chair may direct the committee to move on.</a:t>
            </a:r>
          </a:p>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How can we help the media and the public broaden the focus on preventability, particularly beyond the provider/facility level?</a:t>
            </a:r>
          </a:p>
          <a:p>
            <a:r>
              <a:rPr lang="en-US" sz="1200" b="0" kern="1200" dirty="0">
                <a:solidFill>
                  <a:schemeClr val="tx1"/>
                </a:solidFill>
                <a:effectLst/>
                <a:latin typeface="+mn-lt"/>
                <a:ea typeface="+mn-ea"/>
                <a:cs typeface="+mn-cs"/>
              </a:rPr>
              <a:t>Addressing medical factors alone will not get us to the reductions we want to achieve.  In order to broaden this perspective committees must document factors and recommendations </a:t>
            </a:r>
            <a:r>
              <a:rPr lang="en-US" sz="1200" b="0" i="1" kern="1200" dirty="0">
                <a:solidFill>
                  <a:schemeClr val="tx1"/>
                </a:solidFill>
                <a:effectLst/>
                <a:latin typeface="+mn-lt"/>
                <a:ea typeface="+mn-ea"/>
                <a:cs typeface="+mn-cs"/>
              </a:rPr>
              <a:t>at all levels</a:t>
            </a:r>
            <a:r>
              <a:rPr lang="en-US" sz="1200" b="0" kern="1200" dirty="0">
                <a:solidFill>
                  <a:schemeClr val="tx1"/>
                </a:solidFill>
                <a:effectLst/>
                <a:latin typeface="+mn-lt"/>
                <a:ea typeface="+mn-ea"/>
                <a:cs typeface="+mn-cs"/>
              </a:rPr>
              <a:t> (Patient/Family, Provider, Facility, System and Community).  Multidisciplinary review promotes understanding of patient-, community-, and system-level factors as well as development of actionable recommendation at all levels.</a:t>
            </a:r>
          </a:p>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How can we craft recommendations that are useful to abstractors, analysts and for reporting to stakeholders and the public?</a:t>
            </a:r>
          </a:p>
          <a:p>
            <a:r>
              <a:rPr lang="en-US" sz="1200" b="0" kern="1200" dirty="0">
                <a:solidFill>
                  <a:schemeClr val="tx1"/>
                </a:solidFill>
                <a:effectLst/>
                <a:latin typeface="+mn-lt"/>
                <a:ea typeface="+mn-ea"/>
                <a:cs typeface="+mn-cs"/>
              </a:rPr>
              <a:t>An actionable recommendation is mapped to a contributing factor and is structured as follows: [Who] should [do what], [when/where?]  A diversity of voices at the table provide greater perspective on system-level factors that may influence factors such as late entry into prenatal care</a:t>
            </a:r>
            <a:endParaRPr lang="en-US" b="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C398B4-EB39-4BA9-9E20-414C7D5406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1545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Master" Target="../slideMasters/slideMaster4.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08714"/>
            <a:ext cx="7772400" cy="1296785"/>
          </a:xfrm>
        </p:spPr>
        <p:txBody>
          <a:bodyPr anchor="b">
            <a:normAutofit/>
          </a:bodyPr>
          <a:lstStyle>
            <a:lvl1pPr algn="ctr">
              <a:defRPr sz="4400"/>
            </a:lvl1pPr>
          </a:lstStyle>
          <a:p>
            <a:r>
              <a:rPr lang="en-US"/>
              <a:t>Click to edit Master title style</a:t>
            </a:r>
          </a:p>
        </p:txBody>
      </p:sp>
      <p:sp>
        <p:nvSpPr>
          <p:cNvPr id="3" name="Subtitle 2"/>
          <p:cNvSpPr>
            <a:spLocks noGrp="1"/>
          </p:cNvSpPr>
          <p:nvPr>
            <p:ph type="subTitle" idx="1"/>
          </p:nvPr>
        </p:nvSpPr>
        <p:spPr>
          <a:xfrm>
            <a:off x="685800" y="4505502"/>
            <a:ext cx="7772400" cy="423949"/>
          </a:xfrm>
          <a:prstGeom prst="rect">
            <a:avLst/>
          </a:prstGeom>
        </p:spPr>
        <p:txBody>
          <a:bodyPr/>
          <a:lstStyle>
            <a:lvl1pPr marL="0" indent="0" algn="ctr">
              <a:buNone/>
              <a:defRPr sz="2400">
                <a:solidFill>
                  <a:srgbClr val="00A9C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1362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ltLang="en-US"/>
              <a:t>Click to edit Master text styles</a:t>
            </a:r>
          </a:p>
        </p:txBody>
      </p:sp>
    </p:spTree>
    <p:extLst>
      <p:ext uri="{BB962C8B-B14F-4D97-AF65-F5344CB8AC3E}">
        <p14:creationId xmlns:p14="http://schemas.microsoft.com/office/powerpoint/2010/main" val="1365353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8998E-F98B-453B-B466-E991803F8A9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5747D02-A34E-4B56-9A37-4F5BDAB4AB5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2DF04CF-68B9-4FBC-9883-03F49F42BA6E}"/>
              </a:ext>
            </a:extLst>
          </p:cNvPr>
          <p:cNvSpPr>
            <a:spLocks noGrp="1"/>
          </p:cNvSpPr>
          <p:nvPr>
            <p:ph type="dt" sz="half" idx="10"/>
          </p:nvPr>
        </p:nvSpPr>
        <p:spPr/>
        <p:txBody>
          <a:bodyPr/>
          <a:lstStyle/>
          <a:p>
            <a:fld id="{58E6511F-7A28-42EB-B8F8-D8CA17611592}" type="datetimeFigureOut">
              <a:rPr lang="en-US" smtClean="0"/>
              <a:t>10/31/2023</a:t>
            </a:fld>
            <a:endParaRPr lang="en-US" dirty="0"/>
          </a:p>
        </p:txBody>
      </p:sp>
      <p:sp>
        <p:nvSpPr>
          <p:cNvPr id="5" name="Footer Placeholder 4">
            <a:extLst>
              <a:ext uri="{FF2B5EF4-FFF2-40B4-BE49-F238E27FC236}">
                <a16:creationId xmlns:a16="http://schemas.microsoft.com/office/drawing/2014/main" id="{3EB661A2-A3CC-4B43-87E8-0237BE079D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D5234A-9740-4B77-B690-7120D735CAB0}"/>
              </a:ext>
            </a:extLst>
          </p:cNvPr>
          <p:cNvSpPr>
            <a:spLocks noGrp="1"/>
          </p:cNvSpPr>
          <p:nvPr>
            <p:ph type="sldNum" sz="quarter" idx="12"/>
          </p:nvPr>
        </p:nvSpPr>
        <p:spPr/>
        <p:txBody>
          <a:bodyPr/>
          <a:lstStyle/>
          <a:p>
            <a:fld id="{49A6E8B0-1681-4B88-B45B-9232439A27D4}" type="slidenum">
              <a:rPr lang="en-US" smtClean="0"/>
              <a:t>‹#›</a:t>
            </a:fld>
            <a:endParaRPr lang="en-US" dirty="0"/>
          </a:p>
        </p:txBody>
      </p:sp>
    </p:spTree>
    <p:extLst>
      <p:ext uri="{BB962C8B-B14F-4D97-AF65-F5344CB8AC3E}">
        <p14:creationId xmlns:p14="http://schemas.microsoft.com/office/powerpoint/2010/main" val="3405847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A81EE-74DA-42DA-8F71-E86623B388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AEB9DE-9F16-4E32-8411-BA1CA22286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4BC4C3-AB80-4D75-BC2F-AE31A3354CF1}"/>
              </a:ext>
            </a:extLst>
          </p:cNvPr>
          <p:cNvSpPr>
            <a:spLocks noGrp="1"/>
          </p:cNvSpPr>
          <p:nvPr>
            <p:ph type="dt" sz="half" idx="10"/>
          </p:nvPr>
        </p:nvSpPr>
        <p:spPr/>
        <p:txBody>
          <a:bodyPr/>
          <a:lstStyle/>
          <a:p>
            <a:fld id="{58E6511F-7A28-42EB-B8F8-D8CA17611592}" type="datetimeFigureOut">
              <a:rPr lang="en-US" smtClean="0"/>
              <a:t>10/31/2023</a:t>
            </a:fld>
            <a:endParaRPr lang="en-US" dirty="0"/>
          </a:p>
        </p:txBody>
      </p:sp>
      <p:sp>
        <p:nvSpPr>
          <p:cNvPr id="5" name="Footer Placeholder 4">
            <a:extLst>
              <a:ext uri="{FF2B5EF4-FFF2-40B4-BE49-F238E27FC236}">
                <a16:creationId xmlns:a16="http://schemas.microsoft.com/office/drawing/2014/main" id="{AD7B5D5A-7556-4E50-B6E1-91202DA76E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0857C4-9CE0-4669-901B-05FB772DCFBB}"/>
              </a:ext>
            </a:extLst>
          </p:cNvPr>
          <p:cNvSpPr>
            <a:spLocks noGrp="1"/>
          </p:cNvSpPr>
          <p:nvPr>
            <p:ph type="sldNum" sz="quarter" idx="12"/>
          </p:nvPr>
        </p:nvSpPr>
        <p:spPr/>
        <p:txBody>
          <a:bodyPr/>
          <a:lstStyle/>
          <a:p>
            <a:fld id="{49A6E8B0-1681-4B88-B45B-9232439A27D4}" type="slidenum">
              <a:rPr lang="en-US" smtClean="0"/>
              <a:t>‹#›</a:t>
            </a:fld>
            <a:endParaRPr lang="en-US" dirty="0"/>
          </a:p>
        </p:txBody>
      </p:sp>
    </p:spTree>
    <p:extLst>
      <p:ext uri="{BB962C8B-B14F-4D97-AF65-F5344CB8AC3E}">
        <p14:creationId xmlns:p14="http://schemas.microsoft.com/office/powerpoint/2010/main" val="2551470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7DCD7-C176-4925-97DA-D205B28A7C56}"/>
              </a:ext>
            </a:extLst>
          </p:cNvPr>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9DB0CF3-4CBA-459F-87AA-81B6BE0DB4C4}"/>
              </a:ext>
            </a:extLst>
          </p:cNvPr>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1314E3-5603-493B-934A-E52880AE1C41}"/>
              </a:ext>
            </a:extLst>
          </p:cNvPr>
          <p:cNvSpPr>
            <a:spLocks noGrp="1"/>
          </p:cNvSpPr>
          <p:nvPr>
            <p:ph type="dt" sz="half" idx="10"/>
          </p:nvPr>
        </p:nvSpPr>
        <p:spPr/>
        <p:txBody>
          <a:bodyPr/>
          <a:lstStyle/>
          <a:p>
            <a:fld id="{58E6511F-7A28-42EB-B8F8-D8CA17611592}" type="datetimeFigureOut">
              <a:rPr lang="en-US" smtClean="0"/>
              <a:t>10/31/2023</a:t>
            </a:fld>
            <a:endParaRPr lang="en-US" dirty="0"/>
          </a:p>
        </p:txBody>
      </p:sp>
      <p:sp>
        <p:nvSpPr>
          <p:cNvPr id="5" name="Footer Placeholder 4">
            <a:extLst>
              <a:ext uri="{FF2B5EF4-FFF2-40B4-BE49-F238E27FC236}">
                <a16:creationId xmlns:a16="http://schemas.microsoft.com/office/drawing/2014/main" id="{55EAA8B3-D401-4ED1-A8BA-B412318752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822D90-EF7C-4A98-A9BD-D09A216C7E0A}"/>
              </a:ext>
            </a:extLst>
          </p:cNvPr>
          <p:cNvSpPr>
            <a:spLocks noGrp="1"/>
          </p:cNvSpPr>
          <p:nvPr>
            <p:ph type="sldNum" sz="quarter" idx="12"/>
          </p:nvPr>
        </p:nvSpPr>
        <p:spPr/>
        <p:txBody>
          <a:bodyPr/>
          <a:lstStyle/>
          <a:p>
            <a:fld id="{49A6E8B0-1681-4B88-B45B-9232439A27D4}" type="slidenum">
              <a:rPr lang="en-US" smtClean="0"/>
              <a:t>‹#›</a:t>
            </a:fld>
            <a:endParaRPr lang="en-US" dirty="0"/>
          </a:p>
        </p:txBody>
      </p:sp>
    </p:spTree>
    <p:extLst>
      <p:ext uri="{BB962C8B-B14F-4D97-AF65-F5344CB8AC3E}">
        <p14:creationId xmlns:p14="http://schemas.microsoft.com/office/powerpoint/2010/main" val="1132158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4DEE-6D61-48BE-A199-08664F783D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846959-4681-4919-9F15-F2009F4E3FE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07771B-488E-49DD-A363-85C578A612E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2C9E1B-F352-40F8-BF79-D9761E20C195}"/>
              </a:ext>
            </a:extLst>
          </p:cNvPr>
          <p:cNvSpPr>
            <a:spLocks noGrp="1"/>
          </p:cNvSpPr>
          <p:nvPr>
            <p:ph type="dt" sz="half" idx="10"/>
          </p:nvPr>
        </p:nvSpPr>
        <p:spPr/>
        <p:txBody>
          <a:bodyPr/>
          <a:lstStyle/>
          <a:p>
            <a:fld id="{58E6511F-7A28-42EB-B8F8-D8CA17611592}" type="datetimeFigureOut">
              <a:rPr lang="en-US" smtClean="0"/>
              <a:t>10/31/2023</a:t>
            </a:fld>
            <a:endParaRPr lang="en-US" dirty="0"/>
          </a:p>
        </p:txBody>
      </p:sp>
      <p:sp>
        <p:nvSpPr>
          <p:cNvPr id="6" name="Footer Placeholder 5">
            <a:extLst>
              <a:ext uri="{FF2B5EF4-FFF2-40B4-BE49-F238E27FC236}">
                <a16:creationId xmlns:a16="http://schemas.microsoft.com/office/drawing/2014/main" id="{B67C14F0-A4BC-4D43-B439-5A4A2A8D680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D2B194-C252-42F1-9439-C47838A30473}"/>
              </a:ext>
            </a:extLst>
          </p:cNvPr>
          <p:cNvSpPr>
            <a:spLocks noGrp="1"/>
          </p:cNvSpPr>
          <p:nvPr>
            <p:ph type="sldNum" sz="quarter" idx="12"/>
          </p:nvPr>
        </p:nvSpPr>
        <p:spPr/>
        <p:txBody>
          <a:bodyPr/>
          <a:lstStyle/>
          <a:p>
            <a:fld id="{49A6E8B0-1681-4B88-B45B-9232439A27D4}" type="slidenum">
              <a:rPr lang="en-US" smtClean="0"/>
              <a:t>‹#›</a:t>
            </a:fld>
            <a:endParaRPr lang="en-US" dirty="0"/>
          </a:p>
        </p:txBody>
      </p:sp>
    </p:spTree>
    <p:extLst>
      <p:ext uri="{BB962C8B-B14F-4D97-AF65-F5344CB8AC3E}">
        <p14:creationId xmlns:p14="http://schemas.microsoft.com/office/powerpoint/2010/main" val="2822278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B4C70-B353-4606-BCDD-625BACC066A9}"/>
              </a:ext>
            </a:extLst>
          </p:cNvPr>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4F06BC-086D-4443-80C0-61B65952D81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21F7D82-44EA-47F4-8E92-112F45BBF07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61004B-552E-4429-A4FD-30FDD55C289D}"/>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930BA73-13D9-40CA-9A52-1736CC778ED9}"/>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D40D98-A7FF-4C83-B303-46A1AE5122B1}"/>
              </a:ext>
            </a:extLst>
          </p:cNvPr>
          <p:cNvSpPr>
            <a:spLocks noGrp="1"/>
          </p:cNvSpPr>
          <p:nvPr>
            <p:ph type="dt" sz="half" idx="10"/>
          </p:nvPr>
        </p:nvSpPr>
        <p:spPr/>
        <p:txBody>
          <a:bodyPr/>
          <a:lstStyle/>
          <a:p>
            <a:fld id="{58E6511F-7A28-42EB-B8F8-D8CA17611592}" type="datetimeFigureOut">
              <a:rPr lang="en-US" smtClean="0"/>
              <a:t>10/31/2023</a:t>
            </a:fld>
            <a:endParaRPr lang="en-US" dirty="0"/>
          </a:p>
        </p:txBody>
      </p:sp>
      <p:sp>
        <p:nvSpPr>
          <p:cNvPr id="8" name="Footer Placeholder 7">
            <a:extLst>
              <a:ext uri="{FF2B5EF4-FFF2-40B4-BE49-F238E27FC236}">
                <a16:creationId xmlns:a16="http://schemas.microsoft.com/office/drawing/2014/main" id="{85A02F30-59E7-4AE3-8837-8E4E111F5CB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CF167A4-53D7-4B3D-A0D3-E00C2B58FEB4}"/>
              </a:ext>
            </a:extLst>
          </p:cNvPr>
          <p:cNvSpPr>
            <a:spLocks noGrp="1"/>
          </p:cNvSpPr>
          <p:nvPr>
            <p:ph type="sldNum" sz="quarter" idx="12"/>
          </p:nvPr>
        </p:nvSpPr>
        <p:spPr/>
        <p:txBody>
          <a:bodyPr/>
          <a:lstStyle/>
          <a:p>
            <a:fld id="{49A6E8B0-1681-4B88-B45B-9232439A27D4}" type="slidenum">
              <a:rPr lang="en-US" smtClean="0"/>
              <a:t>‹#›</a:t>
            </a:fld>
            <a:endParaRPr lang="en-US" dirty="0"/>
          </a:p>
        </p:txBody>
      </p:sp>
    </p:spTree>
    <p:extLst>
      <p:ext uri="{BB962C8B-B14F-4D97-AF65-F5344CB8AC3E}">
        <p14:creationId xmlns:p14="http://schemas.microsoft.com/office/powerpoint/2010/main" val="192946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795D3-F9E7-44F5-9BEA-BE25B18890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164C00-9397-40F4-96A4-8C302DBE44C1}"/>
              </a:ext>
            </a:extLst>
          </p:cNvPr>
          <p:cNvSpPr>
            <a:spLocks noGrp="1"/>
          </p:cNvSpPr>
          <p:nvPr>
            <p:ph type="dt" sz="half" idx="10"/>
          </p:nvPr>
        </p:nvSpPr>
        <p:spPr/>
        <p:txBody>
          <a:bodyPr/>
          <a:lstStyle/>
          <a:p>
            <a:fld id="{58E6511F-7A28-42EB-B8F8-D8CA17611592}" type="datetimeFigureOut">
              <a:rPr lang="en-US" smtClean="0"/>
              <a:t>10/31/2023</a:t>
            </a:fld>
            <a:endParaRPr lang="en-US" dirty="0"/>
          </a:p>
        </p:txBody>
      </p:sp>
      <p:sp>
        <p:nvSpPr>
          <p:cNvPr id="4" name="Footer Placeholder 3">
            <a:extLst>
              <a:ext uri="{FF2B5EF4-FFF2-40B4-BE49-F238E27FC236}">
                <a16:creationId xmlns:a16="http://schemas.microsoft.com/office/drawing/2014/main" id="{606578C5-5365-4BED-8D1B-0B5BA238BDA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2C8609F-EBCC-4727-8E06-01899D33461A}"/>
              </a:ext>
            </a:extLst>
          </p:cNvPr>
          <p:cNvSpPr>
            <a:spLocks noGrp="1"/>
          </p:cNvSpPr>
          <p:nvPr>
            <p:ph type="sldNum" sz="quarter" idx="12"/>
          </p:nvPr>
        </p:nvSpPr>
        <p:spPr/>
        <p:txBody>
          <a:bodyPr/>
          <a:lstStyle/>
          <a:p>
            <a:fld id="{49A6E8B0-1681-4B88-B45B-9232439A27D4}" type="slidenum">
              <a:rPr lang="en-US" smtClean="0"/>
              <a:t>‹#›</a:t>
            </a:fld>
            <a:endParaRPr lang="en-US" dirty="0"/>
          </a:p>
        </p:txBody>
      </p:sp>
    </p:spTree>
    <p:extLst>
      <p:ext uri="{BB962C8B-B14F-4D97-AF65-F5344CB8AC3E}">
        <p14:creationId xmlns:p14="http://schemas.microsoft.com/office/powerpoint/2010/main" val="782491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81096-4BE4-4AE9-8DE2-63DEA6A9BC12}"/>
              </a:ext>
            </a:extLst>
          </p:cNvPr>
          <p:cNvSpPr>
            <a:spLocks noGrp="1"/>
          </p:cNvSpPr>
          <p:nvPr>
            <p:ph type="dt" sz="half" idx="10"/>
          </p:nvPr>
        </p:nvSpPr>
        <p:spPr/>
        <p:txBody>
          <a:bodyPr/>
          <a:lstStyle/>
          <a:p>
            <a:fld id="{58E6511F-7A28-42EB-B8F8-D8CA17611592}" type="datetimeFigureOut">
              <a:rPr lang="en-US" smtClean="0"/>
              <a:t>10/31/2023</a:t>
            </a:fld>
            <a:endParaRPr lang="en-US" dirty="0"/>
          </a:p>
        </p:txBody>
      </p:sp>
      <p:sp>
        <p:nvSpPr>
          <p:cNvPr id="3" name="Footer Placeholder 2">
            <a:extLst>
              <a:ext uri="{FF2B5EF4-FFF2-40B4-BE49-F238E27FC236}">
                <a16:creationId xmlns:a16="http://schemas.microsoft.com/office/drawing/2014/main" id="{4EA08E94-162A-48CE-8B26-5D0293049A1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FDB1C10-7C43-4445-B7B4-BF89DCA841DC}"/>
              </a:ext>
            </a:extLst>
          </p:cNvPr>
          <p:cNvSpPr>
            <a:spLocks noGrp="1"/>
          </p:cNvSpPr>
          <p:nvPr>
            <p:ph type="sldNum" sz="quarter" idx="12"/>
          </p:nvPr>
        </p:nvSpPr>
        <p:spPr/>
        <p:txBody>
          <a:bodyPr/>
          <a:lstStyle/>
          <a:p>
            <a:fld id="{49A6E8B0-1681-4B88-B45B-9232439A27D4}" type="slidenum">
              <a:rPr lang="en-US" smtClean="0"/>
              <a:t>‹#›</a:t>
            </a:fld>
            <a:endParaRPr lang="en-US" dirty="0"/>
          </a:p>
        </p:txBody>
      </p:sp>
    </p:spTree>
    <p:extLst>
      <p:ext uri="{BB962C8B-B14F-4D97-AF65-F5344CB8AC3E}">
        <p14:creationId xmlns:p14="http://schemas.microsoft.com/office/powerpoint/2010/main" val="3610643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D5DB4-C936-4B2F-B703-30939601C80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A9854F0-DC3E-437F-80CB-52E908FFF2BA}"/>
              </a:ext>
            </a:extLst>
          </p:cNvPr>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18ABBB-89AF-47B0-8A21-4C40CEFCB35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6C21105-6271-40E9-AF96-128D9B21718C}"/>
              </a:ext>
            </a:extLst>
          </p:cNvPr>
          <p:cNvSpPr>
            <a:spLocks noGrp="1"/>
          </p:cNvSpPr>
          <p:nvPr>
            <p:ph type="dt" sz="half" idx="10"/>
          </p:nvPr>
        </p:nvSpPr>
        <p:spPr/>
        <p:txBody>
          <a:bodyPr/>
          <a:lstStyle/>
          <a:p>
            <a:fld id="{58E6511F-7A28-42EB-B8F8-D8CA17611592}" type="datetimeFigureOut">
              <a:rPr lang="en-US" smtClean="0"/>
              <a:t>10/31/2023</a:t>
            </a:fld>
            <a:endParaRPr lang="en-US" dirty="0"/>
          </a:p>
        </p:txBody>
      </p:sp>
      <p:sp>
        <p:nvSpPr>
          <p:cNvPr id="6" name="Footer Placeholder 5">
            <a:extLst>
              <a:ext uri="{FF2B5EF4-FFF2-40B4-BE49-F238E27FC236}">
                <a16:creationId xmlns:a16="http://schemas.microsoft.com/office/drawing/2014/main" id="{ED2EC843-74BB-473D-BB35-A04A67D9FDD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C4BD5A7-9A07-4590-90CC-05487AA244A5}"/>
              </a:ext>
            </a:extLst>
          </p:cNvPr>
          <p:cNvSpPr>
            <a:spLocks noGrp="1"/>
          </p:cNvSpPr>
          <p:nvPr>
            <p:ph type="sldNum" sz="quarter" idx="12"/>
          </p:nvPr>
        </p:nvSpPr>
        <p:spPr/>
        <p:txBody>
          <a:bodyPr/>
          <a:lstStyle/>
          <a:p>
            <a:fld id="{49A6E8B0-1681-4B88-B45B-9232439A27D4}" type="slidenum">
              <a:rPr lang="en-US" smtClean="0"/>
              <a:t>‹#›</a:t>
            </a:fld>
            <a:endParaRPr lang="en-US" dirty="0"/>
          </a:p>
        </p:txBody>
      </p:sp>
    </p:spTree>
    <p:extLst>
      <p:ext uri="{BB962C8B-B14F-4D97-AF65-F5344CB8AC3E}">
        <p14:creationId xmlns:p14="http://schemas.microsoft.com/office/powerpoint/2010/main" val="3334974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F0252-74BC-4660-9D82-1C2CECB9B92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04E0565-1C3E-4308-8BA7-0B6BDC634C0C}"/>
              </a:ext>
            </a:extLst>
          </p:cNvPr>
          <p:cNvSpPr>
            <a:spLocks noGrp="1"/>
          </p:cNvSpPr>
          <p:nvPr>
            <p:ph type="pic" idx="1"/>
          </p:nvPr>
        </p:nvSpPr>
        <p:spPr>
          <a:xfrm>
            <a:off x="3887391" y="987430"/>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CAFF3838-0A4C-493B-93D8-AFA32F545A1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D8C4CE8-292E-4059-80A2-2A059B3B894B}"/>
              </a:ext>
            </a:extLst>
          </p:cNvPr>
          <p:cNvSpPr>
            <a:spLocks noGrp="1"/>
          </p:cNvSpPr>
          <p:nvPr>
            <p:ph type="dt" sz="half" idx="10"/>
          </p:nvPr>
        </p:nvSpPr>
        <p:spPr/>
        <p:txBody>
          <a:bodyPr/>
          <a:lstStyle/>
          <a:p>
            <a:fld id="{58E6511F-7A28-42EB-B8F8-D8CA17611592}" type="datetimeFigureOut">
              <a:rPr lang="en-US" smtClean="0"/>
              <a:t>10/31/2023</a:t>
            </a:fld>
            <a:endParaRPr lang="en-US" dirty="0"/>
          </a:p>
        </p:txBody>
      </p:sp>
      <p:sp>
        <p:nvSpPr>
          <p:cNvPr id="6" name="Footer Placeholder 5">
            <a:extLst>
              <a:ext uri="{FF2B5EF4-FFF2-40B4-BE49-F238E27FC236}">
                <a16:creationId xmlns:a16="http://schemas.microsoft.com/office/drawing/2014/main" id="{44645627-5782-4270-B1C2-34E79B0A3FC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73CAA39-6CBF-42F1-9F53-015696F59C19}"/>
              </a:ext>
            </a:extLst>
          </p:cNvPr>
          <p:cNvSpPr>
            <a:spLocks noGrp="1"/>
          </p:cNvSpPr>
          <p:nvPr>
            <p:ph type="sldNum" sz="quarter" idx="12"/>
          </p:nvPr>
        </p:nvSpPr>
        <p:spPr/>
        <p:txBody>
          <a:bodyPr/>
          <a:lstStyle/>
          <a:p>
            <a:fld id="{49A6E8B0-1681-4B88-B45B-9232439A27D4}" type="slidenum">
              <a:rPr lang="en-US" smtClean="0"/>
              <a:t>‹#›</a:t>
            </a:fld>
            <a:endParaRPr lang="en-US" dirty="0"/>
          </a:p>
        </p:txBody>
      </p:sp>
    </p:spTree>
    <p:extLst>
      <p:ext uri="{BB962C8B-B14F-4D97-AF65-F5344CB8AC3E}">
        <p14:creationId xmlns:p14="http://schemas.microsoft.com/office/powerpoint/2010/main" val="3186547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35026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9B75C-C719-40F3-85EA-C56152C3E8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3F1D4F-03F8-4F4C-A944-24C02BA79F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BDFC0-609A-4442-A942-F69498E9E7D7}"/>
              </a:ext>
            </a:extLst>
          </p:cNvPr>
          <p:cNvSpPr>
            <a:spLocks noGrp="1"/>
          </p:cNvSpPr>
          <p:nvPr>
            <p:ph type="dt" sz="half" idx="10"/>
          </p:nvPr>
        </p:nvSpPr>
        <p:spPr/>
        <p:txBody>
          <a:bodyPr/>
          <a:lstStyle/>
          <a:p>
            <a:fld id="{58E6511F-7A28-42EB-B8F8-D8CA17611592}" type="datetimeFigureOut">
              <a:rPr lang="en-US" smtClean="0"/>
              <a:t>10/31/2023</a:t>
            </a:fld>
            <a:endParaRPr lang="en-US" dirty="0"/>
          </a:p>
        </p:txBody>
      </p:sp>
      <p:sp>
        <p:nvSpPr>
          <p:cNvPr id="5" name="Footer Placeholder 4">
            <a:extLst>
              <a:ext uri="{FF2B5EF4-FFF2-40B4-BE49-F238E27FC236}">
                <a16:creationId xmlns:a16="http://schemas.microsoft.com/office/drawing/2014/main" id="{2AEE5AA7-BF91-4CF8-A8C3-8D24359B92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448FA7-82AC-4227-A26D-18E3F771CC5C}"/>
              </a:ext>
            </a:extLst>
          </p:cNvPr>
          <p:cNvSpPr>
            <a:spLocks noGrp="1"/>
          </p:cNvSpPr>
          <p:nvPr>
            <p:ph type="sldNum" sz="quarter" idx="12"/>
          </p:nvPr>
        </p:nvSpPr>
        <p:spPr/>
        <p:txBody>
          <a:bodyPr/>
          <a:lstStyle/>
          <a:p>
            <a:fld id="{49A6E8B0-1681-4B88-B45B-9232439A27D4}" type="slidenum">
              <a:rPr lang="en-US" smtClean="0"/>
              <a:t>‹#›</a:t>
            </a:fld>
            <a:endParaRPr lang="en-US" dirty="0"/>
          </a:p>
        </p:txBody>
      </p:sp>
    </p:spTree>
    <p:extLst>
      <p:ext uri="{BB962C8B-B14F-4D97-AF65-F5344CB8AC3E}">
        <p14:creationId xmlns:p14="http://schemas.microsoft.com/office/powerpoint/2010/main" val="2516717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B299D3-8A5F-40FE-8D2A-C3842431669A}"/>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8F05BB-457E-41E3-9FF5-DB41D3C5382C}"/>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314730-2A34-4096-9390-DC4C08C41929}"/>
              </a:ext>
            </a:extLst>
          </p:cNvPr>
          <p:cNvSpPr>
            <a:spLocks noGrp="1"/>
          </p:cNvSpPr>
          <p:nvPr>
            <p:ph type="dt" sz="half" idx="10"/>
          </p:nvPr>
        </p:nvSpPr>
        <p:spPr/>
        <p:txBody>
          <a:bodyPr/>
          <a:lstStyle/>
          <a:p>
            <a:fld id="{58E6511F-7A28-42EB-B8F8-D8CA17611592}" type="datetimeFigureOut">
              <a:rPr lang="en-US" smtClean="0"/>
              <a:t>10/31/2023</a:t>
            </a:fld>
            <a:endParaRPr lang="en-US" dirty="0"/>
          </a:p>
        </p:txBody>
      </p:sp>
      <p:sp>
        <p:nvSpPr>
          <p:cNvPr id="5" name="Footer Placeholder 4">
            <a:extLst>
              <a:ext uri="{FF2B5EF4-FFF2-40B4-BE49-F238E27FC236}">
                <a16:creationId xmlns:a16="http://schemas.microsoft.com/office/drawing/2014/main" id="{CC93CFE8-AAF7-46D2-9ACF-8BC43A0BF5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DE17DC-1CCB-4210-BE5D-8822F749DD35}"/>
              </a:ext>
            </a:extLst>
          </p:cNvPr>
          <p:cNvSpPr>
            <a:spLocks noGrp="1"/>
          </p:cNvSpPr>
          <p:nvPr>
            <p:ph type="sldNum" sz="quarter" idx="12"/>
          </p:nvPr>
        </p:nvSpPr>
        <p:spPr/>
        <p:txBody>
          <a:bodyPr/>
          <a:lstStyle/>
          <a:p>
            <a:fld id="{49A6E8B0-1681-4B88-B45B-9232439A27D4}" type="slidenum">
              <a:rPr lang="en-US" smtClean="0"/>
              <a:t>‹#›</a:t>
            </a:fld>
            <a:endParaRPr lang="en-US" dirty="0"/>
          </a:p>
        </p:txBody>
      </p:sp>
    </p:spTree>
    <p:extLst>
      <p:ext uri="{BB962C8B-B14F-4D97-AF65-F5344CB8AC3E}">
        <p14:creationId xmlns:p14="http://schemas.microsoft.com/office/powerpoint/2010/main" val="188221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DATA SLIDE 2 column_O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gn="l">
              <a:lnSpc>
                <a:spcPts val="3000"/>
              </a:lnSpc>
              <a:defRPr sz="2800"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457202" y="1600201"/>
            <a:ext cx="3879669" cy="419100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3" y="1600201"/>
            <a:ext cx="3879669" cy="419100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9"/>
            <a:ext cx="9144000" cy="150413"/>
          </a:xfrm>
          <a:prstGeom prst="rect">
            <a:avLst/>
          </a:prstGeom>
        </p:spPr>
      </p:pic>
      <p:grpSp>
        <p:nvGrpSpPr>
          <p:cNvPr id="6" name="Group 5"/>
          <p:cNvGrpSpPr>
            <a:grpSpLocks noChangeAspect="1"/>
          </p:cNvGrpSpPr>
          <p:nvPr userDrawn="1"/>
        </p:nvGrpSpPr>
        <p:grpSpPr>
          <a:xfrm>
            <a:off x="5923996" y="6034589"/>
            <a:ext cx="2762804" cy="656373"/>
            <a:chOff x="620713" y="3287713"/>
            <a:chExt cx="9544639" cy="1700674"/>
          </a:xfrm>
        </p:grpSpPr>
        <p:pic>
          <p:nvPicPr>
            <p:cNvPr id="7" name="Picture Placeholder 8"/>
            <p:cNvPicPr>
              <a:picLocks noChangeAspect="1"/>
            </p:cNvPicPr>
            <p:nvPr userDrawn="1"/>
          </p:nvPicPr>
          <p:blipFill>
            <a:blip r:embed="rId3" cstate="print">
              <a:extLst>
                <a:ext uri="{28A0092B-C50C-407E-A947-70E740481C1C}">
                  <a14:useLocalDpi xmlns:a14="http://schemas.microsoft.com/office/drawing/2010/main" val="0"/>
                </a:ext>
              </a:extLst>
            </a:blip>
            <a:srcRect t="3455" b="3455"/>
            <a:stretch>
              <a:fillRect/>
            </a:stretch>
          </p:blipFill>
          <p:spPr>
            <a:xfrm>
              <a:off x="4527872" y="3296747"/>
              <a:ext cx="2718372" cy="169164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0713" y="3287713"/>
              <a:ext cx="3984401" cy="1689434"/>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04982" y="3295093"/>
              <a:ext cx="2960370" cy="1691640"/>
            </a:xfrm>
            <a:prstGeom prst="rect">
              <a:avLst/>
            </a:prstGeom>
          </p:spPr>
        </p:pic>
      </p:grpSp>
    </p:spTree>
    <p:extLst>
      <p:ext uri="{BB962C8B-B14F-4D97-AF65-F5344CB8AC3E}">
        <p14:creationId xmlns:p14="http://schemas.microsoft.com/office/powerpoint/2010/main" val="296999574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6257" y="909955"/>
            <a:ext cx="5293043" cy="611706"/>
          </a:xfrm>
          <a:prstGeom prst="rect">
            <a:avLst/>
          </a:prstGeom>
        </p:spPr>
        <p:txBody>
          <a:bodyPr wrap="square" lIns="0" tIns="0" rIns="0" bIns="0">
            <a:spAutoFit/>
          </a:bodyPr>
          <a:lstStyle>
            <a:lvl1pPr>
              <a:defRPr sz="3975" b="1" i="0">
                <a:solidFill>
                  <a:srgbClr val="001F5F"/>
                </a:solidFill>
                <a:latin typeface="Calibri"/>
                <a:cs typeface="Calibri"/>
              </a:defRPr>
            </a:lvl1pPr>
          </a:lstStyle>
          <a:p>
            <a:endParaRPr/>
          </a:p>
        </p:txBody>
      </p:sp>
      <p:sp>
        <p:nvSpPr>
          <p:cNvPr id="3" name="Holder 3"/>
          <p:cNvSpPr>
            <a:spLocks noGrp="1"/>
          </p:cNvSpPr>
          <p:nvPr>
            <p:ph type="subTitle" idx="4"/>
          </p:nvPr>
        </p:nvSpPr>
        <p:spPr>
          <a:xfrm>
            <a:off x="1371600" y="3840484"/>
            <a:ext cx="6400800" cy="207749"/>
          </a:xfrm>
          <a:prstGeom prst="rect">
            <a:avLst/>
          </a:prstGeom>
        </p:spPr>
        <p:txBody>
          <a:bodyPr wrap="square" lIns="0" tIns="0" rIns="0" bIns="0">
            <a:spAutoFit/>
          </a:bodyPr>
          <a:lstStyle>
            <a:lvl1pPr>
              <a:defRPr sz="1350" b="0" i="0">
                <a:solidFill>
                  <a:srgbClr val="0E55DC"/>
                </a:solidFill>
                <a:latin typeface="Century Gothic"/>
                <a:cs typeface="Century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461572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3119" y="116205"/>
            <a:ext cx="8957767" cy="611706"/>
          </a:xfrm>
        </p:spPr>
        <p:txBody>
          <a:bodyPr lIns="0" tIns="0" rIns="0" bIns="0"/>
          <a:lstStyle>
            <a:lvl1pPr>
              <a:defRPr sz="3975" b="1" i="0">
                <a:solidFill>
                  <a:srgbClr val="001F5F"/>
                </a:solidFill>
                <a:latin typeface="Calibri"/>
                <a:cs typeface="Calibri"/>
              </a:defRPr>
            </a:lvl1pPr>
          </a:lstStyle>
          <a:p>
            <a:endParaRPr/>
          </a:p>
        </p:txBody>
      </p:sp>
      <p:sp>
        <p:nvSpPr>
          <p:cNvPr id="3" name="Holder 3"/>
          <p:cNvSpPr>
            <a:spLocks noGrp="1"/>
          </p:cNvSpPr>
          <p:nvPr>
            <p:ph type="body" idx="1"/>
          </p:nvPr>
        </p:nvSpPr>
        <p:spPr>
          <a:xfrm>
            <a:off x="413158" y="1984328"/>
            <a:ext cx="8160068" cy="207749"/>
          </a:xfrm>
        </p:spPr>
        <p:txBody>
          <a:bodyPr lIns="0" tIns="0" rIns="0" bIns="0"/>
          <a:lstStyle>
            <a:lvl1pPr>
              <a:defRPr sz="1350" b="0" i="0">
                <a:solidFill>
                  <a:srgbClr val="0E55DC"/>
                </a:solidFill>
                <a:latin typeface="Century Gothic"/>
                <a:cs typeface="Century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856447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3119" y="116205"/>
            <a:ext cx="8957767" cy="611706"/>
          </a:xfrm>
        </p:spPr>
        <p:txBody>
          <a:bodyPr lIns="0" tIns="0" rIns="0" bIns="0"/>
          <a:lstStyle>
            <a:lvl1pPr>
              <a:defRPr sz="3975" b="1" i="0">
                <a:solidFill>
                  <a:srgbClr val="001F5F"/>
                </a:solidFill>
                <a:latin typeface="Calibri"/>
                <a:cs typeface="Calibri"/>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10/31/2023</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744310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D66AE">
              <a:alpha val="74900"/>
            </a:srgbClr>
          </a:solidFill>
        </p:spPr>
        <p:txBody>
          <a:bodyPr wrap="square" lIns="0" tIns="0" rIns="0" bIns="0" rtlCol="0"/>
          <a:lstStyle/>
          <a:p>
            <a:endParaRPr dirty="0"/>
          </a:p>
        </p:txBody>
      </p:sp>
      <p:sp>
        <p:nvSpPr>
          <p:cNvPr id="17" name="bg object 17"/>
          <p:cNvSpPr/>
          <p:nvPr/>
        </p:nvSpPr>
        <p:spPr>
          <a:xfrm>
            <a:off x="334898" y="457202"/>
            <a:ext cx="8473440" cy="102235"/>
          </a:xfrm>
          <a:custGeom>
            <a:avLst/>
            <a:gdLst/>
            <a:ahLst/>
            <a:cxnLst/>
            <a:rect l="l" t="t" r="r" b="b"/>
            <a:pathLst>
              <a:path w="11297920" h="102234">
                <a:moveTo>
                  <a:pt x="11297412" y="0"/>
                </a:moveTo>
                <a:lnTo>
                  <a:pt x="0" y="0"/>
                </a:lnTo>
                <a:lnTo>
                  <a:pt x="0" y="102108"/>
                </a:lnTo>
                <a:lnTo>
                  <a:pt x="11297412" y="102108"/>
                </a:lnTo>
                <a:lnTo>
                  <a:pt x="11297412" y="0"/>
                </a:lnTo>
                <a:close/>
              </a:path>
            </a:pathLst>
          </a:custGeom>
          <a:solidFill>
            <a:srgbClr val="122C41"/>
          </a:solidFill>
        </p:spPr>
        <p:txBody>
          <a:bodyPr wrap="square" lIns="0" tIns="0" rIns="0" bIns="0" rtlCol="0"/>
          <a:lstStyle/>
          <a:p>
            <a:endParaRPr dirty="0"/>
          </a:p>
        </p:txBody>
      </p:sp>
      <p:sp>
        <p:nvSpPr>
          <p:cNvPr id="18" name="bg object 18"/>
          <p:cNvSpPr/>
          <p:nvPr/>
        </p:nvSpPr>
        <p:spPr>
          <a:xfrm>
            <a:off x="334898" y="6562343"/>
            <a:ext cx="5358765" cy="97790"/>
          </a:xfrm>
          <a:custGeom>
            <a:avLst/>
            <a:gdLst/>
            <a:ahLst/>
            <a:cxnLst/>
            <a:rect l="l" t="t" r="r" b="b"/>
            <a:pathLst>
              <a:path w="7145020" h="97790">
                <a:moveTo>
                  <a:pt x="0" y="97535"/>
                </a:moveTo>
                <a:lnTo>
                  <a:pt x="7144512" y="97535"/>
                </a:lnTo>
                <a:lnTo>
                  <a:pt x="7144512" y="0"/>
                </a:lnTo>
                <a:lnTo>
                  <a:pt x="0" y="0"/>
                </a:lnTo>
                <a:lnTo>
                  <a:pt x="0" y="97535"/>
                </a:lnTo>
                <a:close/>
              </a:path>
            </a:pathLst>
          </a:custGeom>
          <a:solidFill>
            <a:srgbClr val="122C41"/>
          </a:solidFill>
        </p:spPr>
        <p:txBody>
          <a:bodyPr wrap="square" lIns="0" tIns="0" rIns="0" bIns="0" rtlCol="0"/>
          <a:lstStyle/>
          <a:p>
            <a:endParaRPr dirty="0"/>
          </a:p>
        </p:txBody>
      </p:sp>
      <p:sp>
        <p:nvSpPr>
          <p:cNvPr id="19" name="bg object 19"/>
          <p:cNvSpPr/>
          <p:nvPr/>
        </p:nvSpPr>
        <p:spPr>
          <a:xfrm>
            <a:off x="5693282" y="6562343"/>
            <a:ext cx="457200" cy="97790"/>
          </a:xfrm>
          <a:custGeom>
            <a:avLst/>
            <a:gdLst/>
            <a:ahLst/>
            <a:cxnLst/>
            <a:rect l="l" t="t" r="r" b="b"/>
            <a:pathLst>
              <a:path w="609600" h="97790">
                <a:moveTo>
                  <a:pt x="609600" y="0"/>
                </a:moveTo>
                <a:lnTo>
                  <a:pt x="0" y="0"/>
                </a:lnTo>
                <a:lnTo>
                  <a:pt x="0" y="97535"/>
                </a:lnTo>
                <a:lnTo>
                  <a:pt x="609600" y="97535"/>
                </a:lnTo>
                <a:lnTo>
                  <a:pt x="609600" y="0"/>
                </a:lnTo>
                <a:close/>
              </a:path>
            </a:pathLst>
          </a:custGeom>
          <a:solidFill>
            <a:srgbClr val="898D09"/>
          </a:solidFill>
        </p:spPr>
        <p:txBody>
          <a:bodyPr wrap="square" lIns="0" tIns="0" rIns="0" bIns="0" rtlCol="0"/>
          <a:lstStyle/>
          <a:p>
            <a:endParaRPr dirty="0"/>
          </a:p>
        </p:txBody>
      </p:sp>
      <p:sp>
        <p:nvSpPr>
          <p:cNvPr id="20" name="bg object 20"/>
          <p:cNvSpPr/>
          <p:nvPr/>
        </p:nvSpPr>
        <p:spPr>
          <a:xfrm>
            <a:off x="6147054" y="6562343"/>
            <a:ext cx="457200" cy="97790"/>
          </a:xfrm>
          <a:custGeom>
            <a:avLst/>
            <a:gdLst/>
            <a:ahLst/>
            <a:cxnLst/>
            <a:rect l="l" t="t" r="r" b="b"/>
            <a:pathLst>
              <a:path w="609600" h="97790">
                <a:moveTo>
                  <a:pt x="609600" y="0"/>
                </a:moveTo>
                <a:lnTo>
                  <a:pt x="0" y="0"/>
                </a:lnTo>
                <a:lnTo>
                  <a:pt x="0" y="97535"/>
                </a:lnTo>
                <a:lnTo>
                  <a:pt x="609600" y="97535"/>
                </a:lnTo>
                <a:lnTo>
                  <a:pt x="609600" y="0"/>
                </a:lnTo>
                <a:close/>
              </a:path>
            </a:pathLst>
          </a:custGeom>
          <a:solidFill>
            <a:srgbClr val="00797B"/>
          </a:solidFill>
        </p:spPr>
        <p:txBody>
          <a:bodyPr wrap="square" lIns="0" tIns="0" rIns="0" bIns="0" rtlCol="0"/>
          <a:lstStyle/>
          <a:p>
            <a:endParaRPr dirty="0"/>
          </a:p>
        </p:txBody>
      </p:sp>
      <p:sp>
        <p:nvSpPr>
          <p:cNvPr id="21" name="bg object 21"/>
          <p:cNvSpPr/>
          <p:nvPr/>
        </p:nvSpPr>
        <p:spPr>
          <a:xfrm>
            <a:off x="6600825" y="6562343"/>
            <a:ext cx="457200" cy="97790"/>
          </a:xfrm>
          <a:custGeom>
            <a:avLst/>
            <a:gdLst/>
            <a:ahLst/>
            <a:cxnLst/>
            <a:rect l="l" t="t" r="r" b="b"/>
            <a:pathLst>
              <a:path w="609600" h="97790">
                <a:moveTo>
                  <a:pt x="609600" y="0"/>
                </a:moveTo>
                <a:lnTo>
                  <a:pt x="0" y="0"/>
                </a:lnTo>
                <a:lnTo>
                  <a:pt x="0" y="97535"/>
                </a:lnTo>
                <a:lnTo>
                  <a:pt x="609600" y="97535"/>
                </a:lnTo>
                <a:lnTo>
                  <a:pt x="609600" y="0"/>
                </a:lnTo>
                <a:close/>
              </a:path>
            </a:pathLst>
          </a:custGeom>
          <a:solidFill>
            <a:srgbClr val="5ACC5A"/>
          </a:solidFill>
        </p:spPr>
        <p:txBody>
          <a:bodyPr wrap="square" lIns="0" tIns="0" rIns="0" bIns="0" rtlCol="0"/>
          <a:lstStyle/>
          <a:p>
            <a:endParaRPr dirty="0"/>
          </a:p>
        </p:txBody>
      </p:sp>
      <p:sp>
        <p:nvSpPr>
          <p:cNvPr id="22" name="bg object 22"/>
          <p:cNvSpPr/>
          <p:nvPr/>
        </p:nvSpPr>
        <p:spPr>
          <a:xfrm>
            <a:off x="7054597" y="6562343"/>
            <a:ext cx="416243" cy="97790"/>
          </a:xfrm>
          <a:custGeom>
            <a:avLst/>
            <a:gdLst/>
            <a:ahLst/>
            <a:cxnLst/>
            <a:rect l="l" t="t" r="r" b="b"/>
            <a:pathLst>
              <a:path w="554990" h="97790">
                <a:moveTo>
                  <a:pt x="0" y="97535"/>
                </a:moveTo>
                <a:lnTo>
                  <a:pt x="554736" y="97535"/>
                </a:lnTo>
                <a:lnTo>
                  <a:pt x="554736" y="0"/>
                </a:lnTo>
                <a:lnTo>
                  <a:pt x="0" y="0"/>
                </a:lnTo>
                <a:lnTo>
                  <a:pt x="0" y="97535"/>
                </a:lnTo>
                <a:close/>
              </a:path>
            </a:pathLst>
          </a:custGeom>
          <a:solidFill>
            <a:srgbClr val="FF7351"/>
          </a:solidFill>
        </p:spPr>
        <p:txBody>
          <a:bodyPr wrap="square" lIns="0" tIns="0" rIns="0" bIns="0" rtlCol="0"/>
          <a:lstStyle/>
          <a:p>
            <a:endParaRPr dirty="0"/>
          </a:p>
        </p:txBody>
      </p:sp>
      <p:sp>
        <p:nvSpPr>
          <p:cNvPr id="23" name="bg object 23"/>
          <p:cNvSpPr/>
          <p:nvPr/>
        </p:nvSpPr>
        <p:spPr>
          <a:xfrm>
            <a:off x="7470647" y="6562343"/>
            <a:ext cx="457200" cy="97790"/>
          </a:xfrm>
          <a:custGeom>
            <a:avLst/>
            <a:gdLst/>
            <a:ahLst/>
            <a:cxnLst/>
            <a:rect l="l" t="t" r="r" b="b"/>
            <a:pathLst>
              <a:path w="609600" h="97790">
                <a:moveTo>
                  <a:pt x="609600" y="0"/>
                </a:moveTo>
                <a:lnTo>
                  <a:pt x="0" y="0"/>
                </a:lnTo>
                <a:lnTo>
                  <a:pt x="0" y="97535"/>
                </a:lnTo>
                <a:lnTo>
                  <a:pt x="609600" y="97535"/>
                </a:lnTo>
                <a:lnTo>
                  <a:pt x="609600" y="0"/>
                </a:lnTo>
                <a:close/>
              </a:path>
            </a:pathLst>
          </a:custGeom>
          <a:solidFill>
            <a:srgbClr val="23DFC5"/>
          </a:solidFill>
        </p:spPr>
        <p:txBody>
          <a:bodyPr wrap="square" lIns="0" tIns="0" rIns="0" bIns="0" rtlCol="0"/>
          <a:lstStyle/>
          <a:p>
            <a:endParaRPr dirty="0"/>
          </a:p>
        </p:txBody>
      </p:sp>
      <p:sp>
        <p:nvSpPr>
          <p:cNvPr id="24" name="bg object 24"/>
          <p:cNvSpPr/>
          <p:nvPr/>
        </p:nvSpPr>
        <p:spPr>
          <a:xfrm>
            <a:off x="7924418" y="6562343"/>
            <a:ext cx="422910" cy="97790"/>
          </a:xfrm>
          <a:custGeom>
            <a:avLst/>
            <a:gdLst/>
            <a:ahLst/>
            <a:cxnLst/>
            <a:rect l="l" t="t" r="r" b="b"/>
            <a:pathLst>
              <a:path w="563879" h="97790">
                <a:moveTo>
                  <a:pt x="0" y="97535"/>
                </a:moveTo>
                <a:lnTo>
                  <a:pt x="563879" y="97535"/>
                </a:lnTo>
                <a:lnTo>
                  <a:pt x="563879" y="0"/>
                </a:lnTo>
                <a:lnTo>
                  <a:pt x="0" y="0"/>
                </a:lnTo>
                <a:lnTo>
                  <a:pt x="0" y="97535"/>
                </a:lnTo>
                <a:close/>
              </a:path>
            </a:pathLst>
          </a:custGeom>
          <a:solidFill>
            <a:srgbClr val="FCDC00"/>
          </a:solidFill>
        </p:spPr>
        <p:txBody>
          <a:bodyPr wrap="square" lIns="0" tIns="0" rIns="0" bIns="0" rtlCol="0"/>
          <a:lstStyle/>
          <a:p>
            <a:endParaRPr dirty="0"/>
          </a:p>
        </p:txBody>
      </p:sp>
      <p:sp>
        <p:nvSpPr>
          <p:cNvPr id="25" name="bg object 25"/>
          <p:cNvSpPr/>
          <p:nvPr/>
        </p:nvSpPr>
        <p:spPr>
          <a:xfrm>
            <a:off x="8347329" y="6562343"/>
            <a:ext cx="457200" cy="97790"/>
          </a:xfrm>
          <a:custGeom>
            <a:avLst/>
            <a:gdLst/>
            <a:ahLst/>
            <a:cxnLst/>
            <a:rect l="l" t="t" r="r" b="b"/>
            <a:pathLst>
              <a:path w="609600" h="97790">
                <a:moveTo>
                  <a:pt x="609600" y="0"/>
                </a:moveTo>
                <a:lnTo>
                  <a:pt x="0" y="0"/>
                </a:lnTo>
                <a:lnTo>
                  <a:pt x="0" y="97535"/>
                </a:lnTo>
                <a:lnTo>
                  <a:pt x="609600" y="97535"/>
                </a:lnTo>
                <a:lnTo>
                  <a:pt x="609600" y="0"/>
                </a:lnTo>
                <a:close/>
              </a:path>
            </a:pathLst>
          </a:custGeom>
          <a:solidFill>
            <a:srgbClr val="084696"/>
          </a:solidFill>
        </p:spPr>
        <p:txBody>
          <a:bodyPr wrap="square" lIns="0" tIns="0" rIns="0" bIns="0" rtlCol="0"/>
          <a:lstStyle/>
          <a:p>
            <a:endParaRPr dirty="0"/>
          </a:p>
        </p:txBody>
      </p:sp>
      <p:sp>
        <p:nvSpPr>
          <p:cNvPr id="2" name="Holder 2"/>
          <p:cNvSpPr>
            <a:spLocks noGrp="1"/>
          </p:cNvSpPr>
          <p:nvPr>
            <p:ph type="title"/>
          </p:nvPr>
        </p:nvSpPr>
        <p:spPr>
          <a:xfrm>
            <a:off x="93119" y="116205"/>
            <a:ext cx="8957767" cy="611706"/>
          </a:xfrm>
        </p:spPr>
        <p:txBody>
          <a:bodyPr lIns="0" tIns="0" rIns="0" bIns="0"/>
          <a:lstStyle>
            <a:lvl1pPr>
              <a:defRPr sz="3975" b="1" i="0">
                <a:solidFill>
                  <a:srgbClr val="001F5F"/>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10/31/2023</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835499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297115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2779655"/>
            <a:ext cx="3867150" cy="34050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779655"/>
            <a:ext cx="3867150" cy="34050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1817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8348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2779655"/>
            <a:ext cx="3867150" cy="34050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779655"/>
            <a:ext cx="3867150" cy="34050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5293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1445784"/>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2761818"/>
            <a:ext cx="3868737"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9" y="3585730"/>
            <a:ext cx="3868737" cy="2607252"/>
          </a:xfrm>
        </p:spPr>
        <p:txBody>
          <a:bodyPr/>
          <a:lstStyle>
            <a:lvl1pPr>
              <a:defRPr>
                <a:solidFill>
                  <a:srgbClr val="84BD00"/>
                </a:solidFill>
              </a:defRPr>
            </a:lvl1pPr>
            <a:lvl2pPr>
              <a:defRPr>
                <a:solidFill>
                  <a:srgbClr val="84BD00"/>
                </a:solidFill>
              </a:defRPr>
            </a:lvl2pPr>
            <a:lvl3pPr>
              <a:defRPr>
                <a:solidFill>
                  <a:srgbClr val="84BD00"/>
                </a:solidFill>
              </a:defRPr>
            </a:lvl3pPr>
            <a:lvl4pPr>
              <a:defRPr>
                <a:solidFill>
                  <a:srgbClr val="84BD00"/>
                </a:solidFill>
              </a:defRPr>
            </a:lvl4pPr>
            <a:lvl5pPr>
              <a:defRPr>
                <a:solidFill>
                  <a:srgbClr val="84BD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2761818"/>
            <a:ext cx="3887788"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3585730"/>
            <a:ext cx="3887788" cy="2607252"/>
          </a:xfrm>
        </p:spPr>
        <p:txBody>
          <a:bodyPr/>
          <a:lstStyle>
            <a:lvl1pPr>
              <a:defRPr>
                <a:solidFill>
                  <a:srgbClr val="84BD00"/>
                </a:solidFill>
              </a:defRPr>
            </a:lvl1pPr>
            <a:lvl2pPr>
              <a:defRPr>
                <a:solidFill>
                  <a:srgbClr val="84BD00"/>
                </a:solidFill>
              </a:defRPr>
            </a:lvl2pPr>
            <a:lvl3pPr>
              <a:defRPr>
                <a:solidFill>
                  <a:srgbClr val="84BD00"/>
                </a:solidFill>
              </a:defRPr>
            </a:lvl3pPr>
            <a:lvl4pPr>
              <a:defRPr>
                <a:solidFill>
                  <a:srgbClr val="84BD00"/>
                </a:solidFill>
              </a:defRPr>
            </a:lvl4pPr>
            <a:lvl5pPr>
              <a:defRPr>
                <a:solidFill>
                  <a:srgbClr val="84BD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9498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450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1321724"/>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1851950"/>
            <a:ext cx="4629150" cy="4332720"/>
          </a:xfrm>
        </p:spPr>
        <p:txBody>
          <a:bodyPr/>
          <a:lstStyle>
            <a:lvl1pPr>
              <a:defRPr sz="2800">
                <a:solidFill>
                  <a:srgbClr val="84BD00"/>
                </a:solidFill>
              </a:defRPr>
            </a:lvl1pPr>
            <a:lvl2pPr>
              <a:defRPr sz="2400">
                <a:solidFill>
                  <a:srgbClr val="84BD00"/>
                </a:solidFill>
              </a:defRPr>
            </a:lvl2pPr>
            <a:lvl3pPr>
              <a:defRPr sz="2000">
                <a:solidFill>
                  <a:srgbClr val="84BD00"/>
                </a:solidFill>
              </a:defRPr>
            </a:lvl3pPr>
            <a:lvl4pPr>
              <a:defRPr sz="1800">
                <a:solidFill>
                  <a:srgbClr val="84BD00"/>
                </a:solidFill>
              </a:defRPr>
            </a:lvl4pPr>
            <a:lvl5pPr>
              <a:defRPr sz="2000">
                <a:solidFill>
                  <a:srgbClr val="84BD00"/>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0" y="2921928"/>
            <a:ext cx="2949575" cy="3262745"/>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413775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1330036"/>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1860262"/>
            <a:ext cx="4629150" cy="4324408"/>
          </a:xfrm>
        </p:spPr>
        <p:txBody>
          <a:bodyPr rtlCol="0">
            <a:normAutofit/>
          </a:bodyPr>
          <a:lstStyle>
            <a:lvl1pPr marL="0" indent="0">
              <a:buNone/>
              <a:defRPr sz="2800">
                <a:solidFill>
                  <a:srgbClr val="84BD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40" y="2930240"/>
            <a:ext cx="2949575" cy="32544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3176084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4.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5.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FF2BB27-2304-3BF0-2277-1067BE82B31C}"/>
              </a:ext>
            </a:extLst>
          </p:cNvPr>
          <p:cNvSpPr>
            <a:spLocks noGrp="1"/>
          </p:cNvSpPr>
          <p:nvPr>
            <p:ph type="title"/>
          </p:nvPr>
        </p:nvSpPr>
        <p:spPr bwMode="auto">
          <a:xfrm>
            <a:off x="628650" y="3416302"/>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684" r:id="rId1"/>
    <p:sldLayoutId id="2147483694" r:id="rId2"/>
    <p:sldLayoutId id="2147483709" r:id="rId3"/>
  </p:sldLayoutIdLst>
  <p:txStyles>
    <p:titleStyle>
      <a:lvl1pPr algn="ctr" rtl="0" eaLnBrk="1" fontAlgn="base" hangingPunct="1">
        <a:lnSpc>
          <a:spcPct val="90000"/>
        </a:lnSpc>
        <a:spcBef>
          <a:spcPct val="0"/>
        </a:spcBef>
        <a:spcAft>
          <a:spcPct val="0"/>
        </a:spcAft>
        <a:defRPr sz="4400" kern="1200">
          <a:solidFill>
            <a:schemeClr val="tx1"/>
          </a:solidFill>
          <a:latin typeface="+mj-lt"/>
          <a:ea typeface="+mj-ea"/>
          <a:cs typeface="+mj-cs"/>
        </a:defRPr>
      </a:lvl1pPr>
      <a:lvl2pPr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2pPr>
      <a:lvl3pPr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3pPr>
      <a:lvl4pPr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4pPr>
      <a:lvl5pPr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5pPr>
      <a:lvl6pPr marL="457200"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6pPr>
      <a:lvl7pPr marL="914400"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7pPr>
      <a:lvl8pPr marL="1371600"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8pPr>
      <a:lvl9pPr marL="1828800"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095BEBF8-2BB7-84E5-1723-31B23F4E7A96}"/>
              </a:ext>
            </a:extLst>
          </p:cNvPr>
          <p:cNvSpPr>
            <a:spLocks noGrp="1"/>
          </p:cNvSpPr>
          <p:nvPr>
            <p:ph type="title"/>
          </p:nvPr>
        </p:nvSpPr>
        <p:spPr bwMode="auto">
          <a:xfrm>
            <a:off x="628650" y="1454154"/>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69762D84-F344-2E22-C518-DD4496B2B8F1}"/>
              </a:ext>
            </a:extLst>
          </p:cNvPr>
          <p:cNvSpPr>
            <a:spLocks noGrp="1"/>
          </p:cNvSpPr>
          <p:nvPr>
            <p:ph type="body" idx="1"/>
          </p:nvPr>
        </p:nvSpPr>
        <p:spPr bwMode="auto">
          <a:xfrm>
            <a:off x="628650" y="2914650"/>
            <a:ext cx="7886700"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l"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Montserrat" panose="00000500000000000000" pitchFamily="50" charset="0"/>
        </a:defRPr>
      </a:lvl2pPr>
      <a:lvl3pPr algn="l" rtl="0" eaLnBrk="0" fontAlgn="base" hangingPunct="0">
        <a:lnSpc>
          <a:spcPct val="90000"/>
        </a:lnSpc>
        <a:spcBef>
          <a:spcPct val="0"/>
        </a:spcBef>
        <a:spcAft>
          <a:spcPct val="0"/>
        </a:spcAft>
        <a:defRPr sz="4000">
          <a:solidFill>
            <a:schemeClr val="tx1"/>
          </a:solidFill>
          <a:latin typeface="Montserrat" panose="00000500000000000000" pitchFamily="50" charset="0"/>
        </a:defRPr>
      </a:lvl3pPr>
      <a:lvl4pPr algn="l" rtl="0" eaLnBrk="0" fontAlgn="base" hangingPunct="0">
        <a:lnSpc>
          <a:spcPct val="90000"/>
        </a:lnSpc>
        <a:spcBef>
          <a:spcPct val="0"/>
        </a:spcBef>
        <a:spcAft>
          <a:spcPct val="0"/>
        </a:spcAft>
        <a:defRPr sz="4000">
          <a:solidFill>
            <a:schemeClr val="tx1"/>
          </a:solidFill>
          <a:latin typeface="Montserrat" panose="00000500000000000000" pitchFamily="50" charset="0"/>
        </a:defRPr>
      </a:lvl4pPr>
      <a:lvl5pPr algn="l" rtl="0" eaLnBrk="0" fontAlgn="base" hangingPunct="0">
        <a:lnSpc>
          <a:spcPct val="90000"/>
        </a:lnSpc>
        <a:spcBef>
          <a:spcPct val="0"/>
        </a:spcBef>
        <a:spcAft>
          <a:spcPct val="0"/>
        </a:spcAft>
        <a:defRPr sz="4000">
          <a:solidFill>
            <a:schemeClr val="tx1"/>
          </a:solidFill>
          <a:latin typeface="Montserrat" panose="00000500000000000000" pitchFamily="50" charset="0"/>
        </a:defRPr>
      </a:lvl5pPr>
      <a:lvl6pPr marL="457200" algn="l" rtl="0" fontAlgn="base">
        <a:lnSpc>
          <a:spcPct val="90000"/>
        </a:lnSpc>
        <a:spcBef>
          <a:spcPct val="0"/>
        </a:spcBef>
        <a:spcAft>
          <a:spcPct val="0"/>
        </a:spcAft>
        <a:defRPr sz="4400">
          <a:solidFill>
            <a:schemeClr val="tx1"/>
          </a:solidFill>
          <a:latin typeface="Montserrat" panose="00000500000000000000" pitchFamily="50" charset="0"/>
        </a:defRPr>
      </a:lvl6pPr>
      <a:lvl7pPr marL="914400" algn="l" rtl="0" fontAlgn="base">
        <a:lnSpc>
          <a:spcPct val="90000"/>
        </a:lnSpc>
        <a:spcBef>
          <a:spcPct val="0"/>
        </a:spcBef>
        <a:spcAft>
          <a:spcPct val="0"/>
        </a:spcAft>
        <a:defRPr sz="4400">
          <a:solidFill>
            <a:schemeClr val="tx1"/>
          </a:solidFill>
          <a:latin typeface="Montserrat" panose="00000500000000000000" pitchFamily="50" charset="0"/>
        </a:defRPr>
      </a:lvl7pPr>
      <a:lvl8pPr marL="1371600" algn="l" rtl="0" fontAlgn="base">
        <a:lnSpc>
          <a:spcPct val="90000"/>
        </a:lnSpc>
        <a:spcBef>
          <a:spcPct val="0"/>
        </a:spcBef>
        <a:spcAft>
          <a:spcPct val="0"/>
        </a:spcAft>
        <a:defRPr sz="4400">
          <a:solidFill>
            <a:schemeClr val="tx1"/>
          </a:solidFill>
          <a:latin typeface="Montserrat" panose="00000500000000000000" pitchFamily="50" charset="0"/>
        </a:defRPr>
      </a:lvl8pPr>
      <a:lvl9pPr marL="1828800" algn="l" rtl="0" fontAlgn="base">
        <a:lnSpc>
          <a:spcPct val="90000"/>
        </a:lnSpc>
        <a:spcBef>
          <a:spcPct val="0"/>
        </a:spcBef>
        <a:spcAft>
          <a:spcPct val="0"/>
        </a:spcAft>
        <a:defRPr sz="4400">
          <a:solidFill>
            <a:schemeClr val="tx1"/>
          </a:solidFill>
          <a:latin typeface="Montserrat" panose="00000500000000000000"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A9CE"/>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A9CE"/>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A9CE"/>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A9CE"/>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00A9C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ext Placeholder 2">
            <a:extLst>
              <a:ext uri="{FF2B5EF4-FFF2-40B4-BE49-F238E27FC236}">
                <a16:creationId xmlns:a16="http://schemas.microsoft.com/office/drawing/2014/main" id="{27544255-6742-3644-41FE-C845AEFC3564}"/>
              </a:ext>
            </a:extLst>
          </p:cNvPr>
          <p:cNvSpPr>
            <a:spLocks noGrp="1"/>
          </p:cNvSpPr>
          <p:nvPr>
            <p:ph type="body" idx="1"/>
          </p:nvPr>
        </p:nvSpPr>
        <p:spPr bwMode="auto">
          <a:xfrm>
            <a:off x="628650" y="2171700"/>
            <a:ext cx="7886700"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Enter Presenter’s Info</a:t>
            </a:r>
          </a:p>
        </p:txBody>
      </p:sp>
    </p:spTree>
  </p:cSld>
  <p:clrMap bg1="lt1" tx1="dk1" bg2="lt2" tx2="dk2" accent1="accent1" accent2="accent2" accent3="accent3" accent4="accent4" accent5="accent5" accent6="accent6" hlink="hlink" folHlink="folHlink"/>
  <p:sldLayoutIdLst>
    <p:sldLayoutId id="2147483692"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algn="ctr" rtl="0" eaLnBrk="0" fontAlgn="base" hangingPunct="0">
        <a:lnSpc>
          <a:spcPct val="90000"/>
        </a:lnSpc>
        <a:spcBef>
          <a:spcPts val="1000"/>
        </a:spcBef>
        <a:spcAft>
          <a:spcPct val="0"/>
        </a:spcAft>
        <a:defRPr kern="1200">
          <a:solidFill>
            <a:srgbClr val="00629B"/>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1D55B1-82AA-4BB5-9131-6B1D6E22DC15}"/>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5A8E6D-093A-422A-A5AC-773856CC339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A314D0-5F88-4121-9945-F4B8A0A8B8BE}"/>
              </a:ext>
            </a:extLst>
          </p:cNvPr>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8E6511F-7A28-42EB-B8F8-D8CA17611592}" type="datetimeFigureOut">
              <a:rPr lang="en-US" smtClean="0"/>
              <a:t>10/31/2023</a:t>
            </a:fld>
            <a:endParaRPr lang="en-US" dirty="0"/>
          </a:p>
        </p:txBody>
      </p:sp>
      <p:sp>
        <p:nvSpPr>
          <p:cNvPr id="5" name="Footer Placeholder 4">
            <a:extLst>
              <a:ext uri="{FF2B5EF4-FFF2-40B4-BE49-F238E27FC236}">
                <a16:creationId xmlns:a16="http://schemas.microsoft.com/office/drawing/2014/main" id="{A3D97305-E48F-42AF-85C3-7EB9B07FE88C}"/>
              </a:ext>
            </a:extLst>
          </p:cNvPr>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56E9C99-AA4A-4C37-A803-4E23B2904438}"/>
              </a:ext>
            </a:extLst>
          </p:cNvPr>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9A6E8B0-1681-4B88-B45B-9232439A27D4}" type="slidenum">
              <a:rPr lang="en-US" smtClean="0"/>
              <a:t>‹#›</a:t>
            </a:fld>
            <a:endParaRPr lang="en-US" dirty="0"/>
          </a:p>
        </p:txBody>
      </p:sp>
    </p:spTree>
    <p:extLst>
      <p:ext uri="{BB962C8B-B14F-4D97-AF65-F5344CB8AC3E}">
        <p14:creationId xmlns:p14="http://schemas.microsoft.com/office/powerpoint/2010/main" val="225764750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34898" y="457202"/>
            <a:ext cx="8473440" cy="102235"/>
          </a:xfrm>
          <a:custGeom>
            <a:avLst/>
            <a:gdLst/>
            <a:ahLst/>
            <a:cxnLst/>
            <a:rect l="l" t="t" r="r" b="b"/>
            <a:pathLst>
              <a:path w="11297920" h="102234">
                <a:moveTo>
                  <a:pt x="11297412" y="0"/>
                </a:moveTo>
                <a:lnTo>
                  <a:pt x="0" y="0"/>
                </a:lnTo>
                <a:lnTo>
                  <a:pt x="0" y="102108"/>
                </a:lnTo>
                <a:lnTo>
                  <a:pt x="11297412" y="102108"/>
                </a:lnTo>
                <a:lnTo>
                  <a:pt x="11297412" y="0"/>
                </a:lnTo>
                <a:close/>
              </a:path>
            </a:pathLst>
          </a:custGeom>
          <a:solidFill>
            <a:srgbClr val="122C41"/>
          </a:solidFill>
        </p:spPr>
        <p:txBody>
          <a:bodyPr wrap="square" lIns="0" tIns="0" rIns="0" bIns="0" rtlCol="0"/>
          <a:lstStyle/>
          <a:p>
            <a:endParaRPr dirty="0"/>
          </a:p>
        </p:txBody>
      </p:sp>
      <p:sp>
        <p:nvSpPr>
          <p:cNvPr id="17" name="bg object 17"/>
          <p:cNvSpPr/>
          <p:nvPr/>
        </p:nvSpPr>
        <p:spPr>
          <a:xfrm>
            <a:off x="334901" y="6562344"/>
            <a:ext cx="5358765" cy="97790"/>
          </a:xfrm>
          <a:custGeom>
            <a:avLst/>
            <a:gdLst/>
            <a:ahLst/>
            <a:cxnLst/>
            <a:rect l="l" t="t" r="r" b="b"/>
            <a:pathLst>
              <a:path w="7145020" h="97790">
                <a:moveTo>
                  <a:pt x="0" y="97535"/>
                </a:moveTo>
                <a:lnTo>
                  <a:pt x="7144512" y="97535"/>
                </a:lnTo>
                <a:lnTo>
                  <a:pt x="7144512" y="0"/>
                </a:lnTo>
                <a:lnTo>
                  <a:pt x="0" y="0"/>
                </a:lnTo>
                <a:lnTo>
                  <a:pt x="0" y="97535"/>
                </a:lnTo>
                <a:close/>
              </a:path>
            </a:pathLst>
          </a:custGeom>
          <a:solidFill>
            <a:srgbClr val="122C41"/>
          </a:solidFill>
        </p:spPr>
        <p:txBody>
          <a:bodyPr wrap="square" lIns="0" tIns="0" rIns="0" bIns="0" rtlCol="0"/>
          <a:lstStyle/>
          <a:p>
            <a:endParaRPr dirty="0"/>
          </a:p>
        </p:txBody>
      </p:sp>
      <p:sp>
        <p:nvSpPr>
          <p:cNvPr id="18" name="bg object 18"/>
          <p:cNvSpPr/>
          <p:nvPr/>
        </p:nvSpPr>
        <p:spPr>
          <a:xfrm>
            <a:off x="5693283" y="6562344"/>
            <a:ext cx="457200" cy="97790"/>
          </a:xfrm>
          <a:custGeom>
            <a:avLst/>
            <a:gdLst/>
            <a:ahLst/>
            <a:cxnLst/>
            <a:rect l="l" t="t" r="r" b="b"/>
            <a:pathLst>
              <a:path w="609600" h="97790">
                <a:moveTo>
                  <a:pt x="609600" y="0"/>
                </a:moveTo>
                <a:lnTo>
                  <a:pt x="0" y="0"/>
                </a:lnTo>
                <a:lnTo>
                  <a:pt x="0" y="97535"/>
                </a:lnTo>
                <a:lnTo>
                  <a:pt x="609600" y="97535"/>
                </a:lnTo>
                <a:lnTo>
                  <a:pt x="609600" y="0"/>
                </a:lnTo>
                <a:close/>
              </a:path>
            </a:pathLst>
          </a:custGeom>
          <a:solidFill>
            <a:srgbClr val="898D09"/>
          </a:solidFill>
        </p:spPr>
        <p:txBody>
          <a:bodyPr wrap="square" lIns="0" tIns="0" rIns="0" bIns="0" rtlCol="0"/>
          <a:lstStyle/>
          <a:p>
            <a:endParaRPr dirty="0"/>
          </a:p>
        </p:txBody>
      </p:sp>
      <p:sp>
        <p:nvSpPr>
          <p:cNvPr id="19" name="bg object 19"/>
          <p:cNvSpPr/>
          <p:nvPr/>
        </p:nvSpPr>
        <p:spPr>
          <a:xfrm>
            <a:off x="6147053" y="6562344"/>
            <a:ext cx="457200" cy="97790"/>
          </a:xfrm>
          <a:custGeom>
            <a:avLst/>
            <a:gdLst/>
            <a:ahLst/>
            <a:cxnLst/>
            <a:rect l="l" t="t" r="r" b="b"/>
            <a:pathLst>
              <a:path w="609600" h="97790">
                <a:moveTo>
                  <a:pt x="609600" y="0"/>
                </a:moveTo>
                <a:lnTo>
                  <a:pt x="0" y="0"/>
                </a:lnTo>
                <a:lnTo>
                  <a:pt x="0" y="97535"/>
                </a:lnTo>
                <a:lnTo>
                  <a:pt x="609600" y="97535"/>
                </a:lnTo>
                <a:lnTo>
                  <a:pt x="609600" y="0"/>
                </a:lnTo>
                <a:close/>
              </a:path>
            </a:pathLst>
          </a:custGeom>
          <a:solidFill>
            <a:srgbClr val="00797B"/>
          </a:solidFill>
        </p:spPr>
        <p:txBody>
          <a:bodyPr wrap="square" lIns="0" tIns="0" rIns="0" bIns="0" rtlCol="0"/>
          <a:lstStyle/>
          <a:p>
            <a:endParaRPr dirty="0"/>
          </a:p>
        </p:txBody>
      </p:sp>
      <p:sp>
        <p:nvSpPr>
          <p:cNvPr id="20" name="bg object 20"/>
          <p:cNvSpPr/>
          <p:nvPr/>
        </p:nvSpPr>
        <p:spPr>
          <a:xfrm>
            <a:off x="6600824" y="6562344"/>
            <a:ext cx="457200" cy="97790"/>
          </a:xfrm>
          <a:custGeom>
            <a:avLst/>
            <a:gdLst/>
            <a:ahLst/>
            <a:cxnLst/>
            <a:rect l="l" t="t" r="r" b="b"/>
            <a:pathLst>
              <a:path w="609600" h="97790">
                <a:moveTo>
                  <a:pt x="609600" y="0"/>
                </a:moveTo>
                <a:lnTo>
                  <a:pt x="0" y="0"/>
                </a:lnTo>
                <a:lnTo>
                  <a:pt x="0" y="97535"/>
                </a:lnTo>
                <a:lnTo>
                  <a:pt x="609600" y="97535"/>
                </a:lnTo>
                <a:lnTo>
                  <a:pt x="609600" y="0"/>
                </a:lnTo>
                <a:close/>
              </a:path>
            </a:pathLst>
          </a:custGeom>
          <a:solidFill>
            <a:srgbClr val="5ACC5A"/>
          </a:solidFill>
        </p:spPr>
        <p:txBody>
          <a:bodyPr wrap="square" lIns="0" tIns="0" rIns="0" bIns="0" rtlCol="0"/>
          <a:lstStyle/>
          <a:p>
            <a:endParaRPr dirty="0"/>
          </a:p>
        </p:txBody>
      </p:sp>
      <p:sp>
        <p:nvSpPr>
          <p:cNvPr id="21" name="bg object 21"/>
          <p:cNvSpPr/>
          <p:nvPr/>
        </p:nvSpPr>
        <p:spPr>
          <a:xfrm>
            <a:off x="7054598" y="6562344"/>
            <a:ext cx="416243" cy="97790"/>
          </a:xfrm>
          <a:custGeom>
            <a:avLst/>
            <a:gdLst/>
            <a:ahLst/>
            <a:cxnLst/>
            <a:rect l="l" t="t" r="r" b="b"/>
            <a:pathLst>
              <a:path w="554990" h="97790">
                <a:moveTo>
                  <a:pt x="0" y="97535"/>
                </a:moveTo>
                <a:lnTo>
                  <a:pt x="554736" y="97535"/>
                </a:lnTo>
                <a:lnTo>
                  <a:pt x="554736" y="0"/>
                </a:lnTo>
                <a:lnTo>
                  <a:pt x="0" y="0"/>
                </a:lnTo>
                <a:lnTo>
                  <a:pt x="0" y="97535"/>
                </a:lnTo>
                <a:close/>
              </a:path>
            </a:pathLst>
          </a:custGeom>
          <a:solidFill>
            <a:srgbClr val="FF7351"/>
          </a:solidFill>
        </p:spPr>
        <p:txBody>
          <a:bodyPr wrap="square" lIns="0" tIns="0" rIns="0" bIns="0" rtlCol="0"/>
          <a:lstStyle/>
          <a:p>
            <a:endParaRPr dirty="0"/>
          </a:p>
        </p:txBody>
      </p:sp>
      <p:sp>
        <p:nvSpPr>
          <p:cNvPr id="22" name="bg object 22"/>
          <p:cNvSpPr/>
          <p:nvPr/>
        </p:nvSpPr>
        <p:spPr>
          <a:xfrm>
            <a:off x="7470648" y="6562344"/>
            <a:ext cx="457200" cy="97790"/>
          </a:xfrm>
          <a:custGeom>
            <a:avLst/>
            <a:gdLst/>
            <a:ahLst/>
            <a:cxnLst/>
            <a:rect l="l" t="t" r="r" b="b"/>
            <a:pathLst>
              <a:path w="609600" h="97790">
                <a:moveTo>
                  <a:pt x="609600" y="0"/>
                </a:moveTo>
                <a:lnTo>
                  <a:pt x="0" y="0"/>
                </a:lnTo>
                <a:lnTo>
                  <a:pt x="0" y="97535"/>
                </a:lnTo>
                <a:lnTo>
                  <a:pt x="609600" y="97535"/>
                </a:lnTo>
                <a:lnTo>
                  <a:pt x="609600" y="0"/>
                </a:lnTo>
                <a:close/>
              </a:path>
            </a:pathLst>
          </a:custGeom>
          <a:solidFill>
            <a:srgbClr val="23DFC5"/>
          </a:solidFill>
        </p:spPr>
        <p:txBody>
          <a:bodyPr wrap="square" lIns="0" tIns="0" rIns="0" bIns="0" rtlCol="0"/>
          <a:lstStyle/>
          <a:p>
            <a:endParaRPr dirty="0"/>
          </a:p>
        </p:txBody>
      </p:sp>
      <p:sp>
        <p:nvSpPr>
          <p:cNvPr id="23" name="bg object 23"/>
          <p:cNvSpPr/>
          <p:nvPr/>
        </p:nvSpPr>
        <p:spPr>
          <a:xfrm>
            <a:off x="7924419" y="6562344"/>
            <a:ext cx="422910" cy="97790"/>
          </a:xfrm>
          <a:custGeom>
            <a:avLst/>
            <a:gdLst/>
            <a:ahLst/>
            <a:cxnLst/>
            <a:rect l="l" t="t" r="r" b="b"/>
            <a:pathLst>
              <a:path w="563879" h="97790">
                <a:moveTo>
                  <a:pt x="0" y="97535"/>
                </a:moveTo>
                <a:lnTo>
                  <a:pt x="563879" y="97535"/>
                </a:lnTo>
                <a:lnTo>
                  <a:pt x="563879" y="0"/>
                </a:lnTo>
                <a:lnTo>
                  <a:pt x="0" y="0"/>
                </a:lnTo>
                <a:lnTo>
                  <a:pt x="0" y="97535"/>
                </a:lnTo>
                <a:close/>
              </a:path>
            </a:pathLst>
          </a:custGeom>
          <a:solidFill>
            <a:srgbClr val="FCDC00"/>
          </a:solidFill>
        </p:spPr>
        <p:txBody>
          <a:bodyPr wrap="square" lIns="0" tIns="0" rIns="0" bIns="0" rtlCol="0"/>
          <a:lstStyle/>
          <a:p>
            <a:endParaRPr dirty="0"/>
          </a:p>
        </p:txBody>
      </p:sp>
      <p:sp>
        <p:nvSpPr>
          <p:cNvPr id="24" name="bg object 24"/>
          <p:cNvSpPr/>
          <p:nvPr/>
        </p:nvSpPr>
        <p:spPr>
          <a:xfrm>
            <a:off x="8347328" y="6562344"/>
            <a:ext cx="457200" cy="97790"/>
          </a:xfrm>
          <a:custGeom>
            <a:avLst/>
            <a:gdLst/>
            <a:ahLst/>
            <a:cxnLst/>
            <a:rect l="l" t="t" r="r" b="b"/>
            <a:pathLst>
              <a:path w="609600" h="97790">
                <a:moveTo>
                  <a:pt x="609600" y="0"/>
                </a:moveTo>
                <a:lnTo>
                  <a:pt x="0" y="0"/>
                </a:lnTo>
                <a:lnTo>
                  <a:pt x="0" y="97535"/>
                </a:lnTo>
                <a:lnTo>
                  <a:pt x="609600" y="97535"/>
                </a:lnTo>
                <a:lnTo>
                  <a:pt x="609600" y="0"/>
                </a:lnTo>
                <a:close/>
              </a:path>
            </a:pathLst>
          </a:custGeom>
          <a:solidFill>
            <a:srgbClr val="084696"/>
          </a:solidFill>
        </p:spPr>
        <p:txBody>
          <a:bodyPr wrap="square" lIns="0" tIns="0" rIns="0" bIns="0" rtlCol="0"/>
          <a:lstStyle/>
          <a:p>
            <a:endParaRPr dirty="0"/>
          </a:p>
        </p:txBody>
      </p:sp>
      <p:sp>
        <p:nvSpPr>
          <p:cNvPr id="2" name="Holder 2"/>
          <p:cNvSpPr>
            <a:spLocks noGrp="1"/>
          </p:cNvSpPr>
          <p:nvPr>
            <p:ph type="title"/>
          </p:nvPr>
        </p:nvSpPr>
        <p:spPr>
          <a:xfrm>
            <a:off x="93119" y="116205"/>
            <a:ext cx="8957767" cy="815608"/>
          </a:xfrm>
          <a:prstGeom prst="rect">
            <a:avLst/>
          </a:prstGeom>
        </p:spPr>
        <p:txBody>
          <a:bodyPr wrap="square" lIns="0" tIns="0" rIns="0" bIns="0">
            <a:spAutoFit/>
          </a:bodyPr>
          <a:lstStyle>
            <a:lvl1pPr>
              <a:defRPr sz="5300" b="1" i="0">
                <a:solidFill>
                  <a:srgbClr val="001F5F"/>
                </a:solidFill>
                <a:latin typeface="Calibri"/>
                <a:cs typeface="Calibri"/>
              </a:defRPr>
            </a:lvl1pPr>
          </a:lstStyle>
          <a:p>
            <a:endParaRPr/>
          </a:p>
        </p:txBody>
      </p:sp>
      <p:sp>
        <p:nvSpPr>
          <p:cNvPr id="3" name="Holder 3"/>
          <p:cNvSpPr>
            <a:spLocks noGrp="1"/>
          </p:cNvSpPr>
          <p:nvPr>
            <p:ph type="body" idx="1"/>
          </p:nvPr>
        </p:nvSpPr>
        <p:spPr>
          <a:xfrm>
            <a:off x="413158" y="1984328"/>
            <a:ext cx="8160068" cy="276999"/>
          </a:xfrm>
          <a:prstGeom prst="rect">
            <a:avLst/>
          </a:prstGeom>
        </p:spPr>
        <p:txBody>
          <a:bodyPr wrap="square" lIns="0" tIns="0" rIns="0" bIns="0">
            <a:spAutoFit/>
          </a:bodyPr>
          <a:lstStyle>
            <a:lvl1pPr>
              <a:defRPr sz="1800" b="0" i="0">
                <a:solidFill>
                  <a:srgbClr val="0E55DC"/>
                </a:solidFill>
                <a:latin typeface="Century Gothic"/>
                <a:cs typeface="Century Gothic"/>
              </a:defRPr>
            </a:lvl1pPr>
          </a:lstStyle>
          <a:p>
            <a:endParaRPr/>
          </a:p>
        </p:txBody>
      </p:sp>
      <p:sp>
        <p:nvSpPr>
          <p:cNvPr id="4" name="Holder 4"/>
          <p:cNvSpPr>
            <a:spLocks noGrp="1"/>
          </p:cNvSpPr>
          <p:nvPr>
            <p:ph type="ftr" sz="quarter" idx="5"/>
          </p:nvPr>
        </p:nvSpPr>
        <p:spPr>
          <a:xfrm>
            <a:off x="3108960" y="6377944"/>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4"/>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10/31/2023</a:t>
            </a:fld>
            <a:endParaRPr lang="en-US" dirty="0"/>
          </a:p>
        </p:txBody>
      </p:sp>
      <p:sp>
        <p:nvSpPr>
          <p:cNvPr id="6" name="Holder 6"/>
          <p:cNvSpPr>
            <a:spLocks noGrp="1"/>
          </p:cNvSpPr>
          <p:nvPr>
            <p:ph type="sldNum" sz="quarter" idx="7"/>
          </p:nvPr>
        </p:nvSpPr>
        <p:spPr>
          <a:xfrm>
            <a:off x="6583680" y="6377944"/>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98072851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hyperlink" Target="mailto:jenkinka@dhec.sc.gov"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reviewtoaction.org/content/committee-facilitation-guide"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hyperlink" Target="https://doh.sd.gov/statistics/maternalmortality.aspx" TargetMode="External"/><Relationship Id="rId5" Type="http://schemas.openxmlformats.org/officeDocument/2006/relationships/hyperlink" Target="https://reviewtoaction.org/content/mmria-committee-facilitation-guide" TargetMode="Externa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D0B55-BDE6-7C3C-D077-8DE6D10EC6F6}"/>
              </a:ext>
            </a:extLst>
          </p:cNvPr>
          <p:cNvSpPr>
            <a:spLocks noGrp="1"/>
          </p:cNvSpPr>
          <p:nvPr>
            <p:ph type="ctrTitle"/>
          </p:nvPr>
        </p:nvSpPr>
        <p:spPr>
          <a:xfrm>
            <a:off x="685799" y="3286125"/>
            <a:ext cx="8143875" cy="1038225"/>
          </a:xfrm>
        </p:spPr>
        <p:txBody>
          <a:bodyPr>
            <a:normAutofit/>
          </a:bodyPr>
          <a:lstStyle/>
          <a:p>
            <a:r>
              <a:rPr lang="en-US" sz="2000" dirty="0"/>
              <a:t>SC Maternal Morbidity Mortality Review Committee </a:t>
            </a:r>
            <a:br>
              <a:rPr lang="en-US" sz="2000" dirty="0"/>
            </a:br>
            <a:r>
              <a:rPr lang="en-US" sz="2000" dirty="0"/>
              <a:t>Data Analysis with Application to Clinical Practice</a:t>
            </a:r>
            <a:br>
              <a:rPr lang="en-US" sz="2700" dirty="0"/>
            </a:br>
            <a:r>
              <a:rPr lang="en-US" sz="1600" dirty="0">
                <a:solidFill>
                  <a:srgbClr val="84BD00"/>
                </a:solidFill>
              </a:rPr>
              <a:t> Project Echo November 1, 2023</a:t>
            </a:r>
          </a:p>
        </p:txBody>
      </p:sp>
      <p:sp>
        <p:nvSpPr>
          <p:cNvPr id="3" name="Subtitle 2">
            <a:extLst>
              <a:ext uri="{FF2B5EF4-FFF2-40B4-BE49-F238E27FC236}">
                <a16:creationId xmlns:a16="http://schemas.microsoft.com/office/drawing/2014/main" id="{E8E3B471-DCC5-6D98-B1A7-E07EA9EBA84E}"/>
              </a:ext>
            </a:extLst>
          </p:cNvPr>
          <p:cNvSpPr>
            <a:spLocks noGrp="1"/>
          </p:cNvSpPr>
          <p:nvPr>
            <p:ph type="subTitle" idx="1"/>
          </p:nvPr>
        </p:nvSpPr>
        <p:spPr/>
        <p:txBody>
          <a:bodyPr/>
          <a:lstStyle/>
          <a:p>
            <a:r>
              <a:rPr lang="en-US" dirty="0"/>
              <a:t>Kimberly Jenkins, RN, BSN</a:t>
            </a:r>
          </a:p>
        </p:txBody>
      </p:sp>
    </p:spTree>
    <p:extLst>
      <p:ext uri="{BB962C8B-B14F-4D97-AF65-F5344CB8AC3E}">
        <p14:creationId xmlns:p14="http://schemas.microsoft.com/office/powerpoint/2010/main" val="423312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483B8-92B0-4934-ACA2-428577CAF193}"/>
              </a:ext>
            </a:extLst>
          </p:cNvPr>
          <p:cNvSpPr>
            <a:spLocks noGrp="1"/>
          </p:cNvSpPr>
          <p:nvPr>
            <p:ph type="title"/>
          </p:nvPr>
        </p:nvSpPr>
        <p:spPr>
          <a:xfrm>
            <a:off x="92676" y="1019884"/>
            <a:ext cx="7886700" cy="994172"/>
          </a:xfrm>
        </p:spPr>
        <p:txBody>
          <a:bodyPr>
            <a:normAutofit fontScale="90000"/>
          </a:bodyPr>
          <a:lstStyle/>
          <a:p>
            <a:r>
              <a:rPr lang="en-US" sz="2400" b="1" dirty="0">
                <a:solidFill>
                  <a:srgbClr val="005DAA"/>
                </a:solidFill>
                <a:latin typeface="Calibri" pitchFamily="34" charset="0"/>
              </a:rPr>
              <a:t>Review: </a:t>
            </a:r>
            <a:br>
              <a:rPr lang="en-US" sz="2400" b="1" dirty="0">
                <a:solidFill>
                  <a:srgbClr val="005DAA"/>
                </a:solidFill>
                <a:latin typeface="Calibri" pitchFamily="34" charset="0"/>
              </a:rPr>
            </a:br>
            <a:r>
              <a:rPr lang="en-US" sz="2400" b="1" dirty="0">
                <a:solidFill>
                  <a:srgbClr val="005DAA"/>
                </a:solidFill>
                <a:latin typeface="Calibri" pitchFamily="34" charset="0"/>
              </a:rPr>
              <a:t>Committee Determinations on Circumstances Surrounding Death</a:t>
            </a:r>
            <a:endParaRPr lang="en-US" dirty="0"/>
          </a:p>
        </p:txBody>
      </p:sp>
      <p:pic>
        <p:nvPicPr>
          <p:cNvPr id="4" name="Content Placeholder 3">
            <a:extLst>
              <a:ext uri="{FF2B5EF4-FFF2-40B4-BE49-F238E27FC236}">
                <a16:creationId xmlns:a16="http://schemas.microsoft.com/office/drawing/2014/main" id="{ECD94143-3DDA-4790-B5D2-40AD5CFC3CE7}"/>
              </a:ext>
            </a:extLst>
          </p:cNvPr>
          <p:cNvPicPr>
            <a:picLocks noGrp="1" noChangeAspect="1"/>
          </p:cNvPicPr>
          <p:nvPr>
            <p:ph idx="1"/>
          </p:nvPr>
        </p:nvPicPr>
        <p:blipFill>
          <a:blip r:embed="rId3">
            <a:alphaModFix amt="50000"/>
            <a:extLst>
              <a:ext uri="{28A0092B-C50C-407E-A947-70E740481C1C}">
                <a14:useLocalDpi xmlns:a14="http://schemas.microsoft.com/office/drawing/2010/main" val="0"/>
              </a:ext>
            </a:extLst>
          </a:blip>
          <a:srcRect/>
          <a:stretch/>
        </p:blipFill>
        <p:spPr>
          <a:xfrm>
            <a:off x="80323" y="1750000"/>
            <a:ext cx="8971005" cy="4158074"/>
          </a:xfrm>
          <a:prstGeom prst="rect">
            <a:avLst/>
          </a:prstGeom>
        </p:spPr>
      </p:pic>
      <p:sp>
        <p:nvSpPr>
          <p:cNvPr id="5" name="TextBox 4">
            <a:extLst>
              <a:ext uri="{FF2B5EF4-FFF2-40B4-BE49-F238E27FC236}">
                <a16:creationId xmlns:a16="http://schemas.microsoft.com/office/drawing/2014/main" id="{79E4DFEA-15A8-4533-8A47-8186069292EF}"/>
              </a:ext>
            </a:extLst>
          </p:cNvPr>
          <p:cNvSpPr txBox="1"/>
          <p:nvPr/>
        </p:nvSpPr>
        <p:spPr>
          <a:xfrm>
            <a:off x="3259629" y="2120930"/>
            <a:ext cx="5833400" cy="646331"/>
          </a:xfrm>
          <a:prstGeom prst="rect">
            <a:avLst/>
          </a:prstGeom>
          <a:solidFill>
            <a:schemeClr val="bg1"/>
          </a:solidFill>
          <a:ln w="57150">
            <a:solidFill>
              <a:srgbClr val="FF0000"/>
            </a:solidFill>
          </a:ln>
        </p:spPr>
        <p:txBody>
          <a:bodyPr wrap="square" rtlCol="0">
            <a:spAutoFit/>
          </a:bodyPr>
          <a:lstStyle/>
          <a:p>
            <a:pPr defTabSz="685800" eaLnBrk="1" fontAlgn="auto" hangingPunct="1">
              <a:spcBef>
                <a:spcPts val="0"/>
              </a:spcBef>
              <a:spcAft>
                <a:spcPts val="0"/>
              </a:spcAft>
              <a:defRPr/>
            </a:pPr>
            <a:r>
              <a:rPr lang="en-US" b="1" i="1" dirty="0">
                <a:solidFill>
                  <a:prstClr val="black"/>
                </a:solidFill>
                <a:latin typeface="Calibri" panose="020F0502020204030204"/>
              </a:rPr>
              <a:t>Complete section for all pregnancy-associated deaths reviewed by your committee, regardless of relatedness. </a:t>
            </a:r>
            <a:endParaRPr lang="en-US" b="1" dirty="0">
              <a:solidFill>
                <a:prstClr val="black"/>
              </a:solidFill>
              <a:latin typeface="Calibri" panose="020F0502020204030204"/>
            </a:endParaRPr>
          </a:p>
        </p:txBody>
      </p:sp>
      <p:pic>
        <p:nvPicPr>
          <p:cNvPr id="6" name="Picture 5">
            <a:extLst>
              <a:ext uri="{FF2B5EF4-FFF2-40B4-BE49-F238E27FC236}">
                <a16:creationId xmlns:a16="http://schemas.microsoft.com/office/drawing/2014/main" id="{3B8531EF-E52C-4492-A093-FFE7EE6A8CEA}"/>
              </a:ext>
            </a:extLst>
          </p:cNvPr>
          <p:cNvPicPr>
            <a:picLocks noChangeAspect="1"/>
          </p:cNvPicPr>
          <p:nvPr/>
        </p:nvPicPr>
        <p:blipFill>
          <a:blip r:embed="rId4"/>
          <a:stretch>
            <a:fillRect/>
          </a:stretch>
        </p:blipFill>
        <p:spPr>
          <a:xfrm>
            <a:off x="3899971" y="2822078"/>
            <a:ext cx="5084540" cy="3057525"/>
          </a:xfrm>
          <a:prstGeom prst="rect">
            <a:avLst/>
          </a:prstGeom>
          <a:ln w="38100">
            <a:solidFill>
              <a:srgbClr val="FF0000"/>
            </a:solidFill>
          </a:ln>
        </p:spPr>
      </p:pic>
    </p:spTree>
    <p:extLst>
      <p:ext uri="{BB962C8B-B14F-4D97-AF65-F5344CB8AC3E}">
        <p14:creationId xmlns:p14="http://schemas.microsoft.com/office/powerpoint/2010/main" val="2093166125"/>
      </p:ext>
    </p:extLst>
  </p:cSld>
  <p:clrMapOvr>
    <a:masterClrMapping/>
  </p:clrMapOvr>
  <mc:AlternateContent xmlns:mc="http://schemas.openxmlformats.org/markup-compatibility/2006" xmlns:p14="http://schemas.microsoft.com/office/powerpoint/2010/main">
    <mc:Choice Requires="p14">
      <p:transition p14:dur="0" advTm="16867"/>
    </mc:Choice>
    <mc:Fallback xmlns="">
      <p:transition advTm="1686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4D2BD3E4-40BB-DB5D-BB3E-BDA5D2B53D5B}"/>
              </a:ext>
            </a:extLst>
          </p:cNvPr>
          <p:cNvGraphicFramePr>
            <a:graphicFrameLocks noGrp="1"/>
          </p:cNvGraphicFramePr>
          <p:nvPr>
            <p:ph idx="1"/>
          </p:nvPr>
        </p:nvGraphicFramePr>
        <p:xfrm>
          <a:off x="4739780" y="3107990"/>
          <a:ext cx="3733624" cy="242474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5B0B43DC-517F-C3B3-6C6A-220787166948}"/>
              </a:ext>
            </a:extLst>
          </p:cNvPr>
          <p:cNvSpPr>
            <a:spLocks noGrp="1"/>
          </p:cNvSpPr>
          <p:nvPr>
            <p:ph type="title"/>
          </p:nvPr>
        </p:nvSpPr>
        <p:spPr>
          <a:xfrm>
            <a:off x="628649" y="1303992"/>
            <a:ext cx="7886700" cy="822960"/>
          </a:xfrm>
        </p:spPr>
        <p:txBody>
          <a:bodyPr/>
          <a:lstStyle/>
          <a:p>
            <a:pPr eaLnBrk="1" hangingPunct="1"/>
            <a:r>
              <a:rPr lang="en-US" altLang="en-US" sz="2800" dirty="0"/>
              <a:t>Circumstances</a:t>
            </a:r>
          </a:p>
        </p:txBody>
      </p:sp>
      <p:sp>
        <p:nvSpPr>
          <p:cNvPr id="9" name="TextBox 8">
            <a:extLst>
              <a:ext uri="{FF2B5EF4-FFF2-40B4-BE49-F238E27FC236}">
                <a16:creationId xmlns:a16="http://schemas.microsoft.com/office/drawing/2014/main" id="{60313EE1-1E90-DDDD-8BAF-7D9EF7D02E5B}"/>
              </a:ext>
            </a:extLst>
          </p:cNvPr>
          <p:cNvSpPr txBox="1"/>
          <p:nvPr/>
        </p:nvSpPr>
        <p:spPr>
          <a:xfrm>
            <a:off x="4739783" y="2571614"/>
            <a:ext cx="4295163" cy="369332"/>
          </a:xfrm>
          <a:prstGeom prst="rect">
            <a:avLst/>
          </a:prstGeom>
          <a:noFill/>
        </p:spPr>
        <p:txBody>
          <a:bodyPr wrap="square" rtlCol="0">
            <a:spAutoFit/>
          </a:bodyPr>
          <a:lstStyle/>
          <a:p>
            <a:r>
              <a:rPr lang="en-US" dirty="0">
                <a:solidFill>
                  <a:schemeClr val="bg2">
                    <a:lumMod val="10000"/>
                  </a:schemeClr>
                </a:solidFill>
              </a:rPr>
              <a:t>Circumstances Surrounding PR Deaths</a:t>
            </a:r>
          </a:p>
        </p:txBody>
      </p:sp>
      <p:sp>
        <p:nvSpPr>
          <p:cNvPr id="10" name="TextBox 9">
            <a:extLst>
              <a:ext uri="{FF2B5EF4-FFF2-40B4-BE49-F238E27FC236}">
                <a16:creationId xmlns:a16="http://schemas.microsoft.com/office/drawing/2014/main" id="{150014F3-C8AC-55C2-B277-738CE3BC45AC}"/>
              </a:ext>
            </a:extLst>
          </p:cNvPr>
          <p:cNvSpPr txBox="1"/>
          <p:nvPr/>
        </p:nvSpPr>
        <p:spPr>
          <a:xfrm>
            <a:off x="4739784" y="2885167"/>
            <a:ext cx="2161713" cy="276999"/>
          </a:xfrm>
          <a:prstGeom prst="rect">
            <a:avLst/>
          </a:prstGeom>
          <a:noFill/>
        </p:spPr>
        <p:txBody>
          <a:bodyPr wrap="square" rtlCol="0">
            <a:spAutoFit/>
          </a:bodyPr>
          <a:lstStyle/>
          <a:p>
            <a:r>
              <a:rPr lang="en-US" sz="1200" i="1" dirty="0">
                <a:solidFill>
                  <a:schemeClr val="bg2">
                    <a:lumMod val="10000"/>
                  </a:schemeClr>
                </a:solidFill>
              </a:rPr>
              <a:t>Percent</a:t>
            </a:r>
          </a:p>
        </p:txBody>
      </p:sp>
      <p:sp>
        <p:nvSpPr>
          <p:cNvPr id="11" name="TextBox 10">
            <a:extLst>
              <a:ext uri="{FF2B5EF4-FFF2-40B4-BE49-F238E27FC236}">
                <a16:creationId xmlns:a16="http://schemas.microsoft.com/office/drawing/2014/main" id="{307ACC09-6CC9-2772-AB3D-56E3C85B718D}"/>
              </a:ext>
            </a:extLst>
          </p:cNvPr>
          <p:cNvSpPr txBox="1"/>
          <p:nvPr/>
        </p:nvSpPr>
        <p:spPr>
          <a:xfrm>
            <a:off x="4739784" y="5478556"/>
            <a:ext cx="3732745" cy="246221"/>
          </a:xfrm>
          <a:prstGeom prst="rect">
            <a:avLst/>
          </a:prstGeom>
          <a:noFill/>
        </p:spPr>
        <p:txBody>
          <a:bodyPr wrap="square" rtlCol="0">
            <a:spAutoFit/>
          </a:bodyPr>
          <a:lstStyle/>
          <a:p>
            <a:r>
              <a:rPr lang="en-US" sz="1000" dirty="0">
                <a:solidFill>
                  <a:schemeClr val="bg2">
                    <a:lumMod val="10000"/>
                  </a:schemeClr>
                </a:solidFill>
              </a:rPr>
              <a:t>Note: 2018-2019</a:t>
            </a:r>
          </a:p>
        </p:txBody>
      </p:sp>
      <p:sp>
        <p:nvSpPr>
          <p:cNvPr id="12" name="Content Placeholder 2">
            <a:extLst>
              <a:ext uri="{FF2B5EF4-FFF2-40B4-BE49-F238E27FC236}">
                <a16:creationId xmlns:a16="http://schemas.microsoft.com/office/drawing/2014/main" id="{92A91026-F67E-4477-E79B-E5B252F6730E}"/>
              </a:ext>
            </a:extLst>
          </p:cNvPr>
          <p:cNvSpPr txBox="1">
            <a:spLocks/>
          </p:cNvSpPr>
          <p:nvPr/>
        </p:nvSpPr>
        <p:spPr bwMode="auto">
          <a:xfrm>
            <a:off x="628653" y="2457978"/>
            <a:ext cx="3668143" cy="400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A9CE"/>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A9CE"/>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A9CE"/>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A9CE"/>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00A9C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a:buNone/>
            </a:pPr>
            <a:r>
              <a:rPr lang="en-US" sz="2400" dirty="0"/>
              <a:t>Discrimination is described as treating someone less or more favorably based on the group, class or category they belong to resulting from biases, prejudices, and stereotyping. It can manifest as differences in care, clinical communication, and shared decision-making.</a:t>
            </a:r>
          </a:p>
        </p:txBody>
      </p:sp>
      <p:cxnSp>
        <p:nvCxnSpPr>
          <p:cNvPr id="14" name="Straight Arrow Connector 13">
            <a:extLst>
              <a:ext uri="{FF2B5EF4-FFF2-40B4-BE49-F238E27FC236}">
                <a16:creationId xmlns:a16="http://schemas.microsoft.com/office/drawing/2014/main" id="{E6EDBE45-E673-E26A-F396-9FCC18BD28CE}"/>
              </a:ext>
            </a:extLst>
          </p:cNvPr>
          <p:cNvCxnSpPr>
            <a:cxnSpLocks/>
          </p:cNvCxnSpPr>
          <p:nvPr/>
        </p:nvCxnSpPr>
        <p:spPr>
          <a:xfrm flipH="1" flipV="1">
            <a:off x="4001549" y="2940950"/>
            <a:ext cx="780174" cy="546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687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7D621A-FDE2-B6A5-4C2F-C677906D27AF}"/>
              </a:ext>
            </a:extLst>
          </p:cNvPr>
          <p:cNvSpPr>
            <a:spLocks noGrp="1"/>
          </p:cNvSpPr>
          <p:nvPr>
            <p:ph idx="1"/>
          </p:nvPr>
        </p:nvSpPr>
        <p:spPr>
          <a:xfrm>
            <a:off x="628650" y="1543050"/>
            <a:ext cx="7886700" cy="3278188"/>
          </a:xfrm>
        </p:spPr>
        <p:txBody>
          <a:bodyPr/>
          <a:lstStyle/>
          <a:p>
            <a:r>
              <a:rPr lang="en-US" sz="2000" dirty="0"/>
              <a:t>Obesity is a key risk factor associated with maternal deaths </a:t>
            </a:r>
          </a:p>
          <a:p>
            <a:pPr lvl="1"/>
            <a:r>
              <a:rPr lang="en-US" sz="1600" dirty="0"/>
              <a:t>A recent study found the risk of maternal death among obese women is </a:t>
            </a:r>
            <a:r>
              <a:rPr lang="en-US" sz="1600" b="1" dirty="0"/>
              <a:t>more than tripled </a:t>
            </a:r>
            <a:r>
              <a:rPr lang="en-US" sz="1600" dirty="0"/>
              <a:t>that of normal weight women (Saucedo et al 2021)</a:t>
            </a:r>
          </a:p>
          <a:p>
            <a:pPr lvl="1"/>
            <a:r>
              <a:rPr lang="en-US" sz="1600" dirty="0"/>
              <a:t>Obesity during pregnancy can lead to other complications</a:t>
            </a:r>
          </a:p>
          <a:p>
            <a:r>
              <a:rPr lang="en-US" sz="2000" dirty="0"/>
              <a:t>In South Carolina, </a:t>
            </a:r>
            <a:r>
              <a:rPr lang="en-US" sz="2000" b="1" dirty="0"/>
              <a:t>38%</a:t>
            </a:r>
            <a:r>
              <a:rPr lang="en-US" sz="2000" dirty="0"/>
              <a:t> of women 18-44 reported having obesity</a:t>
            </a:r>
            <a:endParaRPr lang="en-US" sz="1600" dirty="0"/>
          </a:p>
          <a:p>
            <a:pPr lvl="1"/>
            <a:r>
              <a:rPr lang="en-US" sz="1600" dirty="0"/>
              <a:t>This is highest among non-Hispanic Black women</a:t>
            </a:r>
          </a:p>
        </p:txBody>
      </p:sp>
      <p:sp>
        <p:nvSpPr>
          <p:cNvPr id="7" name="TextBox 6">
            <a:extLst>
              <a:ext uri="{FF2B5EF4-FFF2-40B4-BE49-F238E27FC236}">
                <a16:creationId xmlns:a16="http://schemas.microsoft.com/office/drawing/2014/main" id="{B9701E10-03E6-7360-A58E-194D435831FA}"/>
              </a:ext>
            </a:extLst>
          </p:cNvPr>
          <p:cNvSpPr txBox="1"/>
          <p:nvPr/>
        </p:nvSpPr>
        <p:spPr>
          <a:xfrm>
            <a:off x="532151" y="6318358"/>
            <a:ext cx="7635990" cy="461665"/>
          </a:xfrm>
          <a:prstGeom prst="rect">
            <a:avLst/>
          </a:prstGeom>
          <a:noFill/>
        </p:spPr>
        <p:txBody>
          <a:bodyPr wrap="square" rtlCol="0">
            <a:spAutoFit/>
          </a:bodyPr>
          <a:lstStyle/>
          <a:p>
            <a:pPr>
              <a:defRPr/>
            </a:pPr>
            <a:r>
              <a:rPr lang="en-US" sz="800" dirty="0">
                <a:solidFill>
                  <a:srgbClr val="00629B"/>
                </a:solidFill>
              </a:rPr>
              <a:t>Saucedo M, Esteves-Pereira AP, Pencolé L, Rigouzzo A, Proust A, Bouvier-Colle MH; CNEMM study group; Deneux-Tharaux C. Understanding maternal mortality in women with obesity and the role of care they receive: a national case-control study. Int J Obes (Lond). 2021 Jan;45(1):258-265. doi: 10.1038/s41366-020-00691-4. Epub 2020 Oct 22. PMID: 33093597; PMCID: PMC7752756.</a:t>
            </a:r>
          </a:p>
        </p:txBody>
      </p:sp>
      <p:graphicFrame>
        <p:nvGraphicFramePr>
          <p:cNvPr id="8" name="Chart 7">
            <a:extLst>
              <a:ext uri="{FF2B5EF4-FFF2-40B4-BE49-F238E27FC236}">
                <a16:creationId xmlns:a16="http://schemas.microsoft.com/office/drawing/2014/main" id="{04B1E399-F545-7249-C3B6-6ACB36C37742}"/>
              </a:ext>
            </a:extLst>
          </p:cNvPr>
          <p:cNvGraphicFramePr>
            <a:graphicFrameLocks/>
          </p:cNvGraphicFramePr>
          <p:nvPr/>
        </p:nvGraphicFramePr>
        <p:xfrm>
          <a:off x="2064146" y="3661348"/>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506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9119-5488-8CCC-7504-661D8D5523C1}"/>
              </a:ext>
            </a:extLst>
          </p:cNvPr>
          <p:cNvSpPr>
            <a:spLocks noGrp="1"/>
          </p:cNvSpPr>
          <p:nvPr>
            <p:ph type="title"/>
          </p:nvPr>
        </p:nvSpPr>
        <p:spPr/>
        <p:txBody>
          <a:bodyPr/>
          <a:lstStyle/>
          <a:p>
            <a:r>
              <a:rPr lang="en-US" sz="2400" dirty="0"/>
              <a:t>Recommendation/Clinical Application</a:t>
            </a:r>
          </a:p>
        </p:txBody>
      </p:sp>
      <p:sp>
        <p:nvSpPr>
          <p:cNvPr id="3" name="Content Placeholder 2">
            <a:extLst>
              <a:ext uri="{FF2B5EF4-FFF2-40B4-BE49-F238E27FC236}">
                <a16:creationId xmlns:a16="http://schemas.microsoft.com/office/drawing/2014/main" id="{CA7AE45E-E2BC-27B1-41AC-ECB491F12D2A}"/>
              </a:ext>
            </a:extLst>
          </p:cNvPr>
          <p:cNvSpPr>
            <a:spLocks noGrp="1"/>
          </p:cNvSpPr>
          <p:nvPr>
            <p:ph idx="1"/>
          </p:nvPr>
        </p:nvSpPr>
        <p:spPr/>
        <p:txBody>
          <a:bodyPr/>
          <a:lstStyle/>
          <a:p>
            <a:pPr algn="l"/>
            <a:r>
              <a:rPr lang="en-US" sz="1800" b="0" i="0" u="none" strike="noStrike" baseline="0" dirty="0">
                <a:latin typeface="CIDFont+F4"/>
              </a:rPr>
              <a:t>All birthing women should have </a:t>
            </a:r>
            <a:r>
              <a:rPr lang="en-US" sz="1800" b="0" i="0" u="none" strike="noStrike" baseline="0" dirty="0">
                <a:solidFill>
                  <a:srgbClr val="FF0000"/>
                </a:solidFill>
                <a:latin typeface="CIDFont+F4"/>
              </a:rPr>
              <a:t>an established primary care provider </a:t>
            </a:r>
            <a:r>
              <a:rPr lang="en-US" sz="1800" b="0" i="0" u="none" strike="noStrike" baseline="0" dirty="0">
                <a:latin typeface="CIDFont+F4"/>
              </a:rPr>
              <a:t>who can address chronic health, mental health conditions before, during and after pregnancy.</a:t>
            </a:r>
            <a:endParaRPr lang="en-US" dirty="0"/>
          </a:p>
        </p:txBody>
      </p:sp>
    </p:spTree>
    <p:extLst>
      <p:ext uri="{BB962C8B-B14F-4D97-AF65-F5344CB8AC3E}">
        <p14:creationId xmlns:p14="http://schemas.microsoft.com/office/powerpoint/2010/main" val="3775770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7D621A-FDE2-B6A5-4C2F-C677906D27AF}"/>
              </a:ext>
            </a:extLst>
          </p:cNvPr>
          <p:cNvSpPr>
            <a:spLocks noGrp="1"/>
          </p:cNvSpPr>
          <p:nvPr>
            <p:ph idx="1"/>
          </p:nvPr>
        </p:nvSpPr>
        <p:spPr>
          <a:xfrm>
            <a:off x="628650" y="1568687"/>
            <a:ext cx="7886700" cy="3278188"/>
          </a:xfrm>
        </p:spPr>
        <p:txBody>
          <a:bodyPr/>
          <a:lstStyle/>
          <a:p>
            <a:r>
              <a:rPr lang="en-US" sz="2000" dirty="0"/>
              <a:t>Mental health conditions were the second leading cause of pregnancy-related deaths in SC in 2018-2019 </a:t>
            </a:r>
          </a:p>
          <a:p>
            <a:pPr lvl="1"/>
            <a:r>
              <a:rPr lang="en-US" sz="1600" dirty="0"/>
              <a:t>In SC, </a:t>
            </a:r>
            <a:r>
              <a:rPr lang="en-US" sz="1600" b="1" dirty="0"/>
              <a:t>29%</a:t>
            </a:r>
            <a:r>
              <a:rPr lang="en-US" sz="1600" dirty="0"/>
              <a:t> of women 18-44 reported having depression, and this was highest among non-Hispanic White women (</a:t>
            </a:r>
            <a:r>
              <a:rPr lang="en-US" sz="1600" b="1" dirty="0"/>
              <a:t>37.2%</a:t>
            </a:r>
            <a:r>
              <a:rPr lang="en-US" sz="1600" dirty="0"/>
              <a:t>)</a:t>
            </a:r>
          </a:p>
          <a:p>
            <a:pPr lvl="1"/>
            <a:r>
              <a:rPr lang="en-US" sz="1600" dirty="0"/>
              <a:t>Additionally, </a:t>
            </a:r>
            <a:r>
              <a:rPr lang="en-US" sz="1600" b="1" dirty="0"/>
              <a:t>24%</a:t>
            </a:r>
            <a:r>
              <a:rPr lang="en-US" sz="1600" dirty="0"/>
              <a:t> of women 18-44 reported 14 or more days their mental health was not good in the last month, and this was also highest among non-Hispanic White women (</a:t>
            </a:r>
            <a:r>
              <a:rPr lang="en-US" sz="1600" b="1" dirty="0"/>
              <a:t>27%</a:t>
            </a:r>
            <a:r>
              <a:rPr lang="en-US" sz="1600" dirty="0"/>
              <a:t>)</a:t>
            </a:r>
          </a:p>
        </p:txBody>
      </p:sp>
      <p:sp>
        <p:nvSpPr>
          <p:cNvPr id="3" name="TextBox 2">
            <a:extLst>
              <a:ext uri="{FF2B5EF4-FFF2-40B4-BE49-F238E27FC236}">
                <a16:creationId xmlns:a16="http://schemas.microsoft.com/office/drawing/2014/main" id="{A130B280-E255-1E29-9C71-CDAD8B6893D6}"/>
              </a:ext>
            </a:extLst>
          </p:cNvPr>
          <p:cNvSpPr txBox="1"/>
          <p:nvPr/>
        </p:nvSpPr>
        <p:spPr>
          <a:xfrm>
            <a:off x="803309" y="6515127"/>
            <a:ext cx="4402167" cy="215444"/>
          </a:xfrm>
          <a:prstGeom prst="rect">
            <a:avLst/>
          </a:prstGeom>
          <a:noFill/>
        </p:spPr>
        <p:txBody>
          <a:bodyPr wrap="none" rtlCol="0">
            <a:spAutoFit/>
          </a:bodyPr>
          <a:lstStyle/>
          <a:p>
            <a:pPr>
              <a:defRPr/>
            </a:pPr>
            <a:r>
              <a:rPr lang="en-US" sz="800" dirty="0">
                <a:solidFill>
                  <a:srgbClr val="00629B"/>
                </a:solidFill>
              </a:rPr>
              <a:t>https://www.cdc.gov/reproductivehealth/maternal-mortality/erase-mm/data-mmrc.html</a:t>
            </a:r>
          </a:p>
        </p:txBody>
      </p:sp>
      <p:graphicFrame>
        <p:nvGraphicFramePr>
          <p:cNvPr id="4" name="Chart 3">
            <a:extLst>
              <a:ext uri="{FF2B5EF4-FFF2-40B4-BE49-F238E27FC236}">
                <a16:creationId xmlns:a16="http://schemas.microsoft.com/office/drawing/2014/main" id="{AC9A8AB4-665C-1DF4-2F91-947FAF10C5AE}"/>
              </a:ext>
            </a:extLst>
          </p:cNvPr>
          <p:cNvGraphicFramePr>
            <a:graphicFrameLocks/>
          </p:cNvGraphicFramePr>
          <p:nvPr/>
        </p:nvGraphicFramePr>
        <p:xfrm>
          <a:off x="2286000" y="3579588"/>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3049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7D621A-FDE2-B6A5-4C2F-C677906D27AF}"/>
              </a:ext>
            </a:extLst>
          </p:cNvPr>
          <p:cNvSpPr>
            <a:spLocks noGrp="1"/>
          </p:cNvSpPr>
          <p:nvPr>
            <p:ph idx="1"/>
          </p:nvPr>
        </p:nvSpPr>
        <p:spPr>
          <a:xfrm>
            <a:off x="628650" y="1543050"/>
            <a:ext cx="7886700" cy="3278188"/>
          </a:xfrm>
        </p:spPr>
        <p:txBody>
          <a:bodyPr/>
          <a:lstStyle/>
          <a:p>
            <a:r>
              <a:rPr lang="en-US" sz="2000" dirty="0"/>
              <a:t>Substance use disorder has been linked with serious adverse pregnancy outcomes, including maternal mortality</a:t>
            </a:r>
          </a:p>
          <a:p>
            <a:r>
              <a:rPr lang="en-US" sz="2000" dirty="0"/>
              <a:t>In South Carolina, </a:t>
            </a:r>
            <a:r>
              <a:rPr lang="en-US" sz="2000" b="1" dirty="0"/>
              <a:t>10% of women 18-44 </a:t>
            </a:r>
            <a:r>
              <a:rPr lang="en-US" sz="2000" dirty="0"/>
              <a:t>reported ever having a problem with drugs or alcohol</a:t>
            </a:r>
          </a:p>
          <a:p>
            <a:pPr lvl="1"/>
            <a:r>
              <a:rPr lang="en-US" sz="1600" dirty="0"/>
              <a:t>This was most prevalent among non-Hispanic White women </a:t>
            </a:r>
            <a:endParaRPr lang="en-US" sz="2000" dirty="0"/>
          </a:p>
          <a:p>
            <a:r>
              <a:rPr lang="en-US" sz="2000" dirty="0"/>
              <a:t>Additionally, </a:t>
            </a:r>
            <a:r>
              <a:rPr lang="en-US" sz="2000" b="1" dirty="0"/>
              <a:t>6.5% of new moms </a:t>
            </a:r>
            <a:r>
              <a:rPr lang="en-US" sz="2000" dirty="0"/>
              <a:t>reported prescription opioid use during pregnancy (SC PRAMS 2019-2020)</a:t>
            </a:r>
          </a:p>
        </p:txBody>
      </p:sp>
      <p:graphicFrame>
        <p:nvGraphicFramePr>
          <p:cNvPr id="2" name="Chart 1">
            <a:extLst>
              <a:ext uri="{FF2B5EF4-FFF2-40B4-BE49-F238E27FC236}">
                <a16:creationId xmlns:a16="http://schemas.microsoft.com/office/drawing/2014/main" id="{D1EC0D8D-39A4-1866-9DB6-3A44A9FE3661}"/>
              </a:ext>
            </a:extLst>
          </p:cNvPr>
          <p:cNvGraphicFramePr>
            <a:graphicFrameLocks/>
          </p:cNvGraphicFramePr>
          <p:nvPr/>
        </p:nvGraphicFramePr>
        <p:xfrm>
          <a:off x="2286000" y="3784119"/>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7377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381E6-A39C-8515-72AE-33A0FC1F25E3}"/>
              </a:ext>
            </a:extLst>
          </p:cNvPr>
          <p:cNvSpPr>
            <a:spLocks noGrp="1"/>
          </p:cNvSpPr>
          <p:nvPr>
            <p:ph type="title"/>
          </p:nvPr>
        </p:nvSpPr>
        <p:spPr/>
        <p:txBody>
          <a:bodyPr/>
          <a:lstStyle/>
          <a:p>
            <a:r>
              <a:rPr lang="en-US" sz="2800" dirty="0"/>
              <a:t>Recommendation/Clinical Application</a:t>
            </a:r>
          </a:p>
        </p:txBody>
      </p:sp>
      <p:sp>
        <p:nvSpPr>
          <p:cNvPr id="3" name="Content Placeholder 2">
            <a:extLst>
              <a:ext uri="{FF2B5EF4-FFF2-40B4-BE49-F238E27FC236}">
                <a16:creationId xmlns:a16="http://schemas.microsoft.com/office/drawing/2014/main" id="{13801F98-7BC6-C1A0-09B0-93EB40A771C0}"/>
              </a:ext>
            </a:extLst>
          </p:cNvPr>
          <p:cNvSpPr>
            <a:spLocks noGrp="1"/>
          </p:cNvSpPr>
          <p:nvPr>
            <p:ph idx="1"/>
          </p:nvPr>
        </p:nvSpPr>
        <p:spPr/>
        <p:txBody>
          <a:bodyPr/>
          <a:lstStyle/>
          <a:p>
            <a:pPr algn="l"/>
            <a:r>
              <a:rPr lang="en-US" sz="2000" b="0" i="0" u="none" strike="noStrike" baseline="0" dirty="0">
                <a:latin typeface="CIDFont+F4"/>
              </a:rPr>
              <a:t>All birthing women should have Screening, Brief Intervention, Referrals and Treatment (SBIRT) </a:t>
            </a:r>
            <a:r>
              <a:rPr lang="en-US" sz="2000" b="0" i="0" u="none" strike="noStrike" baseline="0" dirty="0">
                <a:solidFill>
                  <a:srgbClr val="FF0000"/>
                </a:solidFill>
                <a:latin typeface="CIDFont+F4"/>
              </a:rPr>
              <a:t>screenings for mental health and be screened for substance use, </a:t>
            </a:r>
            <a:r>
              <a:rPr lang="en-US" sz="2000" b="0" i="0" u="none" strike="noStrike" baseline="0" dirty="0">
                <a:latin typeface="CIDFont+F4"/>
              </a:rPr>
              <a:t>domestic violence, and chronic disease at the initial prenatal appointment, during pregnancy and at post-partum follow up appointments.</a:t>
            </a:r>
          </a:p>
          <a:p>
            <a:r>
              <a:rPr lang="en-US" sz="2000" b="0" i="0" u="none" strike="noStrike" baseline="0" dirty="0">
                <a:latin typeface="CIDFont+F4"/>
              </a:rPr>
              <a:t>All birthing women should have </a:t>
            </a:r>
            <a:r>
              <a:rPr lang="en-US" sz="2000" b="0" i="0" u="none" strike="noStrike" baseline="0" dirty="0">
                <a:solidFill>
                  <a:srgbClr val="FF0000"/>
                </a:solidFill>
                <a:latin typeface="CIDFont+F4"/>
              </a:rPr>
              <a:t>an established primary care provider </a:t>
            </a:r>
            <a:r>
              <a:rPr lang="en-US" sz="2000" b="0" i="0" u="none" strike="noStrike" baseline="0" dirty="0">
                <a:latin typeface="CIDFont+F4"/>
              </a:rPr>
              <a:t>who can address chronic health, </a:t>
            </a:r>
            <a:r>
              <a:rPr lang="en-US" sz="2000" b="0" i="0" u="none" strike="noStrike" baseline="0" dirty="0">
                <a:solidFill>
                  <a:srgbClr val="FF0000"/>
                </a:solidFill>
                <a:latin typeface="CIDFont+F4"/>
              </a:rPr>
              <a:t>mental health conditions </a:t>
            </a:r>
            <a:r>
              <a:rPr lang="en-US" sz="2000" b="0" i="0" u="none" strike="noStrike" baseline="0" dirty="0">
                <a:latin typeface="CIDFont+F4"/>
              </a:rPr>
              <a:t>before, during and after pregnancy.</a:t>
            </a:r>
            <a:endParaRPr lang="en-US" sz="2000" dirty="0"/>
          </a:p>
          <a:p>
            <a:pPr marL="0" indent="0" algn="l">
              <a:buNone/>
            </a:pPr>
            <a:endParaRPr lang="en-US" dirty="0"/>
          </a:p>
        </p:txBody>
      </p:sp>
    </p:spTree>
    <p:extLst>
      <p:ext uri="{BB962C8B-B14F-4D97-AF65-F5344CB8AC3E}">
        <p14:creationId xmlns:p14="http://schemas.microsoft.com/office/powerpoint/2010/main" val="2204163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17C79-43EA-4B8F-8C2A-9072D503501D}"/>
              </a:ext>
            </a:extLst>
          </p:cNvPr>
          <p:cNvSpPr>
            <a:spLocks noGrp="1"/>
          </p:cNvSpPr>
          <p:nvPr>
            <p:ph type="title"/>
          </p:nvPr>
        </p:nvSpPr>
        <p:spPr>
          <a:xfrm>
            <a:off x="628650" y="857251"/>
            <a:ext cx="7886700" cy="709722"/>
          </a:xfrm>
        </p:spPr>
        <p:txBody>
          <a:bodyPr/>
          <a:lstStyle/>
          <a:p>
            <a:r>
              <a:rPr lang="en-US" sz="2700" b="1" dirty="0">
                <a:solidFill>
                  <a:srgbClr val="005DAA"/>
                </a:solidFill>
                <a:latin typeface="Calibri" pitchFamily="34" charset="0"/>
              </a:rPr>
              <a:t>Review: Committee Determination on Discrimination</a:t>
            </a:r>
            <a:endParaRPr lang="en-US" dirty="0"/>
          </a:p>
        </p:txBody>
      </p:sp>
      <p:pic>
        <p:nvPicPr>
          <p:cNvPr id="12" name="Content Placeholder 3">
            <a:extLst>
              <a:ext uri="{FF2B5EF4-FFF2-40B4-BE49-F238E27FC236}">
                <a16:creationId xmlns:a16="http://schemas.microsoft.com/office/drawing/2014/main" id="{9C8058CF-EBC7-4138-9944-1D58093826E2}"/>
              </a:ext>
            </a:extLst>
          </p:cNvPr>
          <p:cNvPicPr>
            <a:picLocks noGrp="1" noChangeAspect="1"/>
          </p:cNvPicPr>
          <p:nvPr>
            <p:ph idx="1"/>
          </p:nvPr>
        </p:nvPicPr>
        <p:blipFill>
          <a:blip r:embed="rId3">
            <a:alphaModFix amt="50000"/>
            <a:extLst>
              <a:ext uri="{28A0092B-C50C-407E-A947-70E740481C1C}">
                <a14:useLocalDpi xmlns:a14="http://schemas.microsoft.com/office/drawing/2010/main" val="0"/>
              </a:ext>
            </a:extLst>
          </a:blip>
          <a:srcRect/>
          <a:stretch/>
        </p:blipFill>
        <p:spPr>
          <a:xfrm>
            <a:off x="303028" y="1566977"/>
            <a:ext cx="8452884" cy="4194545"/>
          </a:xfrm>
          <a:prstGeom prst="rect">
            <a:avLst/>
          </a:prstGeom>
        </p:spPr>
      </p:pic>
      <p:sp>
        <p:nvSpPr>
          <p:cNvPr id="13" name="TextBox 12">
            <a:extLst>
              <a:ext uri="{FF2B5EF4-FFF2-40B4-BE49-F238E27FC236}">
                <a16:creationId xmlns:a16="http://schemas.microsoft.com/office/drawing/2014/main" id="{A28131DD-3DD9-4FAC-99AD-4C4C7BF0D48F}"/>
              </a:ext>
            </a:extLst>
          </p:cNvPr>
          <p:cNvSpPr txBox="1"/>
          <p:nvPr/>
        </p:nvSpPr>
        <p:spPr>
          <a:xfrm>
            <a:off x="2409542" y="1989226"/>
            <a:ext cx="6391228" cy="1754326"/>
          </a:xfrm>
          <a:prstGeom prst="rect">
            <a:avLst/>
          </a:prstGeom>
          <a:solidFill>
            <a:schemeClr val="bg1"/>
          </a:solidFill>
          <a:ln w="57150">
            <a:solidFill>
              <a:srgbClr val="FF0000"/>
            </a:solidFill>
          </a:ln>
        </p:spPr>
        <p:txBody>
          <a:bodyPr wrap="square" rtlCol="0">
            <a:spAutoFit/>
          </a:bodyPr>
          <a:lstStyle/>
          <a:p>
            <a:pPr defTabSz="685800" eaLnBrk="1" fontAlgn="auto" hangingPunct="1">
              <a:spcBef>
                <a:spcPts val="0"/>
              </a:spcBef>
              <a:spcAft>
                <a:spcPts val="0"/>
              </a:spcAft>
            </a:pPr>
            <a:r>
              <a:rPr lang="en-US" i="1" dirty="0">
                <a:solidFill>
                  <a:prstClr val="black"/>
                </a:solidFill>
                <a:latin typeface="Calibri" panose="020F0502020204030204"/>
              </a:rPr>
              <a:t>This checkbox refers to discrimination. Discrimination is treating someone less or more favorably based on the group, class or category they belong to resulting from biases, prejudices, and stereotyping. It can manifest as differences in care, clinical communication and shared decision-making. (Smedley et al, 2003 and Dr. Rachel Hardeman)</a:t>
            </a:r>
            <a:endParaRPr lang="en-US" b="1" i="1" dirty="0">
              <a:solidFill>
                <a:prstClr val="black"/>
              </a:solidFill>
              <a:latin typeface="Calibri" panose="020F0502020204030204"/>
            </a:endParaRPr>
          </a:p>
        </p:txBody>
      </p:sp>
      <p:pic>
        <p:nvPicPr>
          <p:cNvPr id="14" name="Picture 13">
            <a:extLst>
              <a:ext uri="{FF2B5EF4-FFF2-40B4-BE49-F238E27FC236}">
                <a16:creationId xmlns:a16="http://schemas.microsoft.com/office/drawing/2014/main" id="{1D152767-D760-44A9-AA34-64B07B3C5105}"/>
              </a:ext>
            </a:extLst>
          </p:cNvPr>
          <p:cNvPicPr>
            <a:picLocks noChangeAspect="1"/>
          </p:cNvPicPr>
          <p:nvPr/>
        </p:nvPicPr>
        <p:blipFill>
          <a:blip r:embed="rId4"/>
          <a:stretch>
            <a:fillRect/>
          </a:stretch>
        </p:blipFill>
        <p:spPr>
          <a:xfrm>
            <a:off x="1909600" y="3865471"/>
            <a:ext cx="6891170" cy="480938"/>
          </a:xfrm>
          <a:prstGeom prst="rect">
            <a:avLst/>
          </a:prstGeom>
          <a:ln w="57150">
            <a:solidFill>
              <a:srgbClr val="FF0000"/>
            </a:solidFill>
          </a:ln>
        </p:spPr>
      </p:pic>
    </p:spTree>
    <p:extLst>
      <p:ext uri="{BB962C8B-B14F-4D97-AF65-F5344CB8AC3E}">
        <p14:creationId xmlns:p14="http://schemas.microsoft.com/office/powerpoint/2010/main" val="1361046416"/>
      </p:ext>
    </p:extLst>
  </p:cSld>
  <p:clrMapOvr>
    <a:masterClrMapping/>
  </p:clrMapOvr>
  <mc:AlternateContent xmlns:mc="http://schemas.openxmlformats.org/markup-compatibility/2006" xmlns:p14="http://schemas.microsoft.com/office/powerpoint/2010/main">
    <mc:Choice Requires="p14">
      <p:transition p14:dur="10" advTm="27084"/>
    </mc:Choice>
    <mc:Fallback xmlns="">
      <p:transition advTm="2708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7D621A-FDE2-B6A5-4C2F-C677906D27AF}"/>
              </a:ext>
            </a:extLst>
          </p:cNvPr>
          <p:cNvSpPr>
            <a:spLocks noGrp="1"/>
          </p:cNvSpPr>
          <p:nvPr>
            <p:ph idx="1"/>
          </p:nvPr>
        </p:nvSpPr>
        <p:spPr>
          <a:xfrm>
            <a:off x="628650" y="1568687"/>
            <a:ext cx="7886700" cy="3278188"/>
          </a:xfrm>
        </p:spPr>
        <p:txBody>
          <a:bodyPr/>
          <a:lstStyle/>
          <a:p>
            <a:r>
              <a:rPr lang="en-US" sz="2000" dirty="0"/>
              <a:t>Discrimination is also an important risk factor affecting maternal health outcomes of women of color</a:t>
            </a:r>
          </a:p>
          <a:p>
            <a:pPr lvl="1"/>
            <a:r>
              <a:rPr lang="en-US" sz="1600" dirty="0"/>
              <a:t>Bias experienced during health care services contributes to racial disparities in maternal mortality</a:t>
            </a:r>
          </a:p>
          <a:p>
            <a:r>
              <a:rPr lang="en-US" sz="2000" dirty="0"/>
              <a:t>In South Carolina, </a:t>
            </a:r>
            <a:r>
              <a:rPr lang="en-US" sz="2000" b="1" dirty="0"/>
              <a:t>5%</a:t>
            </a:r>
            <a:r>
              <a:rPr lang="en-US" sz="2000" dirty="0"/>
              <a:t> of women 18-44 reported they felt treated worse than others races when seeking health care</a:t>
            </a:r>
          </a:p>
          <a:p>
            <a:pPr lvl="1"/>
            <a:r>
              <a:rPr lang="en-US" sz="1600" dirty="0"/>
              <a:t>This was </a:t>
            </a:r>
            <a:r>
              <a:rPr lang="en-US" sz="1600" b="1" dirty="0"/>
              <a:t>more than doubled among non-Hispanic Black women</a:t>
            </a:r>
          </a:p>
          <a:p>
            <a:pPr lvl="1"/>
            <a:endParaRPr lang="en-US" sz="1600" dirty="0"/>
          </a:p>
        </p:txBody>
      </p:sp>
      <p:sp>
        <p:nvSpPr>
          <p:cNvPr id="3" name="TextBox 2">
            <a:extLst>
              <a:ext uri="{FF2B5EF4-FFF2-40B4-BE49-F238E27FC236}">
                <a16:creationId xmlns:a16="http://schemas.microsoft.com/office/drawing/2014/main" id="{A130B280-E255-1E29-9C71-CDAD8B6893D6}"/>
              </a:ext>
            </a:extLst>
          </p:cNvPr>
          <p:cNvSpPr txBox="1"/>
          <p:nvPr/>
        </p:nvSpPr>
        <p:spPr>
          <a:xfrm>
            <a:off x="803305" y="6515127"/>
            <a:ext cx="4834978" cy="215444"/>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629B"/>
                </a:solidFill>
                <a:effectLst/>
                <a:uLnTx/>
                <a:uFillTx/>
                <a:latin typeface="Open Sans" panose="020B0606030504020204" pitchFamily="34" charset="0"/>
                <a:ea typeface="+mn-ea"/>
                <a:cs typeface="+mn-cs"/>
              </a:rPr>
              <a:t>https://www.nhlbi.nih.gov/news/2021/systemic-racism-key-risk-factor-maternal-death-and-illness</a:t>
            </a:r>
          </a:p>
        </p:txBody>
      </p:sp>
      <p:graphicFrame>
        <p:nvGraphicFramePr>
          <p:cNvPr id="2" name="Chart 1">
            <a:extLst>
              <a:ext uri="{FF2B5EF4-FFF2-40B4-BE49-F238E27FC236}">
                <a16:creationId xmlns:a16="http://schemas.microsoft.com/office/drawing/2014/main" id="{5E49FD12-5BC5-2CC3-6596-94A504D1B2D8}"/>
              </a:ext>
            </a:extLst>
          </p:cNvPr>
          <p:cNvGraphicFramePr>
            <a:graphicFrameLocks/>
          </p:cNvGraphicFramePr>
          <p:nvPr/>
        </p:nvGraphicFramePr>
        <p:xfrm>
          <a:off x="1917071" y="3706738"/>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2865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57175" y="1232154"/>
            <a:ext cx="8620506" cy="1072134"/>
          </a:xfrm>
          <a:prstGeom prst="rect">
            <a:avLst/>
          </a:prstGeom>
        </p:spPr>
      </p:pic>
      <p:sp>
        <p:nvSpPr>
          <p:cNvPr id="3" name="object 3"/>
          <p:cNvSpPr txBox="1">
            <a:spLocks noGrp="1"/>
          </p:cNvSpPr>
          <p:nvPr>
            <p:ph type="title"/>
          </p:nvPr>
        </p:nvSpPr>
        <p:spPr>
          <a:xfrm>
            <a:off x="857783" y="1648263"/>
            <a:ext cx="6961823" cy="425116"/>
          </a:xfrm>
          <a:prstGeom prst="rect">
            <a:avLst/>
          </a:prstGeom>
        </p:spPr>
        <p:txBody>
          <a:bodyPr vert="horz" wrap="square" lIns="0" tIns="9525" rIns="0" bIns="0" rtlCol="0">
            <a:spAutoFit/>
          </a:bodyPr>
          <a:lstStyle/>
          <a:p>
            <a:pPr marL="9525">
              <a:spcBef>
                <a:spcPts val="75"/>
              </a:spcBef>
            </a:pPr>
            <a:r>
              <a:rPr sz="2700" dirty="0">
                <a:solidFill>
                  <a:srgbClr val="FFFFFF"/>
                </a:solidFill>
              </a:rPr>
              <a:t>PHRASING</a:t>
            </a:r>
            <a:r>
              <a:rPr sz="2700" spc="-64" dirty="0">
                <a:solidFill>
                  <a:srgbClr val="FFFFFF"/>
                </a:solidFill>
              </a:rPr>
              <a:t> </a:t>
            </a:r>
            <a:r>
              <a:rPr sz="2700" spc="-23" dirty="0">
                <a:solidFill>
                  <a:srgbClr val="FFFFFF"/>
                </a:solidFill>
              </a:rPr>
              <a:t>THAT</a:t>
            </a:r>
            <a:r>
              <a:rPr sz="2700" spc="-64" dirty="0">
                <a:solidFill>
                  <a:srgbClr val="FFFFFF"/>
                </a:solidFill>
              </a:rPr>
              <a:t> </a:t>
            </a:r>
            <a:r>
              <a:rPr sz="2700" dirty="0">
                <a:solidFill>
                  <a:srgbClr val="FFFFFF"/>
                </a:solidFill>
              </a:rPr>
              <a:t>CAN</a:t>
            </a:r>
            <a:r>
              <a:rPr sz="2700" spc="-56" dirty="0">
                <a:solidFill>
                  <a:srgbClr val="FFFFFF"/>
                </a:solidFill>
              </a:rPr>
              <a:t> </a:t>
            </a:r>
            <a:r>
              <a:rPr sz="2700" spc="-15" dirty="0">
                <a:solidFill>
                  <a:srgbClr val="FFFFFF"/>
                </a:solidFill>
              </a:rPr>
              <a:t>INDICATE</a:t>
            </a:r>
            <a:r>
              <a:rPr sz="2700" spc="-60" dirty="0">
                <a:solidFill>
                  <a:srgbClr val="FFFFFF"/>
                </a:solidFill>
              </a:rPr>
              <a:t> </a:t>
            </a:r>
            <a:r>
              <a:rPr sz="2700" spc="-8" dirty="0">
                <a:solidFill>
                  <a:srgbClr val="FFFFFF"/>
                </a:solidFill>
              </a:rPr>
              <a:t>DISCRIMINATION</a:t>
            </a:r>
            <a:endParaRPr sz="2700" dirty="0"/>
          </a:p>
        </p:txBody>
      </p:sp>
      <p:sp>
        <p:nvSpPr>
          <p:cNvPr id="4" name="object 4"/>
          <p:cNvSpPr txBox="1"/>
          <p:nvPr/>
        </p:nvSpPr>
        <p:spPr>
          <a:xfrm>
            <a:off x="489280" y="2360572"/>
            <a:ext cx="3124200" cy="3147015"/>
          </a:xfrm>
          <a:prstGeom prst="rect">
            <a:avLst/>
          </a:prstGeom>
        </p:spPr>
        <p:txBody>
          <a:bodyPr vert="horz" wrap="square" lIns="0" tIns="121920" rIns="0" bIns="0" rtlCol="0">
            <a:spAutoFit/>
          </a:bodyPr>
          <a:lstStyle/>
          <a:p>
            <a:pPr marL="239078" marR="0" lvl="0" indent="-229553" algn="l" defTabSz="685800" rtl="0" eaLnBrk="1" fontAlgn="auto" latinLnBrk="0" hangingPunct="1">
              <a:lnSpc>
                <a:spcPct val="100000"/>
              </a:lnSpc>
              <a:spcBef>
                <a:spcPts val="960"/>
              </a:spcBef>
              <a:spcAft>
                <a:spcPts val="0"/>
              </a:spcAft>
              <a:buClr>
                <a:srgbClr val="00797B"/>
              </a:buClr>
              <a:buSzPct val="91666"/>
              <a:buFont typeface="Arial"/>
              <a:buChar char="•"/>
              <a:tabLst>
                <a:tab pos="239078" algn="l"/>
              </a:tabLst>
              <a:defRPr/>
            </a:pPr>
            <a:r>
              <a:rPr kumimoji="0" sz="1800" b="0" i="0" u="none" strike="noStrike" kern="0" cap="none" spc="-8" normalizeH="0" baseline="0" noProof="0" dirty="0">
                <a:ln>
                  <a:noFill/>
                </a:ln>
                <a:solidFill>
                  <a:srgbClr val="122C41"/>
                </a:solidFill>
                <a:effectLst/>
                <a:uLnTx/>
                <a:uFillTx/>
                <a:latin typeface="Calibri"/>
                <a:ea typeface="+mn-ea"/>
                <a:cs typeface="Calibri"/>
              </a:rPr>
              <a:t>“Drug-seeking”</a:t>
            </a:r>
            <a:endParaRPr kumimoji="0" sz="1800" b="0" i="0" u="none" strike="noStrike" kern="0" cap="none" spc="0" normalizeH="0" baseline="0" noProof="0" dirty="0">
              <a:ln>
                <a:noFill/>
              </a:ln>
              <a:solidFill>
                <a:sysClr val="windowText" lastClr="000000"/>
              </a:solidFill>
              <a:effectLst/>
              <a:uLnTx/>
              <a:uFillTx/>
              <a:latin typeface="Calibri"/>
              <a:ea typeface="+mn-ea"/>
              <a:cs typeface="Calibri"/>
            </a:endParaRPr>
          </a:p>
          <a:p>
            <a:pPr marL="239078" marR="0" lvl="0" indent="-229553" algn="l" defTabSz="685800" rtl="0" eaLnBrk="1" fontAlgn="auto" latinLnBrk="0" hangingPunct="1">
              <a:lnSpc>
                <a:spcPct val="100000"/>
              </a:lnSpc>
              <a:spcBef>
                <a:spcPts val="885"/>
              </a:spcBef>
              <a:spcAft>
                <a:spcPts val="0"/>
              </a:spcAft>
              <a:buClr>
                <a:srgbClr val="00797B"/>
              </a:buClr>
              <a:buSzPct val="91666"/>
              <a:buFont typeface="Arial"/>
              <a:buChar char="•"/>
              <a:tabLst>
                <a:tab pos="239078" algn="l"/>
              </a:tabLst>
              <a:defRPr/>
            </a:pPr>
            <a:r>
              <a:rPr kumimoji="0" sz="1800" b="0" i="0" u="none" strike="noStrike" kern="0" cap="none" spc="-8" normalizeH="0" baseline="0" noProof="0" dirty="0">
                <a:ln>
                  <a:noFill/>
                </a:ln>
                <a:solidFill>
                  <a:srgbClr val="122C41"/>
                </a:solidFill>
                <a:effectLst/>
                <a:uLnTx/>
                <a:uFillTx/>
                <a:latin typeface="Calibri"/>
                <a:ea typeface="+mn-ea"/>
                <a:cs typeface="Calibri"/>
              </a:rPr>
              <a:t>“Non-compliant”</a:t>
            </a:r>
            <a:endParaRPr kumimoji="0" sz="1800" b="0" i="0" u="none" strike="noStrike" kern="0" cap="none" spc="0" normalizeH="0" baseline="0" noProof="0" dirty="0">
              <a:ln>
                <a:noFill/>
              </a:ln>
              <a:solidFill>
                <a:sysClr val="windowText" lastClr="000000"/>
              </a:solidFill>
              <a:effectLst/>
              <a:uLnTx/>
              <a:uFillTx/>
              <a:latin typeface="Calibri"/>
              <a:ea typeface="+mn-ea"/>
              <a:cs typeface="Calibri"/>
            </a:endParaRPr>
          </a:p>
          <a:p>
            <a:pPr marL="239078" marR="0" lvl="0" indent="-229553" algn="l" defTabSz="685800" rtl="0" eaLnBrk="1" fontAlgn="auto" latinLnBrk="0" hangingPunct="1">
              <a:lnSpc>
                <a:spcPct val="100000"/>
              </a:lnSpc>
              <a:spcBef>
                <a:spcPts val="881"/>
              </a:spcBef>
              <a:spcAft>
                <a:spcPts val="0"/>
              </a:spcAft>
              <a:buClr>
                <a:srgbClr val="00797B"/>
              </a:buClr>
              <a:buSzPct val="91666"/>
              <a:buFont typeface="Arial"/>
              <a:buChar char="•"/>
              <a:tabLst>
                <a:tab pos="239078" algn="l"/>
              </a:tabLst>
              <a:defRPr/>
            </a:pPr>
            <a:r>
              <a:rPr kumimoji="0" sz="1800" b="0" i="0" u="none" strike="noStrike" kern="0" cap="none" spc="0" normalizeH="0" baseline="0" noProof="0" dirty="0">
                <a:ln>
                  <a:noFill/>
                </a:ln>
                <a:solidFill>
                  <a:srgbClr val="122C41"/>
                </a:solidFill>
                <a:effectLst/>
                <a:uLnTx/>
                <a:uFillTx/>
                <a:latin typeface="Calibri"/>
                <a:ea typeface="+mn-ea"/>
                <a:cs typeface="Calibri"/>
              </a:rPr>
              <a:t>Related</a:t>
            </a:r>
            <a:r>
              <a:rPr kumimoji="0" sz="1800" b="0" i="0" u="none" strike="noStrike" kern="0" cap="none" spc="-79" normalizeH="0" baseline="0" noProof="0" dirty="0">
                <a:ln>
                  <a:noFill/>
                </a:ln>
                <a:solidFill>
                  <a:srgbClr val="122C41"/>
                </a:solidFill>
                <a:effectLst/>
                <a:uLnTx/>
                <a:uFillTx/>
                <a:latin typeface="Calibri"/>
                <a:ea typeface="+mn-ea"/>
                <a:cs typeface="Calibri"/>
              </a:rPr>
              <a:t> </a:t>
            </a:r>
            <a:r>
              <a:rPr kumimoji="0" sz="1800" b="0" i="0" u="none" strike="noStrike" kern="0" cap="none" spc="0" normalizeH="0" baseline="0" noProof="0" dirty="0">
                <a:ln>
                  <a:noFill/>
                </a:ln>
                <a:solidFill>
                  <a:srgbClr val="122C41"/>
                </a:solidFill>
                <a:effectLst/>
                <a:uLnTx/>
                <a:uFillTx/>
                <a:latin typeface="Calibri"/>
                <a:ea typeface="+mn-ea"/>
                <a:cs typeface="Calibri"/>
              </a:rPr>
              <a:t>to</a:t>
            </a:r>
            <a:r>
              <a:rPr kumimoji="0" sz="1800" b="0" i="0" u="none" strike="noStrike" kern="0" cap="none" spc="-60" normalizeH="0" baseline="0" noProof="0" dirty="0">
                <a:ln>
                  <a:noFill/>
                </a:ln>
                <a:solidFill>
                  <a:srgbClr val="122C41"/>
                </a:solidFill>
                <a:effectLst/>
                <a:uLnTx/>
                <a:uFillTx/>
                <a:latin typeface="Calibri"/>
                <a:ea typeface="+mn-ea"/>
                <a:cs typeface="Calibri"/>
              </a:rPr>
              <a:t> </a:t>
            </a:r>
            <a:r>
              <a:rPr kumimoji="0" sz="1800" b="0" i="0" u="none" strike="noStrike" kern="0" cap="none" spc="0" normalizeH="0" baseline="0" noProof="0" dirty="0">
                <a:ln>
                  <a:noFill/>
                </a:ln>
                <a:solidFill>
                  <a:srgbClr val="122C41"/>
                </a:solidFill>
                <a:effectLst/>
                <a:uLnTx/>
                <a:uFillTx/>
                <a:latin typeface="Calibri"/>
                <a:ea typeface="+mn-ea"/>
                <a:cs typeface="Calibri"/>
              </a:rPr>
              <a:t>physical</a:t>
            </a:r>
            <a:r>
              <a:rPr kumimoji="0" sz="1800" b="0" i="0" u="none" strike="noStrike" kern="0" cap="none" spc="-64" normalizeH="0" baseline="0" noProof="0" dirty="0">
                <a:ln>
                  <a:noFill/>
                </a:ln>
                <a:solidFill>
                  <a:srgbClr val="122C41"/>
                </a:solidFill>
                <a:effectLst/>
                <a:uLnTx/>
                <a:uFillTx/>
                <a:latin typeface="Calibri"/>
                <a:ea typeface="+mn-ea"/>
                <a:cs typeface="Calibri"/>
              </a:rPr>
              <a:t> </a:t>
            </a:r>
            <a:r>
              <a:rPr kumimoji="0" sz="1800" b="0" i="0" u="none" strike="noStrike" kern="0" cap="none" spc="-8" normalizeH="0" baseline="0" noProof="0" dirty="0">
                <a:ln>
                  <a:noFill/>
                </a:ln>
                <a:solidFill>
                  <a:srgbClr val="122C41"/>
                </a:solidFill>
                <a:effectLst/>
                <a:uLnTx/>
                <a:uFillTx/>
                <a:latin typeface="Calibri"/>
                <a:ea typeface="+mn-ea"/>
                <a:cs typeface="Calibri"/>
              </a:rPr>
              <a:t>appearance</a:t>
            </a:r>
            <a:endParaRPr kumimoji="0" sz="1800" b="0" i="0" u="none" strike="noStrike" kern="0" cap="none" spc="0" normalizeH="0" baseline="0" noProof="0" dirty="0">
              <a:ln>
                <a:noFill/>
              </a:ln>
              <a:solidFill>
                <a:sysClr val="windowText" lastClr="000000"/>
              </a:solidFill>
              <a:effectLst/>
              <a:uLnTx/>
              <a:uFillTx/>
              <a:latin typeface="Calibri"/>
              <a:ea typeface="+mn-ea"/>
              <a:cs typeface="Calibri"/>
            </a:endParaRPr>
          </a:p>
          <a:p>
            <a:pPr marL="481489" marR="0" lvl="1" indent="-228600" algn="l" defTabSz="685800" rtl="0" eaLnBrk="1" fontAlgn="auto" latinLnBrk="0" hangingPunct="1">
              <a:lnSpc>
                <a:spcPct val="100000"/>
              </a:lnSpc>
              <a:spcBef>
                <a:spcPts val="885"/>
              </a:spcBef>
              <a:spcAft>
                <a:spcPts val="0"/>
              </a:spcAft>
              <a:buClr>
                <a:srgbClr val="00797B"/>
              </a:buClr>
              <a:buSzPct val="91666"/>
              <a:buFont typeface="Arial"/>
              <a:buChar char="•"/>
              <a:tabLst>
                <a:tab pos="481489" algn="l"/>
              </a:tabLst>
              <a:defRPr/>
            </a:pPr>
            <a:r>
              <a:rPr kumimoji="0" sz="1800" b="0" i="0" u="none" strike="noStrike" kern="0" cap="none" spc="-8" normalizeH="0" baseline="0" noProof="0" dirty="0">
                <a:ln>
                  <a:noFill/>
                </a:ln>
                <a:solidFill>
                  <a:srgbClr val="122C41"/>
                </a:solidFill>
                <a:effectLst/>
                <a:uLnTx/>
                <a:uFillTx/>
                <a:latin typeface="Calibri"/>
                <a:ea typeface="+mn-ea"/>
                <a:cs typeface="Calibri"/>
              </a:rPr>
              <a:t>Weight</a:t>
            </a:r>
            <a:endParaRPr kumimoji="0" sz="1800" b="0" i="0" u="none" strike="noStrike" kern="0" cap="none" spc="0" normalizeH="0" baseline="0" noProof="0" dirty="0">
              <a:ln>
                <a:noFill/>
              </a:ln>
              <a:solidFill>
                <a:sysClr val="windowText" lastClr="000000"/>
              </a:solidFill>
              <a:effectLst/>
              <a:uLnTx/>
              <a:uFillTx/>
              <a:latin typeface="Calibri"/>
              <a:ea typeface="+mn-ea"/>
              <a:cs typeface="Calibri"/>
            </a:endParaRPr>
          </a:p>
          <a:p>
            <a:pPr marL="481489" marR="0" lvl="1" indent="-228600" algn="l" defTabSz="685800" rtl="0" eaLnBrk="1" fontAlgn="auto" latinLnBrk="0" hangingPunct="1">
              <a:lnSpc>
                <a:spcPct val="100000"/>
              </a:lnSpc>
              <a:spcBef>
                <a:spcPts val="881"/>
              </a:spcBef>
              <a:spcAft>
                <a:spcPts val="0"/>
              </a:spcAft>
              <a:buClr>
                <a:srgbClr val="00797B"/>
              </a:buClr>
              <a:buSzPct val="91666"/>
              <a:buFont typeface="Arial"/>
              <a:buChar char="•"/>
              <a:tabLst>
                <a:tab pos="481489" algn="l"/>
              </a:tabLst>
              <a:defRPr/>
            </a:pPr>
            <a:r>
              <a:rPr kumimoji="0" sz="1800" b="0" i="0" u="none" strike="noStrike" kern="0" cap="none" spc="-23" normalizeH="0" baseline="0" noProof="0" dirty="0">
                <a:ln>
                  <a:noFill/>
                </a:ln>
                <a:solidFill>
                  <a:srgbClr val="122C41"/>
                </a:solidFill>
                <a:effectLst/>
                <a:uLnTx/>
                <a:uFillTx/>
                <a:latin typeface="Calibri"/>
                <a:ea typeface="+mn-ea"/>
                <a:cs typeface="Calibri"/>
              </a:rPr>
              <a:t>Tattoos</a:t>
            </a:r>
            <a:r>
              <a:rPr kumimoji="0" sz="1800" b="0" i="0" u="none" strike="noStrike" kern="0" cap="none" spc="-38" normalizeH="0" baseline="0" noProof="0" dirty="0">
                <a:ln>
                  <a:noFill/>
                </a:ln>
                <a:solidFill>
                  <a:srgbClr val="122C41"/>
                </a:solidFill>
                <a:effectLst/>
                <a:uLnTx/>
                <a:uFillTx/>
                <a:latin typeface="Calibri"/>
                <a:ea typeface="+mn-ea"/>
                <a:cs typeface="Calibri"/>
              </a:rPr>
              <a:t> </a:t>
            </a:r>
            <a:r>
              <a:rPr kumimoji="0" sz="1800" b="0" i="0" u="none" strike="noStrike" kern="0" cap="none" spc="0" normalizeH="0" baseline="0" noProof="0" dirty="0">
                <a:ln>
                  <a:noFill/>
                </a:ln>
                <a:solidFill>
                  <a:srgbClr val="122C41"/>
                </a:solidFill>
                <a:effectLst/>
                <a:uLnTx/>
                <a:uFillTx/>
                <a:latin typeface="Calibri"/>
                <a:ea typeface="+mn-ea"/>
                <a:cs typeface="Calibri"/>
              </a:rPr>
              <a:t>or</a:t>
            </a:r>
            <a:r>
              <a:rPr kumimoji="0" sz="1800" b="0" i="0" u="none" strike="noStrike" kern="0" cap="none" spc="-38" normalizeH="0" baseline="0" noProof="0" dirty="0">
                <a:ln>
                  <a:noFill/>
                </a:ln>
                <a:solidFill>
                  <a:srgbClr val="122C41"/>
                </a:solidFill>
                <a:effectLst/>
                <a:uLnTx/>
                <a:uFillTx/>
                <a:latin typeface="Calibri"/>
                <a:ea typeface="+mn-ea"/>
                <a:cs typeface="Calibri"/>
              </a:rPr>
              <a:t> </a:t>
            </a:r>
            <a:r>
              <a:rPr kumimoji="0" sz="1800" b="0" i="0" u="none" strike="noStrike" kern="0" cap="none" spc="-8" normalizeH="0" baseline="0" noProof="0" dirty="0">
                <a:ln>
                  <a:noFill/>
                </a:ln>
                <a:solidFill>
                  <a:srgbClr val="122C41"/>
                </a:solidFill>
                <a:effectLst/>
                <a:uLnTx/>
                <a:uFillTx/>
                <a:latin typeface="Calibri"/>
                <a:ea typeface="+mn-ea"/>
                <a:cs typeface="Calibri"/>
              </a:rPr>
              <a:t>piercing</a:t>
            </a:r>
            <a:endParaRPr kumimoji="0" sz="1800" b="0" i="0" u="none" strike="noStrike" kern="0" cap="none" spc="0" normalizeH="0" baseline="0" noProof="0" dirty="0">
              <a:ln>
                <a:noFill/>
              </a:ln>
              <a:solidFill>
                <a:sysClr val="windowText" lastClr="000000"/>
              </a:solidFill>
              <a:effectLst/>
              <a:uLnTx/>
              <a:uFillTx/>
              <a:latin typeface="Calibri"/>
              <a:ea typeface="+mn-ea"/>
              <a:cs typeface="Calibri"/>
            </a:endParaRPr>
          </a:p>
          <a:p>
            <a:pPr marL="481489" marR="0" lvl="1" indent="-228600" algn="l" defTabSz="685800" rtl="0" eaLnBrk="1" fontAlgn="auto" latinLnBrk="0" hangingPunct="1">
              <a:lnSpc>
                <a:spcPct val="100000"/>
              </a:lnSpc>
              <a:spcBef>
                <a:spcPts val="881"/>
              </a:spcBef>
              <a:spcAft>
                <a:spcPts val="0"/>
              </a:spcAft>
              <a:buClr>
                <a:srgbClr val="00797B"/>
              </a:buClr>
              <a:buSzPct val="91666"/>
              <a:buFont typeface="Arial"/>
              <a:buChar char="•"/>
              <a:tabLst>
                <a:tab pos="481489" algn="l"/>
              </a:tabLst>
              <a:defRPr/>
            </a:pPr>
            <a:r>
              <a:rPr kumimoji="0" sz="1800" b="0" i="0" u="none" strike="noStrike" kern="0" cap="none" spc="0" normalizeH="0" baseline="0" noProof="0" dirty="0">
                <a:ln>
                  <a:noFill/>
                </a:ln>
                <a:solidFill>
                  <a:srgbClr val="122C41"/>
                </a:solidFill>
                <a:effectLst/>
                <a:uLnTx/>
                <a:uFillTx/>
                <a:latin typeface="Calibri"/>
                <a:ea typeface="+mn-ea"/>
                <a:cs typeface="Calibri"/>
              </a:rPr>
              <a:t>Race</a:t>
            </a:r>
            <a:r>
              <a:rPr kumimoji="0" sz="1800" b="0" i="0" u="none" strike="noStrike" kern="0" cap="none" spc="-19" normalizeH="0" baseline="0" noProof="0" dirty="0">
                <a:ln>
                  <a:noFill/>
                </a:ln>
                <a:solidFill>
                  <a:srgbClr val="122C41"/>
                </a:solidFill>
                <a:effectLst/>
                <a:uLnTx/>
                <a:uFillTx/>
                <a:latin typeface="Calibri"/>
                <a:ea typeface="+mn-ea"/>
                <a:cs typeface="Calibri"/>
              </a:rPr>
              <a:t> </a:t>
            </a:r>
            <a:r>
              <a:rPr kumimoji="0" sz="1800" b="0" i="0" u="none" strike="noStrike" kern="0" cap="none" spc="0" normalizeH="0" baseline="0" noProof="0" dirty="0">
                <a:ln>
                  <a:noFill/>
                </a:ln>
                <a:solidFill>
                  <a:srgbClr val="122C41"/>
                </a:solidFill>
                <a:effectLst/>
                <a:uLnTx/>
                <a:uFillTx/>
                <a:latin typeface="Calibri"/>
                <a:ea typeface="+mn-ea"/>
                <a:cs typeface="Calibri"/>
              </a:rPr>
              <a:t>or</a:t>
            </a:r>
            <a:r>
              <a:rPr kumimoji="0" sz="1800" b="0" i="0" u="none" strike="noStrike" kern="0" cap="none" spc="-4" normalizeH="0" baseline="0" noProof="0" dirty="0">
                <a:ln>
                  <a:noFill/>
                </a:ln>
                <a:solidFill>
                  <a:srgbClr val="122C41"/>
                </a:solidFill>
                <a:effectLst/>
                <a:uLnTx/>
                <a:uFillTx/>
                <a:latin typeface="Calibri"/>
                <a:ea typeface="+mn-ea"/>
                <a:cs typeface="Calibri"/>
              </a:rPr>
              <a:t> </a:t>
            </a:r>
            <a:r>
              <a:rPr kumimoji="0" sz="1800" b="0" i="0" u="none" strike="noStrike" kern="0" cap="none" spc="-8" normalizeH="0" baseline="0" noProof="0" dirty="0">
                <a:ln>
                  <a:noFill/>
                </a:ln>
                <a:solidFill>
                  <a:srgbClr val="122C41"/>
                </a:solidFill>
                <a:effectLst/>
                <a:uLnTx/>
                <a:uFillTx/>
                <a:latin typeface="Calibri"/>
                <a:ea typeface="+mn-ea"/>
                <a:cs typeface="Calibri"/>
              </a:rPr>
              <a:t>ethnicity</a:t>
            </a:r>
            <a:endParaRPr kumimoji="0" sz="1800" b="0" i="0" u="none" strike="noStrike" kern="0" cap="none" spc="0" normalizeH="0" baseline="0" noProof="0" dirty="0">
              <a:ln>
                <a:noFill/>
              </a:ln>
              <a:solidFill>
                <a:sysClr val="windowText" lastClr="000000"/>
              </a:solidFill>
              <a:effectLst/>
              <a:uLnTx/>
              <a:uFillTx/>
              <a:latin typeface="Calibri"/>
              <a:ea typeface="+mn-ea"/>
              <a:cs typeface="Calibri"/>
            </a:endParaRPr>
          </a:p>
          <a:p>
            <a:pPr marL="239078" marR="0" lvl="0" indent="-229553" algn="l" defTabSz="685800" rtl="0" eaLnBrk="1" fontAlgn="auto" latinLnBrk="0" hangingPunct="1">
              <a:lnSpc>
                <a:spcPct val="100000"/>
              </a:lnSpc>
              <a:spcBef>
                <a:spcPts val="885"/>
              </a:spcBef>
              <a:spcAft>
                <a:spcPts val="0"/>
              </a:spcAft>
              <a:buClr>
                <a:srgbClr val="00797B"/>
              </a:buClr>
              <a:buSzPct val="91666"/>
              <a:buFont typeface="Arial"/>
              <a:buChar char="•"/>
              <a:tabLst>
                <a:tab pos="239078" algn="l"/>
              </a:tabLst>
              <a:defRPr/>
            </a:pPr>
            <a:r>
              <a:rPr kumimoji="0" sz="1800" b="0" i="0" u="none" strike="noStrike" kern="0" cap="none" spc="0" normalizeH="0" baseline="0" noProof="0" dirty="0">
                <a:ln>
                  <a:noFill/>
                </a:ln>
                <a:solidFill>
                  <a:srgbClr val="122C41"/>
                </a:solidFill>
                <a:effectLst/>
                <a:uLnTx/>
                <a:uFillTx/>
                <a:latin typeface="Calibri"/>
                <a:ea typeface="+mn-ea"/>
                <a:cs typeface="Calibri"/>
              </a:rPr>
              <a:t>Related</a:t>
            </a:r>
            <a:r>
              <a:rPr kumimoji="0" sz="1800" b="0" i="0" u="none" strike="noStrike" kern="0" cap="none" spc="-56" normalizeH="0" baseline="0" noProof="0" dirty="0">
                <a:ln>
                  <a:noFill/>
                </a:ln>
                <a:solidFill>
                  <a:srgbClr val="122C41"/>
                </a:solidFill>
                <a:effectLst/>
                <a:uLnTx/>
                <a:uFillTx/>
                <a:latin typeface="Calibri"/>
                <a:ea typeface="+mn-ea"/>
                <a:cs typeface="Calibri"/>
              </a:rPr>
              <a:t> </a:t>
            </a:r>
            <a:r>
              <a:rPr kumimoji="0" sz="1800" b="0" i="0" u="none" strike="noStrike" kern="0" cap="none" spc="0" normalizeH="0" baseline="0" noProof="0" dirty="0">
                <a:ln>
                  <a:noFill/>
                </a:ln>
                <a:solidFill>
                  <a:srgbClr val="122C41"/>
                </a:solidFill>
                <a:effectLst/>
                <a:uLnTx/>
                <a:uFillTx/>
                <a:latin typeface="Calibri"/>
                <a:ea typeface="+mn-ea"/>
                <a:cs typeface="Calibri"/>
              </a:rPr>
              <a:t>to</a:t>
            </a:r>
            <a:r>
              <a:rPr kumimoji="0" sz="1800" b="0" i="0" u="none" strike="noStrike" kern="0" cap="none" spc="-45" normalizeH="0" baseline="0" noProof="0" dirty="0">
                <a:ln>
                  <a:noFill/>
                </a:ln>
                <a:solidFill>
                  <a:srgbClr val="122C41"/>
                </a:solidFill>
                <a:effectLst/>
                <a:uLnTx/>
                <a:uFillTx/>
                <a:latin typeface="Calibri"/>
                <a:ea typeface="+mn-ea"/>
                <a:cs typeface="Calibri"/>
              </a:rPr>
              <a:t> </a:t>
            </a:r>
            <a:r>
              <a:rPr kumimoji="0" sz="1800" b="0" i="0" u="none" strike="noStrike" kern="0" cap="none" spc="0" normalizeH="0" baseline="0" noProof="0" dirty="0">
                <a:ln>
                  <a:noFill/>
                </a:ln>
                <a:solidFill>
                  <a:srgbClr val="122C41"/>
                </a:solidFill>
                <a:effectLst/>
                <a:uLnTx/>
                <a:uFillTx/>
                <a:latin typeface="Calibri"/>
                <a:ea typeface="+mn-ea"/>
                <a:cs typeface="Calibri"/>
              </a:rPr>
              <a:t>pay</a:t>
            </a:r>
            <a:r>
              <a:rPr kumimoji="0" sz="1800" b="0" i="0" u="none" strike="noStrike" kern="0" cap="none" spc="-38" normalizeH="0" baseline="0" noProof="0" dirty="0">
                <a:ln>
                  <a:noFill/>
                </a:ln>
                <a:solidFill>
                  <a:srgbClr val="122C41"/>
                </a:solidFill>
                <a:effectLst/>
                <a:uLnTx/>
                <a:uFillTx/>
                <a:latin typeface="Calibri"/>
                <a:ea typeface="+mn-ea"/>
                <a:cs typeface="Calibri"/>
              </a:rPr>
              <a:t> </a:t>
            </a:r>
            <a:r>
              <a:rPr kumimoji="0" sz="1800" b="0" i="0" u="none" strike="noStrike" kern="0" cap="none" spc="0" normalizeH="0" baseline="0" noProof="0" dirty="0">
                <a:ln>
                  <a:noFill/>
                </a:ln>
                <a:solidFill>
                  <a:srgbClr val="122C41"/>
                </a:solidFill>
                <a:effectLst/>
                <a:uLnTx/>
                <a:uFillTx/>
                <a:latin typeface="Calibri"/>
                <a:ea typeface="+mn-ea"/>
                <a:cs typeface="Calibri"/>
              </a:rPr>
              <a:t>source</a:t>
            </a:r>
            <a:r>
              <a:rPr kumimoji="0" sz="1800" b="0" i="0" u="none" strike="noStrike" kern="0" cap="none" spc="-45" normalizeH="0" baseline="0" noProof="0" dirty="0">
                <a:ln>
                  <a:noFill/>
                </a:ln>
                <a:solidFill>
                  <a:srgbClr val="122C41"/>
                </a:solidFill>
                <a:effectLst/>
                <a:uLnTx/>
                <a:uFillTx/>
                <a:latin typeface="Calibri"/>
                <a:ea typeface="+mn-ea"/>
                <a:cs typeface="Calibri"/>
              </a:rPr>
              <a:t> </a:t>
            </a:r>
            <a:r>
              <a:rPr kumimoji="0" sz="1800" b="0" i="0" u="none" strike="noStrike" kern="0" cap="none" spc="0" normalizeH="0" baseline="0" noProof="0" dirty="0">
                <a:ln>
                  <a:noFill/>
                </a:ln>
                <a:solidFill>
                  <a:srgbClr val="122C41"/>
                </a:solidFill>
                <a:effectLst/>
                <a:uLnTx/>
                <a:uFillTx/>
                <a:latin typeface="Calibri"/>
                <a:ea typeface="+mn-ea"/>
                <a:cs typeface="Calibri"/>
              </a:rPr>
              <a:t>for</a:t>
            </a:r>
            <a:r>
              <a:rPr kumimoji="0" sz="1800" b="0" i="0" u="none" strike="noStrike" kern="0" cap="none" spc="-38" normalizeH="0" baseline="0" noProof="0" dirty="0">
                <a:ln>
                  <a:noFill/>
                </a:ln>
                <a:solidFill>
                  <a:srgbClr val="122C41"/>
                </a:solidFill>
                <a:effectLst/>
                <a:uLnTx/>
                <a:uFillTx/>
                <a:latin typeface="Calibri"/>
                <a:ea typeface="+mn-ea"/>
                <a:cs typeface="Calibri"/>
              </a:rPr>
              <a:t> </a:t>
            </a:r>
            <a:r>
              <a:rPr kumimoji="0" sz="1800" b="0" i="0" u="none" strike="noStrike" kern="0" cap="none" spc="-15" normalizeH="0" baseline="0" noProof="0" dirty="0">
                <a:ln>
                  <a:noFill/>
                </a:ln>
                <a:solidFill>
                  <a:srgbClr val="122C41"/>
                </a:solidFill>
                <a:effectLst/>
                <a:uLnTx/>
                <a:uFillTx/>
                <a:latin typeface="Calibri"/>
                <a:ea typeface="+mn-ea"/>
                <a:cs typeface="Calibri"/>
              </a:rPr>
              <a:t>care</a:t>
            </a:r>
            <a:endParaRPr kumimoji="0" sz="1800" b="0" i="0" u="none" strike="noStrike" kern="0" cap="none" spc="0" normalizeH="0" baseline="0" noProof="0" dirty="0">
              <a:ln>
                <a:noFill/>
              </a:ln>
              <a:solidFill>
                <a:sysClr val="windowText" lastClr="000000"/>
              </a:solidFill>
              <a:effectLst/>
              <a:uLnTx/>
              <a:uFillTx/>
              <a:latin typeface="Calibri"/>
              <a:ea typeface="+mn-ea"/>
              <a:cs typeface="Calibri"/>
            </a:endParaRPr>
          </a:p>
          <a:p>
            <a:pPr marL="239078" marR="0" lvl="0" indent="-229553" algn="l" defTabSz="685800" rtl="0" eaLnBrk="1" fontAlgn="auto" latinLnBrk="0" hangingPunct="1">
              <a:lnSpc>
                <a:spcPct val="100000"/>
              </a:lnSpc>
              <a:spcBef>
                <a:spcPts val="881"/>
              </a:spcBef>
              <a:spcAft>
                <a:spcPts val="0"/>
              </a:spcAft>
              <a:buClr>
                <a:srgbClr val="00797B"/>
              </a:buClr>
              <a:buSzPct val="91666"/>
              <a:buFont typeface="Arial"/>
              <a:buChar char="•"/>
              <a:tabLst>
                <a:tab pos="239078" algn="l"/>
              </a:tabLst>
              <a:defRPr/>
            </a:pPr>
            <a:r>
              <a:rPr kumimoji="0" sz="1800" b="0" i="0" u="none" strike="noStrike" kern="0" cap="none" spc="0" normalizeH="0" baseline="0" noProof="0" dirty="0">
                <a:ln>
                  <a:noFill/>
                </a:ln>
                <a:solidFill>
                  <a:srgbClr val="122C41"/>
                </a:solidFill>
                <a:effectLst/>
                <a:uLnTx/>
                <a:uFillTx/>
                <a:latin typeface="Calibri"/>
                <a:ea typeface="+mn-ea"/>
                <a:cs typeface="Calibri"/>
              </a:rPr>
              <a:t>Related</a:t>
            </a:r>
            <a:r>
              <a:rPr kumimoji="0" sz="1800" b="0" i="0" u="none" strike="noStrike" kern="0" cap="none" spc="-60" normalizeH="0" baseline="0" noProof="0" dirty="0">
                <a:ln>
                  <a:noFill/>
                </a:ln>
                <a:solidFill>
                  <a:srgbClr val="122C41"/>
                </a:solidFill>
                <a:effectLst/>
                <a:uLnTx/>
                <a:uFillTx/>
                <a:latin typeface="Calibri"/>
                <a:ea typeface="+mn-ea"/>
                <a:cs typeface="Calibri"/>
              </a:rPr>
              <a:t> </a:t>
            </a:r>
            <a:r>
              <a:rPr kumimoji="0" sz="1800" b="0" i="0" u="none" strike="noStrike" kern="0" cap="none" spc="0" normalizeH="0" baseline="0" noProof="0" dirty="0">
                <a:ln>
                  <a:noFill/>
                </a:ln>
                <a:solidFill>
                  <a:srgbClr val="122C41"/>
                </a:solidFill>
                <a:effectLst/>
                <a:uLnTx/>
                <a:uFillTx/>
                <a:latin typeface="Calibri"/>
                <a:ea typeface="+mn-ea"/>
                <a:cs typeface="Calibri"/>
              </a:rPr>
              <a:t>to</a:t>
            </a:r>
            <a:r>
              <a:rPr kumimoji="0" sz="1800" b="0" i="0" u="none" strike="noStrike" kern="0" cap="none" spc="-53" normalizeH="0" baseline="0" noProof="0" dirty="0">
                <a:ln>
                  <a:noFill/>
                </a:ln>
                <a:solidFill>
                  <a:srgbClr val="122C41"/>
                </a:solidFill>
                <a:effectLst/>
                <a:uLnTx/>
                <a:uFillTx/>
                <a:latin typeface="Calibri"/>
                <a:ea typeface="+mn-ea"/>
                <a:cs typeface="Calibri"/>
              </a:rPr>
              <a:t> </a:t>
            </a:r>
            <a:r>
              <a:rPr kumimoji="0" sz="1800" b="0" i="0" u="none" strike="noStrike" kern="0" cap="none" spc="-19" normalizeH="0" baseline="0" noProof="0" dirty="0">
                <a:ln>
                  <a:noFill/>
                </a:ln>
                <a:solidFill>
                  <a:srgbClr val="122C41"/>
                </a:solidFill>
                <a:effectLst/>
                <a:uLnTx/>
                <a:uFillTx/>
                <a:latin typeface="Calibri"/>
                <a:ea typeface="+mn-ea"/>
                <a:cs typeface="Calibri"/>
              </a:rPr>
              <a:t>age</a:t>
            </a:r>
            <a:endParaRPr kumimoji="0" sz="1800" b="0" i="0" u="none" strike="noStrike" kern="0" cap="none" spc="0" normalizeH="0" baseline="0" noProof="0" dirty="0">
              <a:ln>
                <a:noFill/>
              </a:ln>
              <a:solidFill>
                <a:sysClr val="windowText" lastClr="000000"/>
              </a:solidFill>
              <a:effectLst/>
              <a:uLnTx/>
              <a:uFillTx/>
              <a:latin typeface="Calibri"/>
              <a:ea typeface="+mn-ea"/>
              <a:cs typeface="Calibri"/>
            </a:endParaRPr>
          </a:p>
        </p:txBody>
      </p:sp>
      <p:sp>
        <p:nvSpPr>
          <p:cNvPr id="5" name="object 5"/>
          <p:cNvSpPr txBox="1"/>
          <p:nvPr/>
        </p:nvSpPr>
        <p:spPr>
          <a:xfrm>
            <a:off x="158952" y="5575859"/>
            <a:ext cx="3180595" cy="171201"/>
          </a:xfrm>
          <a:prstGeom prst="rect">
            <a:avLst/>
          </a:prstGeom>
        </p:spPr>
        <p:txBody>
          <a:bodyPr vert="horz" wrap="square" lIns="0" tIns="9525" rIns="0" bIns="0" rtlCol="0">
            <a:spAutoFit/>
          </a:bodyPr>
          <a:lstStyle/>
          <a:p>
            <a:pPr marL="9525" marR="0" lvl="0" indent="0" algn="l" defTabSz="685800" rtl="0" eaLnBrk="1" fontAlgn="auto" latinLnBrk="0" hangingPunct="1">
              <a:lnSpc>
                <a:spcPct val="100000"/>
              </a:lnSpc>
              <a:spcBef>
                <a:spcPts val="75"/>
              </a:spcBef>
              <a:spcAft>
                <a:spcPts val="0"/>
              </a:spcAft>
              <a:buClrTx/>
              <a:buSzTx/>
              <a:buFontTx/>
              <a:buNone/>
              <a:tabLst/>
              <a:defRPr/>
            </a:pPr>
            <a:r>
              <a:rPr kumimoji="0" sz="1050" b="0" i="0" u="none" strike="noStrike" kern="0" cap="none" spc="0" normalizeH="0" baseline="0" noProof="0" dirty="0">
                <a:ln>
                  <a:noFill/>
                </a:ln>
                <a:solidFill>
                  <a:srgbClr val="122C41"/>
                </a:solidFill>
                <a:effectLst/>
                <a:uLnTx/>
                <a:uFillTx/>
                <a:latin typeface="Calibri"/>
                <a:ea typeface="+mn-ea"/>
                <a:cs typeface="Calibri"/>
              </a:rPr>
              <a:t>Credit:</a:t>
            </a:r>
            <a:r>
              <a:rPr kumimoji="0" sz="1050" b="0" i="0" u="none" strike="noStrike" kern="0" cap="none" spc="-11" normalizeH="0" baseline="0" noProof="0" dirty="0">
                <a:ln>
                  <a:noFill/>
                </a:ln>
                <a:solidFill>
                  <a:srgbClr val="122C41"/>
                </a:solidFill>
                <a:effectLst/>
                <a:uLnTx/>
                <a:uFillTx/>
                <a:latin typeface="Calibri"/>
                <a:ea typeface="+mn-ea"/>
                <a:cs typeface="Calibri"/>
              </a:rPr>
              <a:t> </a:t>
            </a:r>
            <a:r>
              <a:rPr kumimoji="0" sz="1050" b="0" i="0" u="none" strike="noStrike" kern="0" cap="none" spc="0" normalizeH="0" baseline="0" noProof="0" dirty="0">
                <a:ln>
                  <a:noFill/>
                </a:ln>
                <a:solidFill>
                  <a:srgbClr val="122C41"/>
                </a:solidFill>
                <a:effectLst/>
                <a:uLnTx/>
                <a:uFillTx/>
                <a:latin typeface="Calibri"/>
                <a:ea typeface="+mn-ea"/>
                <a:cs typeface="Calibri"/>
              </a:rPr>
              <a:t>Connie</a:t>
            </a:r>
            <a:r>
              <a:rPr kumimoji="0" sz="1050" b="0" i="0" u="none" strike="noStrike" kern="0" cap="none" spc="-4" normalizeH="0" baseline="0" noProof="0" dirty="0">
                <a:ln>
                  <a:noFill/>
                </a:ln>
                <a:solidFill>
                  <a:srgbClr val="122C41"/>
                </a:solidFill>
                <a:effectLst/>
                <a:uLnTx/>
                <a:uFillTx/>
                <a:latin typeface="Calibri"/>
                <a:ea typeface="+mn-ea"/>
                <a:cs typeface="Calibri"/>
              </a:rPr>
              <a:t> </a:t>
            </a:r>
            <a:r>
              <a:rPr kumimoji="0" sz="1050" b="0" i="0" u="none" strike="noStrike" kern="0" cap="none" spc="-8" normalizeH="0" baseline="0" noProof="0" dirty="0">
                <a:ln>
                  <a:noFill/>
                </a:ln>
                <a:solidFill>
                  <a:srgbClr val="122C41"/>
                </a:solidFill>
                <a:effectLst/>
                <a:uLnTx/>
                <a:uFillTx/>
                <a:latin typeface="Calibri"/>
                <a:ea typeface="+mn-ea"/>
                <a:cs typeface="Calibri"/>
              </a:rPr>
              <a:t>Graves</a:t>
            </a:r>
            <a:r>
              <a:rPr kumimoji="0" sz="1050" b="0" i="0" u="none" strike="noStrike" kern="0" cap="none" spc="-30" normalizeH="0" baseline="0" noProof="0" dirty="0">
                <a:ln>
                  <a:noFill/>
                </a:ln>
                <a:solidFill>
                  <a:srgbClr val="122C41"/>
                </a:solidFill>
                <a:effectLst/>
                <a:uLnTx/>
                <a:uFillTx/>
                <a:latin typeface="Calibri"/>
                <a:ea typeface="+mn-ea"/>
                <a:cs typeface="Calibri"/>
              </a:rPr>
              <a:t> </a:t>
            </a:r>
            <a:r>
              <a:rPr kumimoji="0" sz="1050" b="0" i="0" u="none" strike="noStrike" kern="0" cap="none" spc="0" normalizeH="0" baseline="0" noProof="0" dirty="0">
                <a:ln>
                  <a:noFill/>
                </a:ln>
                <a:solidFill>
                  <a:srgbClr val="122C41"/>
                </a:solidFill>
                <a:effectLst/>
                <a:uLnTx/>
                <a:uFillTx/>
                <a:latin typeface="Calibri"/>
                <a:ea typeface="+mn-ea"/>
                <a:cs typeface="Calibri"/>
              </a:rPr>
              <a:t>(TN</a:t>
            </a:r>
            <a:r>
              <a:rPr kumimoji="0" sz="1050" b="0" i="0" u="none" strike="noStrike" kern="0" cap="none" spc="-15" normalizeH="0" baseline="0" noProof="0" dirty="0">
                <a:ln>
                  <a:noFill/>
                </a:ln>
                <a:solidFill>
                  <a:srgbClr val="122C41"/>
                </a:solidFill>
                <a:effectLst/>
                <a:uLnTx/>
                <a:uFillTx/>
                <a:latin typeface="Calibri"/>
                <a:ea typeface="+mn-ea"/>
                <a:cs typeface="Calibri"/>
              </a:rPr>
              <a:t> MMRC)</a:t>
            </a:r>
            <a:endParaRPr kumimoji="0" sz="1050" b="0" i="0" u="none" strike="noStrike" kern="0" cap="none" spc="0" normalizeH="0" baseline="0" noProof="0" dirty="0">
              <a:ln>
                <a:noFill/>
              </a:ln>
              <a:solidFill>
                <a:sysClr val="windowText" lastClr="000000"/>
              </a:solidFill>
              <a:effectLst/>
              <a:uLnTx/>
              <a:uFillTx/>
              <a:latin typeface="Calibri"/>
              <a:ea typeface="+mn-ea"/>
              <a:cs typeface="Calibri"/>
            </a:endParaRPr>
          </a:p>
        </p:txBody>
      </p:sp>
    </p:spTree>
    <p:extLst>
      <p:ext uri="{BB962C8B-B14F-4D97-AF65-F5344CB8AC3E}">
        <p14:creationId xmlns:p14="http://schemas.microsoft.com/office/powerpoint/2010/main" val="1965606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3D62C5-71F9-9883-7499-DAC12ACA2153}"/>
              </a:ext>
            </a:extLst>
          </p:cNvPr>
          <p:cNvSpPr>
            <a:spLocks noGrp="1"/>
          </p:cNvSpPr>
          <p:nvPr>
            <p:ph idx="1"/>
          </p:nvPr>
        </p:nvSpPr>
        <p:spPr>
          <a:xfrm>
            <a:off x="548746" y="1587259"/>
            <a:ext cx="7966604" cy="5201729"/>
          </a:xfrm>
        </p:spPr>
        <p:txBody>
          <a:bodyPr/>
          <a:lstStyle/>
          <a:p>
            <a:pPr marL="0" indent="0">
              <a:buNone/>
            </a:pPr>
            <a:r>
              <a:rPr lang="en-US" sz="2000" dirty="0"/>
              <a:t>2023 SC Maternal Mortality Review Committee Legislative Brief</a:t>
            </a:r>
          </a:p>
          <a:p>
            <a:pPr marL="0" indent="0">
              <a:buNone/>
            </a:pPr>
            <a:r>
              <a:rPr lang="en-US" sz="2000" dirty="0"/>
              <a:t>CDC ERASE MM Initiative    </a:t>
            </a:r>
          </a:p>
          <a:p>
            <a:pPr marL="0" indent="0">
              <a:buNone/>
            </a:pPr>
            <a:r>
              <a:rPr lang="en-US" sz="2000" dirty="0"/>
              <a:t>DHEC Office Vital Statistics</a:t>
            </a:r>
          </a:p>
          <a:p>
            <a:pPr marL="0" indent="0">
              <a:buNone/>
            </a:pPr>
            <a:r>
              <a:rPr lang="en-US" sz="2000" dirty="0"/>
              <a:t>South Carolina Behavioral Risk Factor Surveillance </a:t>
            </a:r>
            <a:r>
              <a:rPr lang="en-US" sz="1800" dirty="0"/>
              <a:t>System (</a:t>
            </a:r>
            <a:r>
              <a:rPr lang="en-US" sz="1800" b="1" dirty="0"/>
              <a:t>BRFSS</a:t>
            </a:r>
            <a:r>
              <a:rPr lang="en-US" sz="1800" dirty="0"/>
              <a:t>)</a:t>
            </a:r>
          </a:p>
          <a:p>
            <a:r>
              <a:rPr lang="en-US" sz="1200" dirty="0"/>
              <a:t>Cross-sectional telephone survey</a:t>
            </a:r>
          </a:p>
          <a:p>
            <a:r>
              <a:rPr lang="en-US" sz="1200" dirty="0"/>
              <a:t>Representative of SC non-institutionalized adults (18+)</a:t>
            </a:r>
          </a:p>
          <a:p>
            <a:pPr marL="0" indent="0">
              <a:buNone/>
            </a:pPr>
            <a:r>
              <a:rPr lang="en-US" sz="2000" dirty="0"/>
              <a:t>South Carolina Pregnancy Risk Assessment Monitoring System </a:t>
            </a:r>
            <a:r>
              <a:rPr lang="en-US" sz="1600" dirty="0"/>
              <a:t>(</a:t>
            </a:r>
            <a:r>
              <a:rPr lang="en-US" sz="1600" b="1" dirty="0"/>
              <a:t>PRAMS)</a:t>
            </a:r>
          </a:p>
          <a:p>
            <a:r>
              <a:rPr lang="en-US" sz="1200" dirty="0"/>
              <a:t>Cross-sectional, multimodal survey</a:t>
            </a:r>
          </a:p>
          <a:p>
            <a:r>
              <a:rPr lang="en-US" sz="1200" dirty="0"/>
              <a:t>Representative of SC women who gave birth in SC to a live infant</a:t>
            </a:r>
          </a:p>
          <a:p>
            <a:r>
              <a:rPr lang="en-US" sz="1200" dirty="0"/>
              <a:t>Addresses important topics before, during, and after pregnancy</a:t>
            </a:r>
          </a:p>
          <a:p>
            <a:pPr lvl="3">
              <a:buFontTx/>
              <a:buChar char="-"/>
            </a:pPr>
            <a:endParaRPr lang="en-US" sz="1000" dirty="0"/>
          </a:p>
          <a:p>
            <a:pPr marL="457200" lvl="1" indent="0">
              <a:buNone/>
            </a:pPr>
            <a:endParaRPr lang="en-US" sz="1600" dirty="0"/>
          </a:p>
          <a:p>
            <a:pPr marL="457200" lvl="1" indent="0">
              <a:buNone/>
            </a:pPr>
            <a:endParaRPr lang="en-US" sz="1600" dirty="0"/>
          </a:p>
          <a:p>
            <a:pPr marL="457200" lvl="1" indent="0">
              <a:buNone/>
            </a:pPr>
            <a:endParaRPr lang="en-US" dirty="0"/>
          </a:p>
        </p:txBody>
      </p:sp>
      <p:sp>
        <p:nvSpPr>
          <p:cNvPr id="2" name="Title 6">
            <a:extLst>
              <a:ext uri="{FF2B5EF4-FFF2-40B4-BE49-F238E27FC236}">
                <a16:creationId xmlns:a16="http://schemas.microsoft.com/office/drawing/2014/main" id="{FC1478B3-51EE-26C6-379D-72E2026334B8}"/>
              </a:ext>
            </a:extLst>
          </p:cNvPr>
          <p:cNvSpPr>
            <a:spLocks noGrp="1"/>
          </p:cNvSpPr>
          <p:nvPr>
            <p:ph type="title"/>
          </p:nvPr>
        </p:nvSpPr>
        <p:spPr>
          <a:xfrm>
            <a:off x="552092" y="958668"/>
            <a:ext cx="8043162" cy="732109"/>
          </a:xfrm>
        </p:spPr>
        <p:txBody>
          <a:bodyPr/>
          <a:lstStyle/>
          <a:p>
            <a:r>
              <a:rPr lang="en-US" sz="2800" dirty="0"/>
              <a:t>Data Sources</a:t>
            </a:r>
          </a:p>
        </p:txBody>
      </p:sp>
      <p:pic>
        <p:nvPicPr>
          <p:cNvPr id="10" name="Picture 9" descr="Shape&#10;&#10;Description automatically generated with medium confidence">
            <a:extLst>
              <a:ext uri="{FF2B5EF4-FFF2-40B4-BE49-F238E27FC236}">
                <a16:creationId xmlns:a16="http://schemas.microsoft.com/office/drawing/2014/main" id="{2BE0B13E-ECF1-22BA-5F04-BF10213943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675" y="5158596"/>
            <a:ext cx="2458530" cy="1768415"/>
          </a:xfrm>
          <a:prstGeom prst="rect">
            <a:avLst/>
          </a:prstGeom>
        </p:spPr>
      </p:pic>
      <p:pic>
        <p:nvPicPr>
          <p:cNvPr id="14" name="Picture 13" descr="Logo&#10;&#10;Description automatically generated">
            <a:extLst>
              <a:ext uri="{FF2B5EF4-FFF2-40B4-BE49-F238E27FC236}">
                <a16:creationId xmlns:a16="http://schemas.microsoft.com/office/drawing/2014/main" id="{BB60D8A3-6350-6741-8463-4A5C9A2B6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8152" y="5469147"/>
            <a:ext cx="2907101" cy="1319841"/>
          </a:xfrm>
          <a:prstGeom prst="rect">
            <a:avLst/>
          </a:prstGeom>
        </p:spPr>
      </p:pic>
    </p:spTree>
    <p:extLst>
      <p:ext uri="{BB962C8B-B14F-4D97-AF65-F5344CB8AC3E}">
        <p14:creationId xmlns:p14="http://schemas.microsoft.com/office/powerpoint/2010/main" val="1405191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4898" y="1200151"/>
            <a:ext cx="8473440" cy="76676"/>
          </a:xfrm>
          <a:custGeom>
            <a:avLst/>
            <a:gdLst/>
            <a:ahLst/>
            <a:cxnLst/>
            <a:rect l="l" t="t" r="r" b="b"/>
            <a:pathLst>
              <a:path w="11297920" h="102234">
                <a:moveTo>
                  <a:pt x="11297412" y="0"/>
                </a:moveTo>
                <a:lnTo>
                  <a:pt x="0" y="0"/>
                </a:lnTo>
                <a:lnTo>
                  <a:pt x="0" y="102108"/>
                </a:lnTo>
                <a:lnTo>
                  <a:pt x="11297412" y="102108"/>
                </a:lnTo>
                <a:lnTo>
                  <a:pt x="11297412" y="0"/>
                </a:lnTo>
                <a:close/>
              </a:path>
            </a:pathLst>
          </a:custGeom>
          <a:solidFill>
            <a:srgbClr val="122C41"/>
          </a:solidFill>
        </p:spPr>
        <p:txBody>
          <a:bodyPr wrap="square" lIns="0" tIns="0" rIns="0" bIns="0" rtlCol="0"/>
          <a:lstStyle/>
          <a:p>
            <a:pPr defTabSz="685800" eaLnBrk="1" fontAlgn="auto" hangingPunct="1">
              <a:spcBef>
                <a:spcPts val="0"/>
              </a:spcBef>
              <a:spcAft>
                <a:spcPts val="0"/>
              </a:spcAft>
            </a:pPr>
            <a:endParaRPr sz="1350" kern="0" dirty="0">
              <a:solidFill>
                <a:sysClr val="windowText" lastClr="000000"/>
              </a:solidFill>
            </a:endParaRPr>
          </a:p>
        </p:txBody>
      </p:sp>
      <p:sp>
        <p:nvSpPr>
          <p:cNvPr id="3" name="object 3"/>
          <p:cNvSpPr txBox="1"/>
          <p:nvPr/>
        </p:nvSpPr>
        <p:spPr>
          <a:xfrm>
            <a:off x="6290500" y="2086546"/>
            <a:ext cx="2537459" cy="3199241"/>
          </a:xfrm>
          <a:prstGeom prst="rect">
            <a:avLst/>
          </a:prstGeom>
          <a:ln w="19050">
            <a:solidFill>
              <a:srgbClr val="1A0046"/>
            </a:solidFill>
          </a:ln>
        </p:spPr>
        <p:txBody>
          <a:bodyPr vert="horz" wrap="square" lIns="0" tIns="71914" rIns="0" bIns="0" rtlCol="0">
            <a:spAutoFit/>
          </a:bodyPr>
          <a:lstStyle/>
          <a:p>
            <a:pPr marL="818674" marR="642461" indent="-176213" defTabSz="685800" eaLnBrk="1" fontAlgn="auto" hangingPunct="1">
              <a:spcBef>
                <a:spcPts val="566"/>
              </a:spcBef>
              <a:spcAft>
                <a:spcPts val="0"/>
              </a:spcAft>
            </a:pPr>
            <a:r>
              <a:rPr sz="2400" b="1" kern="0" spc="-8" dirty="0">
                <a:solidFill>
                  <a:srgbClr val="1A0046"/>
                </a:solidFill>
                <a:latin typeface="Calibri"/>
                <a:cs typeface="Calibri"/>
              </a:rPr>
              <a:t>Structural Racism</a:t>
            </a:r>
            <a:endParaRPr sz="2400" kern="0" dirty="0">
              <a:solidFill>
                <a:sysClr val="windowText" lastClr="000000"/>
              </a:solidFill>
              <a:latin typeface="Calibri"/>
              <a:cs typeface="Calibri"/>
            </a:endParaRPr>
          </a:p>
          <a:p>
            <a:pPr marL="207645" marR="35243" defTabSz="685800" eaLnBrk="1" fontAlgn="auto" hangingPunct="1">
              <a:lnSpc>
                <a:spcPct val="114999"/>
              </a:lnSpc>
              <a:spcBef>
                <a:spcPts val="105"/>
              </a:spcBef>
              <a:spcAft>
                <a:spcPts val="0"/>
              </a:spcAft>
            </a:pPr>
            <a:r>
              <a:rPr sz="1350" b="1" kern="0" spc="-8" dirty="0">
                <a:solidFill>
                  <a:srgbClr val="1A0046"/>
                </a:solidFill>
                <a:latin typeface="Calibri"/>
                <a:cs typeface="Calibri"/>
              </a:rPr>
              <a:t>Systems</a:t>
            </a:r>
            <a:r>
              <a:rPr sz="1350" b="1" kern="0" spc="-26" dirty="0">
                <a:solidFill>
                  <a:srgbClr val="1A0046"/>
                </a:solidFill>
                <a:latin typeface="Calibri"/>
                <a:cs typeface="Calibri"/>
              </a:rPr>
              <a:t> </a:t>
            </a:r>
            <a:r>
              <a:rPr sz="1350" b="1" kern="0" dirty="0">
                <a:solidFill>
                  <a:srgbClr val="1A0046"/>
                </a:solidFill>
                <a:latin typeface="Calibri"/>
                <a:cs typeface="Calibri"/>
              </a:rPr>
              <a:t>of</a:t>
            </a:r>
            <a:r>
              <a:rPr sz="1350" b="1" kern="0" spc="-11" dirty="0">
                <a:solidFill>
                  <a:srgbClr val="1A0046"/>
                </a:solidFill>
                <a:latin typeface="Calibri"/>
                <a:cs typeface="Calibri"/>
              </a:rPr>
              <a:t> </a:t>
            </a:r>
            <a:r>
              <a:rPr sz="1350" b="1" kern="0" dirty="0">
                <a:solidFill>
                  <a:srgbClr val="1A0046"/>
                </a:solidFill>
                <a:latin typeface="Calibri"/>
                <a:cs typeface="Calibri"/>
              </a:rPr>
              <a:t>power</a:t>
            </a:r>
            <a:r>
              <a:rPr sz="1350" b="1" kern="0" spc="-30" dirty="0">
                <a:solidFill>
                  <a:srgbClr val="1A0046"/>
                </a:solidFill>
                <a:latin typeface="Calibri"/>
                <a:cs typeface="Calibri"/>
              </a:rPr>
              <a:t> </a:t>
            </a:r>
            <a:r>
              <a:rPr sz="1350" b="1" kern="0" dirty="0">
                <a:solidFill>
                  <a:srgbClr val="1A0046"/>
                </a:solidFill>
                <a:latin typeface="Calibri"/>
                <a:cs typeface="Calibri"/>
              </a:rPr>
              <a:t>based</a:t>
            </a:r>
            <a:r>
              <a:rPr sz="1350" b="1" kern="0" spc="-19" dirty="0">
                <a:solidFill>
                  <a:srgbClr val="1A0046"/>
                </a:solidFill>
                <a:latin typeface="Calibri"/>
                <a:cs typeface="Calibri"/>
              </a:rPr>
              <a:t> on </a:t>
            </a:r>
            <a:r>
              <a:rPr sz="1350" b="1" kern="0" spc="-8" dirty="0">
                <a:solidFill>
                  <a:srgbClr val="1A0046"/>
                </a:solidFill>
                <a:latin typeface="Calibri"/>
                <a:cs typeface="Calibri"/>
              </a:rPr>
              <a:t>historical</a:t>
            </a:r>
            <a:r>
              <a:rPr sz="1350" b="1" kern="0" spc="-23" dirty="0">
                <a:solidFill>
                  <a:srgbClr val="1A0046"/>
                </a:solidFill>
                <a:latin typeface="Calibri"/>
                <a:cs typeface="Calibri"/>
              </a:rPr>
              <a:t> </a:t>
            </a:r>
            <a:r>
              <a:rPr sz="1350" b="1" kern="0" dirty="0">
                <a:solidFill>
                  <a:srgbClr val="1A0046"/>
                </a:solidFill>
                <a:latin typeface="Calibri"/>
                <a:cs typeface="Calibri"/>
              </a:rPr>
              <a:t>injustices</a:t>
            </a:r>
            <a:r>
              <a:rPr sz="1350" b="1" kern="0" spc="-23" dirty="0">
                <a:solidFill>
                  <a:srgbClr val="1A0046"/>
                </a:solidFill>
                <a:latin typeface="Calibri"/>
                <a:cs typeface="Calibri"/>
              </a:rPr>
              <a:t> </a:t>
            </a:r>
            <a:r>
              <a:rPr sz="1350" b="1" kern="0" spc="-19" dirty="0">
                <a:solidFill>
                  <a:srgbClr val="1A0046"/>
                </a:solidFill>
                <a:latin typeface="Calibri"/>
                <a:cs typeface="Calibri"/>
              </a:rPr>
              <a:t>and </a:t>
            </a:r>
            <a:r>
              <a:rPr sz="1350" b="1" kern="0" spc="-8" dirty="0">
                <a:solidFill>
                  <a:srgbClr val="1A0046"/>
                </a:solidFill>
                <a:latin typeface="Calibri"/>
                <a:cs typeface="Calibri"/>
              </a:rPr>
              <a:t>contemporary</a:t>
            </a:r>
            <a:r>
              <a:rPr sz="1350" b="1" kern="0" spc="-53" dirty="0">
                <a:solidFill>
                  <a:srgbClr val="1A0046"/>
                </a:solidFill>
                <a:latin typeface="Calibri"/>
                <a:cs typeface="Calibri"/>
              </a:rPr>
              <a:t> </a:t>
            </a:r>
            <a:r>
              <a:rPr sz="1350" b="1" kern="0" dirty="0">
                <a:solidFill>
                  <a:srgbClr val="1A0046"/>
                </a:solidFill>
                <a:latin typeface="Calibri"/>
                <a:cs typeface="Calibri"/>
              </a:rPr>
              <a:t>social</a:t>
            </a:r>
            <a:r>
              <a:rPr sz="1350" b="1" kern="0" spc="-38" dirty="0">
                <a:solidFill>
                  <a:srgbClr val="1A0046"/>
                </a:solidFill>
                <a:latin typeface="Calibri"/>
                <a:cs typeface="Calibri"/>
              </a:rPr>
              <a:t> </a:t>
            </a:r>
            <a:r>
              <a:rPr sz="1350" b="1" kern="0" dirty="0">
                <a:solidFill>
                  <a:srgbClr val="1A0046"/>
                </a:solidFill>
                <a:latin typeface="Calibri"/>
                <a:cs typeface="Calibri"/>
              </a:rPr>
              <a:t>factors</a:t>
            </a:r>
            <a:r>
              <a:rPr sz="1350" b="1" kern="0" spc="-19" dirty="0">
                <a:solidFill>
                  <a:srgbClr val="1A0046"/>
                </a:solidFill>
                <a:latin typeface="Calibri"/>
                <a:cs typeface="Calibri"/>
              </a:rPr>
              <a:t> </a:t>
            </a:r>
            <a:r>
              <a:rPr sz="1350" kern="0" spc="-15" dirty="0">
                <a:solidFill>
                  <a:srgbClr val="1A0046"/>
                </a:solidFill>
                <a:latin typeface="Calibri"/>
                <a:cs typeface="Calibri"/>
              </a:rPr>
              <a:t>that </a:t>
            </a:r>
            <a:r>
              <a:rPr sz="1350" kern="0" spc="-8" dirty="0">
                <a:solidFill>
                  <a:srgbClr val="1A0046"/>
                </a:solidFill>
                <a:latin typeface="Calibri"/>
                <a:cs typeface="Calibri"/>
              </a:rPr>
              <a:t>systematically</a:t>
            </a:r>
            <a:r>
              <a:rPr sz="1350" kern="0" spc="-4" dirty="0">
                <a:solidFill>
                  <a:srgbClr val="1A0046"/>
                </a:solidFill>
                <a:latin typeface="Calibri"/>
                <a:cs typeface="Calibri"/>
              </a:rPr>
              <a:t> </a:t>
            </a:r>
            <a:r>
              <a:rPr sz="1350" kern="0" spc="-8" dirty="0">
                <a:solidFill>
                  <a:srgbClr val="1A0046"/>
                </a:solidFill>
                <a:latin typeface="Calibri"/>
                <a:cs typeface="Calibri"/>
              </a:rPr>
              <a:t>disadvantage </a:t>
            </a:r>
            <a:r>
              <a:rPr sz="1350" kern="0" dirty="0">
                <a:solidFill>
                  <a:srgbClr val="1A0046"/>
                </a:solidFill>
                <a:latin typeface="Calibri"/>
                <a:cs typeface="Calibri"/>
              </a:rPr>
              <a:t>people of color</a:t>
            </a:r>
            <a:r>
              <a:rPr sz="1350" kern="0" spc="-4" dirty="0">
                <a:solidFill>
                  <a:srgbClr val="1A0046"/>
                </a:solidFill>
                <a:latin typeface="Calibri"/>
                <a:cs typeface="Calibri"/>
              </a:rPr>
              <a:t> </a:t>
            </a:r>
            <a:r>
              <a:rPr sz="1350" kern="0" dirty="0">
                <a:solidFill>
                  <a:srgbClr val="1A0046"/>
                </a:solidFill>
                <a:latin typeface="Calibri"/>
                <a:cs typeface="Calibri"/>
              </a:rPr>
              <a:t>and</a:t>
            </a:r>
            <a:r>
              <a:rPr sz="1350" kern="0" spc="4" dirty="0">
                <a:solidFill>
                  <a:srgbClr val="1A0046"/>
                </a:solidFill>
                <a:latin typeface="Calibri"/>
                <a:cs typeface="Calibri"/>
              </a:rPr>
              <a:t> </a:t>
            </a:r>
            <a:r>
              <a:rPr sz="1350" kern="0" spc="-8" dirty="0">
                <a:solidFill>
                  <a:srgbClr val="1A0046"/>
                </a:solidFill>
                <a:latin typeface="Calibri"/>
                <a:cs typeface="Calibri"/>
              </a:rPr>
              <a:t>advantage </a:t>
            </a:r>
            <a:r>
              <a:rPr sz="1350" kern="0" dirty="0">
                <a:solidFill>
                  <a:srgbClr val="1A0046"/>
                </a:solidFill>
                <a:latin typeface="Calibri"/>
                <a:cs typeface="Calibri"/>
              </a:rPr>
              <a:t>white</a:t>
            </a:r>
            <a:r>
              <a:rPr sz="1350" kern="0" spc="4" dirty="0">
                <a:solidFill>
                  <a:srgbClr val="1A0046"/>
                </a:solidFill>
                <a:latin typeface="Calibri"/>
                <a:cs typeface="Calibri"/>
              </a:rPr>
              <a:t> </a:t>
            </a:r>
            <a:r>
              <a:rPr sz="1350" kern="0" dirty="0">
                <a:solidFill>
                  <a:srgbClr val="1A0046"/>
                </a:solidFill>
                <a:latin typeface="Calibri"/>
                <a:cs typeface="Calibri"/>
              </a:rPr>
              <a:t>people</a:t>
            </a:r>
            <a:r>
              <a:rPr sz="1350" kern="0" spc="-8" dirty="0">
                <a:solidFill>
                  <a:srgbClr val="1A0046"/>
                </a:solidFill>
                <a:latin typeface="Calibri"/>
                <a:cs typeface="Calibri"/>
              </a:rPr>
              <a:t> </a:t>
            </a:r>
            <a:r>
              <a:rPr sz="1350" kern="0" dirty="0">
                <a:solidFill>
                  <a:srgbClr val="1A0046"/>
                </a:solidFill>
                <a:latin typeface="Calibri"/>
                <a:cs typeface="Calibri"/>
              </a:rPr>
              <a:t>through</a:t>
            </a:r>
            <a:r>
              <a:rPr sz="1350" kern="0" spc="-15" dirty="0">
                <a:solidFill>
                  <a:srgbClr val="1A0046"/>
                </a:solidFill>
                <a:latin typeface="Calibri"/>
                <a:cs typeface="Calibri"/>
              </a:rPr>
              <a:t> </a:t>
            </a:r>
            <a:r>
              <a:rPr sz="1350" kern="0" spc="-8" dirty="0">
                <a:solidFill>
                  <a:srgbClr val="1A0046"/>
                </a:solidFill>
                <a:latin typeface="Calibri"/>
                <a:cs typeface="Calibri"/>
              </a:rPr>
              <a:t>inequities </a:t>
            </a:r>
            <a:r>
              <a:rPr sz="1350" kern="0" dirty="0">
                <a:solidFill>
                  <a:srgbClr val="1A0046"/>
                </a:solidFill>
                <a:latin typeface="Calibri"/>
                <a:cs typeface="Calibri"/>
              </a:rPr>
              <a:t>in</a:t>
            </a:r>
            <a:r>
              <a:rPr sz="1350" kern="0" spc="8" dirty="0">
                <a:solidFill>
                  <a:srgbClr val="1A0046"/>
                </a:solidFill>
                <a:latin typeface="Calibri"/>
                <a:cs typeface="Calibri"/>
              </a:rPr>
              <a:t> </a:t>
            </a:r>
            <a:r>
              <a:rPr sz="1350" kern="0" dirty="0">
                <a:solidFill>
                  <a:srgbClr val="1A0046"/>
                </a:solidFill>
                <a:latin typeface="Calibri"/>
                <a:cs typeface="Calibri"/>
              </a:rPr>
              <a:t>housing,</a:t>
            </a:r>
            <a:r>
              <a:rPr sz="1350" kern="0" spc="8" dirty="0">
                <a:solidFill>
                  <a:srgbClr val="1A0046"/>
                </a:solidFill>
                <a:latin typeface="Calibri"/>
                <a:cs typeface="Calibri"/>
              </a:rPr>
              <a:t> </a:t>
            </a:r>
            <a:r>
              <a:rPr sz="1350" kern="0" spc="-8" dirty="0">
                <a:solidFill>
                  <a:srgbClr val="1A0046"/>
                </a:solidFill>
                <a:latin typeface="Calibri"/>
                <a:cs typeface="Calibri"/>
              </a:rPr>
              <a:t>education, </a:t>
            </a:r>
            <a:r>
              <a:rPr sz="1350" kern="0" dirty="0">
                <a:solidFill>
                  <a:srgbClr val="1A0046"/>
                </a:solidFill>
                <a:latin typeface="Calibri"/>
                <a:cs typeface="Calibri"/>
              </a:rPr>
              <a:t>employment,</a:t>
            </a:r>
            <a:r>
              <a:rPr sz="1350" kern="0" spc="-15" dirty="0">
                <a:solidFill>
                  <a:srgbClr val="1A0046"/>
                </a:solidFill>
                <a:latin typeface="Calibri"/>
                <a:cs typeface="Calibri"/>
              </a:rPr>
              <a:t> </a:t>
            </a:r>
            <a:r>
              <a:rPr sz="1350" kern="0" dirty="0">
                <a:solidFill>
                  <a:srgbClr val="1A0046"/>
                </a:solidFill>
                <a:latin typeface="Calibri"/>
                <a:cs typeface="Calibri"/>
              </a:rPr>
              <a:t>earnings,</a:t>
            </a:r>
            <a:r>
              <a:rPr sz="1350" kern="0" spc="-8" dirty="0">
                <a:solidFill>
                  <a:srgbClr val="1A0046"/>
                </a:solidFill>
                <a:latin typeface="Calibri"/>
                <a:cs typeface="Calibri"/>
              </a:rPr>
              <a:t> benefits, </a:t>
            </a:r>
            <a:r>
              <a:rPr sz="1350" kern="0" dirty="0">
                <a:solidFill>
                  <a:srgbClr val="1A0046"/>
                </a:solidFill>
                <a:latin typeface="Calibri"/>
                <a:cs typeface="Calibri"/>
              </a:rPr>
              <a:t>credit,</a:t>
            </a:r>
            <a:r>
              <a:rPr sz="1350" kern="0" spc="-8" dirty="0">
                <a:solidFill>
                  <a:srgbClr val="1A0046"/>
                </a:solidFill>
                <a:latin typeface="Calibri"/>
                <a:cs typeface="Calibri"/>
              </a:rPr>
              <a:t> </a:t>
            </a:r>
            <a:r>
              <a:rPr sz="1350" kern="0" dirty="0">
                <a:solidFill>
                  <a:srgbClr val="1A0046"/>
                </a:solidFill>
                <a:latin typeface="Calibri"/>
                <a:cs typeface="Calibri"/>
              </a:rPr>
              <a:t>media,</a:t>
            </a:r>
            <a:r>
              <a:rPr sz="1350" kern="0" spc="-11" dirty="0">
                <a:solidFill>
                  <a:srgbClr val="1A0046"/>
                </a:solidFill>
                <a:latin typeface="Calibri"/>
                <a:cs typeface="Calibri"/>
              </a:rPr>
              <a:t> </a:t>
            </a:r>
            <a:r>
              <a:rPr sz="1350" kern="0" dirty="0">
                <a:solidFill>
                  <a:srgbClr val="1A0046"/>
                </a:solidFill>
                <a:latin typeface="Calibri"/>
                <a:cs typeface="Calibri"/>
              </a:rPr>
              <a:t>health</a:t>
            </a:r>
            <a:r>
              <a:rPr sz="1350" kern="0" spc="-8" dirty="0">
                <a:solidFill>
                  <a:srgbClr val="1A0046"/>
                </a:solidFill>
                <a:latin typeface="Calibri"/>
                <a:cs typeface="Calibri"/>
              </a:rPr>
              <a:t> </a:t>
            </a:r>
            <a:r>
              <a:rPr sz="1350" kern="0" spc="-15" dirty="0">
                <a:solidFill>
                  <a:srgbClr val="1A0046"/>
                </a:solidFill>
                <a:latin typeface="Calibri"/>
                <a:cs typeface="Calibri"/>
              </a:rPr>
              <a:t>care, </a:t>
            </a:r>
            <a:r>
              <a:rPr sz="1350" kern="0" dirty="0">
                <a:solidFill>
                  <a:srgbClr val="1A0046"/>
                </a:solidFill>
                <a:latin typeface="Calibri"/>
                <a:cs typeface="Calibri"/>
              </a:rPr>
              <a:t>criminal</a:t>
            </a:r>
            <a:r>
              <a:rPr sz="1350" kern="0" spc="-23" dirty="0">
                <a:solidFill>
                  <a:srgbClr val="1A0046"/>
                </a:solidFill>
                <a:latin typeface="Calibri"/>
                <a:cs typeface="Calibri"/>
              </a:rPr>
              <a:t> </a:t>
            </a:r>
            <a:r>
              <a:rPr sz="1350" kern="0" dirty="0">
                <a:solidFill>
                  <a:srgbClr val="1A0046"/>
                </a:solidFill>
                <a:latin typeface="Calibri"/>
                <a:cs typeface="Calibri"/>
              </a:rPr>
              <a:t>justice,</a:t>
            </a:r>
            <a:r>
              <a:rPr sz="1350" kern="0" spc="-23" dirty="0">
                <a:solidFill>
                  <a:srgbClr val="1A0046"/>
                </a:solidFill>
                <a:latin typeface="Calibri"/>
                <a:cs typeface="Calibri"/>
              </a:rPr>
              <a:t> </a:t>
            </a:r>
            <a:r>
              <a:rPr sz="1350" kern="0" spc="-15" dirty="0">
                <a:solidFill>
                  <a:srgbClr val="1A0046"/>
                </a:solidFill>
                <a:latin typeface="Calibri"/>
                <a:cs typeface="Calibri"/>
              </a:rPr>
              <a:t>etc.</a:t>
            </a:r>
            <a:endParaRPr sz="1350" kern="0" dirty="0">
              <a:solidFill>
                <a:sysClr val="windowText" lastClr="000000"/>
              </a:solidFill>
              <a:latin typeface="Calibri"/>
              <a:cs typeface="Calibri"/>
            </a:endParaRPr>
          </a:p>
        </p:txBody>
      </p:sp>
      <p:sp>
        <p:nvSpPr>
          <p:cNvPr id="4" name="object 4"/>
          <p:cNvSpPr txBox="1"/>
          <p:nvPr/>
        </p:nvSpPr>
        <p:spPr>
          <a:xfrm>
            <a:off x="334327" y="2086546"/>
            <a:ext cx="2449830" cy="3276507"/>
          </a:xfrm>
          <a:prstGeom prst="rect">
            <a:avLst/>
          </a:prstGeom>
          <a:ln w="19050">
            <a:solidFill>
              <a:srgbClr val="1A0046"/>
            </a:solidFill>
          </a:ln>
        </p:spPr>
        <p:txBody>
          <a:bodyPr vert="horz" wrap="square" lIns="0" tIns="71914" rIns="0" bIns="0" rtlCol="0">
            <a:spAutoFit/>
          </a:bodyPr>
          <a:lstStyle/>
          <a:p>
            <a:pPr marL="301943" defTabSz="685800" eaLnBrk="1" fontAlgn="auto" hangingPunct="1">
              <a:spcBef>
                <a:spcPts val="566"/>
              </a:spcBef>
              <a:spcAft>
                <a:spcPts val="0"/>
              </a:spcAft>
            </a:pPr>
            <a:r>
              <a:rPr sz="2400" b="1" kern="0" spc="-8" dirty="0">
                <a:solidFill>
                  <a:srgbClr val="1A0046"/>
                </a:solidFill>
                <a:latin typeface="Calibri"/>
                <a:cs typeface="Calibri"/>
              </a:rPr>
              <a:t>Discrimination</a:t>
            </a:r>
            <a:endParaRPr sz="2400" kern="0" dirty="0">
              <a:solidFill>
                <a:sysClr val="windowText" lastClr="000000"/>
              </a:solidFill>
              <a:latin typeface="Calibri"/>
              <a:cs typeface="Calibri"/>
            </a:endParaRPr>
          </a:p>
          <a:p>
            <a:pPr defTabSz="685800" eaLnBrk="1" fontAlgn="auto" hangingPunct="1">
              <a:spcBef>
                <a:spcPts val="0"/>
              </a:spcBef>
              <a:spcAft>
                <a:spcPts val="0"/>
              </a:spcAft>
            </a:pPr>
            <a:endParaRPr sz="2400" kern="0" dirty="0">
              <a:solidFill>
                <a:sysClr val="windowText" lastClr="000000"/>
              </a:solidFill>
              <a:latin typeface="Calibri"/>
              <a:cs typeface="Calibri"/>
            </a:endParaRPr>
          </a:p>
          <a:p>
            <a:pPr defTabSz="685800" eaLnBrk="1" fontAlgn="auto" hangingPunct="1">
              <a:spcBef>
                <a:spcPts val="15"/>
              </a:spcBef>
              <a:spcAft>
                <a:spcPts val="0"/>
              </a:spcAft>
            </a:pPr>
            <a:endParaRPr sz="2138" kern="0" dirty="0">
              <a:solidFill>
                <a:sysClr val="windowText" lastClr="000000"/>
              </a:solidFill>
              <a:latin typeface="Calibri"/>
              <a:cs typeface="Calibri"/>
            </a:endParaRPr>
          </a:p>
          <a:p>
            <a:pPr marL="320993" marR="84296" defTabSz="685800" eaLnBrk="1" fontAlgn="auto" hangingPunct="1">
              <a:lnSpc>
                <a:spcPct val="114999"/>
              </a:lnSpc>
              <a:spcBef>
                <a:spcPts val="0"/>
              </a:spcBef>
              <a:spcAft>
                <a:spcPts val="0"/>
              </a:spcAft>
            </a:pPr>
            <a:r>
              <a:rPr sz="1350" b="1" kern="0" spc="-8" dirty="0">
                <a:solidFill>
                  <a:srgbClr val="1A0046"/>
                </a:solidFill>
                <a:latin typeface="Calibri"/>
                <a:cs typeface="Calibri"/>
              </a:rPr>
              <a:t>Treating</a:t>
            </a:r>
            <a:r>
              <a:rPr sz="1350" b="1" kern="0" spc="-45" dirty="0">
                <a:solidFill>
                  <a:srgbClr val="1A0046"/>
                </a:solidFill>
                <a:latin typeface="Calibri"/>
                <a:cs typeface="Calibri"/>
              </a:rPr>
              <a:t> </a:t>
            </a:r>
            <a:r>
              <a:rPr sz="1350" b="1" kern="0" dirty="0">
                <a:solidFill>
                  <a:srgbClr val="1A0046"/>
                </a:solidFill>
                <a:latin typeface="Calibri"/>
                <a:cs typeface="Calibri"/>
              </a:rPr>
              <a:t>someone</a:t>
            </a:r>
            <a:r>
              <a:rPr sz="1350" b="1" kern="0" spc="-30" dirty="0">
                <a:solidFill>
                  <a:srgbClr val="1A0046"/>
                </a:solidFill>
                <a:latin typeface="Calibri"/>
                <a:cs typeface="Calibri"/>
              </a:rPr>
              <a:t> </a:t>
            </a:r>
            <a:r>
              <a:rPr sz="1350" b="1" kern="0" dirty="0">
                <a:solidFill>
                  <a:srgbClr val="1A0046"/>
                </a:solidFill>
                <a:latin typeface="Calibri"/>
                <a:cs typeface="Calibri"/>
              </a:rPr>
              <a:t>less</a:t>
            </a:r>
            <a:r>
              <a:rPr sz="1350" b="1" kern="0" spc="-49" dirty="0">
                <a:solidFill>
                  <a:srgbClr val="1A0046"/>
                </a:solidFill>
                <a:latin typeface="Calibri"/>
                <a:cs typeface="Calibri"/>
              </a:rPr>
              <a:t> </a:t>
            </a:r>
            <a:r>
              <a:rPr sz="1350" b="1" kern="0" spc="-19" dirty="0">
                <a:solidFill>
                  <a:srgbClr val="1A0046"/>
                </a:solidFill>
                <a:latin typeface="Calibri"/>
                <a:cs typeface="Calibri"/>
              </a:rPr>
              <a:t>or </a:t>
            </a:r>
            <a:r>
              <a:rPr sz="1350" b="1" kern="0" dirty="0">
                <a:solidFill>
                  <a:srgbClr val="1A0046"/>
                </a:solidFill>
                <a:latin typeface="Calibri"/>
                <a:cs typeface="Calibri"/>
              </a:rPr>
              <a:t>more</a:t>
            </a:r>
            <a:r>
              <a:rPr sz="1350" b="1" kern="0" spc="-23" dirty="0">
                <a:solidFill>
                  <a:srgbClr val="1A0046"/>
                </a:solidFill>
                <a:latin typeface="Calibri"/>
                <a:cs typeface="Calibri"/>
              </a:rPr>
              <a:t> </a:t>
            </a:r>
            <a:r>
              <a:rPr sz="1350" b="1" kern="0" spc="-8" dirty="0">
                <a:solidFill>
                  <a:srgbClr val="1A0046"/>
                </a:solidFill>
                <a:latin typeface="Calibri"/>
                <a:cs typeface="Calibri"/>
              </a:rPr>
              <a:t>favorably</a:t>
            </a:r>
            <a:r>
              <a:rPr sz="1350" b="1" kern="0" spc="-26" dirty="0">
                <a:solidFill>
                  <a:srgbClr val="1A0046"/>
                </a:solidFill>
                <a:latin typeface="Calibri"/>
                <a:cs typeface="Calibri"/>
              </a:rPr>
              <a:t> </a:t>
            </a:r>
            <a:r>
              <a:rPr sz="1350" b="1" kern="0" dirty="0">
                <a:solidFill>
                  <a:srgbClr val="1A0046"/>
                </a:solidFill>
                <a:latin typeface="Calibri"/>
                <a:cs typeface="Calibri"/>
              </a:rPr>
              <a:t>based</a:t>
            </a:r>
            <a:r>
              <a:rPr sz="1350" b="1" kern="0" spc="-23" dirty="0">
                <a:solidFill>
                  <a:srgbClr val="1A0046"/>
                </a:solidFill>
                <a:latin typeface="Calibri"/>
                <a:cs typeface="Calibri"/>
              </a:rPr>
              <a:t> </a:t>
            </a:r>
            <a:r>
              <a:rPr sz="1350" b="1" kern="0" dirty="0">
                <a:solidFill>
                  <a:srgbClr val="1A0046"/>
                </a:solidFill>
                <a:latin typeface="Calibri"/>
                <a:cs typeface="Calibri"/>
              </a:rPr>
              <a:t>on</a:t>
            </a:r>
            <a:r>
              <a:rPr sz="1350" b="1" kern="0" spc="-11" dirty="0">
                <a:solidFill>
                  <a:srgbClr val="1A0046"/>
                </a:solidFill>
                <a:latin typeface="Calibri"/>
                <a:cs typeface="Calibri"/>
              </a:rPr>
              <a:t> </a:t>
            </a:r>
            <a:r>
              <a:rPr sz="1350" b="1" kern="0" spc="-19" dirty="0">
                <a:solidFill>
                  <a:srgbClr val="1A0046"/>
                </a:solidFill>
                <a:latin typeface="Calibri"/>
                <a:cs typeface="Calibri"/>
              </a:rPr>
              <a:t>the </a:t>
            </a:r>
            <a:r>
              <a:rPr sz="1350" b="1" kern="0" dirty="0">
                <a:solidFill>
                  <a:srgbClr val="1A0046"/>
                </a:solidFill>
                <a:latin typeface="Calibri"/>
                <a:cs typeface="Calibri"/>
              </a:rPr>
              <a:t>group,</a:t>
            </a:r>
            <a:r>
              <a:rPr sz="1350" b="1" kern="0" spc="-41" dirty="0">
                <a:solidFill>
                  <a:srgbClr val="1A0046"/>
                </a:solidFill>
                <a:latin typeface="Calibri"/>
                <a:cs typeface="Calibri"/>
              </a:rPr>
              <a:t> </a:t>
            </a:r>
            <a:r>
              <a:rPr sz="1350" b="1" kern="0" dirty="0">
                <a:solidFill>
                  <a:srgbClr val="1A0046"/>
                </a:solidFill>
                <a:latin typeface="Calibri"/>
                <a:cs typeface="Calibri"/>
              </a:rPr>
              <a:t>class</a:t>
            </a:r>
            <a:r>
              <a:rPr sz="1350" b="1" kern="0" spc="-38" dirty="0">
                <a:solidFill>
                  <a:srgbClr val="1A0046"/>
                </a:solidFill>
                <a:latin typeface="Calibri"/>
                <a:cs typeface="Calibri"/>
              </a:rPr>
              <a:t> </a:t>
            </a:r>
            <a:r>
              <a:rPr sz="1350" b="1" kern="0" dirty="0">
                <a:solidFill>
                  <a:srgbClr val="1A0046"/>
                </a:solidFill>
                <a:latin typeface="Calibri"/>
                <a:cs typeface="Calibri"/>
              </a:rPr>
              <a:t>or</a:t>
            </a:r>
            <a:r>
              <a:rPr sz="1350" b="1" kern="0" spc="-30" dirty="0">
                <a:solidFill>
                  <a:srgbClr val="1A0046"/>
                </a:solidFill>
                <a:latin typeface="Calibri"/>
                <a:cs typeface="Calibri"/>
              </a:rPr>
              <a:t> </a:t>
            </a:r>
            <a:r>
              <a:rPr sz="1350" b="1" kern="0" dirty="0">
                <a:solidFill>
                  <a:srgbClr val="1A0046"/>
                </a:solidFill>
                <a:latin typeface="Calibri"/>
                <a:cs typeface="Calibri"/>
              </a:rPr>
              <a:t>category</a:t>
            </a:r>
            <a:r>
              <a:rPr sz="1350" b="1" kern="0" spc="-45" dirty="0">
                <a:solidFill>
                  <a:srgbClr val="1A0046"/>
                </a:solidFill>
                <a:latin typeface="Calibri"/>
                <a:cs typeface="Calibri"/>
              </a:rPr>
              <a:t> </a:t>
            </a:r>
            <a:r>
              <a:rPr sz="1350" b="1" kern="0" spc="-15" dirty="0">
                <a:solidFill>
                  <a:srgbClr val="1A0046"/>
                </a:solidFill>
                <a:latin typeface="Calibri"/>
                <a:cs typeface="Calibri"/>
              </a:rPr>
              <a:t>they </a:t>
            </a:r>
            <a:r>
              <a:rPr sz="1350" b="1" kern="0" dirty="0">
                <a:solidFill>
                  <a:srgbClr val="1A0046"/>
                </a:solidFill>
                <a:latin typeface="Calibri"/>
                <a:cs typeface="Calibri"/>
              </a:rPr>
              <a:t>belong</a:t>
            </a:r>
            <a:r>
              <a:rPr sz="1350" b="1" kern="0" spc="-49" dirty="0">
                <a:solidFill>
                  <a:srgbClr val="1A0046"/>
                </a:solidFill>
                <a:latin typeface="Calibri"/>
                <a:cs typeface="Calibri"/>
              </a:rPr>
              <a:t> </a:t>
            </a:r>
            <a:r>
              <a:rPr sz="1350" b="1" kern="0" dirty="0">
                <a:solidFill>
                  <a:srgbClr val="1A0046"/>
                </a:solidFill>
                <a:latin typeface="Calibri"/>
                <a:cs typeface="Calibri"/>
              </a:rPr>
              <a:t>to</a:t>
            </a:r>
            <a:r>
              <a:rPr sz="1350" b="1" kern="0" spc="-19" dirty="0">
                <a:solidFill>
                  <a:srgbClr val="1A0046"/>
                </a:solidFill>
                <a:latin typeface="Calibri"/>
                <a:cs typeface="Calibri"/>
              </a:rPr>
              <a:t> </a:t>
            </a:r>
            <a:r>
              <a:rPr sz="1350" kern="0" dirty="0">
                <a:solidFill>
                  <a:srgbClr val="1A0046"/>
                </a:solidFill>
                <a:latin typeface="Calibri"/>
                <a:cs typeface="Calibri"/>
              </a:rPr>
              <a:t>resulting</a:t>
            </a:r>
            <a:r>
              <a:rPr sz="1350" kern="0" spc="-8" dirty="0">
                <a:solidFill>
                  <a:srgbClr val="1A0046"/>
                </a:solidFill>
                <a:latin typeface="Calibri"/>
                <a:cs typeface="Calibri"/>
              </a:rPr>
              <a:t> </a:t>
            </a:r>
            <a:r>
              <a:rPr sz="1350" kern="0" spc="-15" dirty="0">
                <a:solidFill>
                  <a:srgbClr val="1A0046"/>
                </a:solidFill>
                <a:latin typeface="Calibri"/>
                <a:cs typeface="Calibri"/>
              </a:rPr>
              <a:t>from </a:t>
            </a:r>
            <a:r>
              <a:rPr sz="1350" kern="0" dirty="0">
                <a:solidFill>
                  <a:srgbClr val="1A0046"/>
                </a:solidFill>
                <a:latin typeface="Calibri"/>
                <a:cs typeface="Calibri"/>
              </a:rPr>
              <a:t>biases,</a:t>
            </a:r>
            <a:r>
              <a:rPr sz="1350" kern="0" spc="-19" dirty="0">
                <a:solidFill>
                  <a:srgbClr val="1A0046"/>
                </a:solidFill>
                <a:latin typeface="Calibri"/>
                <a:cs typeface="Calibri"/>
              </a:rPr>
              <a:t> </a:t>
            </a:r>
            <a:r>
              <a:rPr sz="1350" kern="0" dirty="0">
                <a:solidFill>
                  <a:srgbClr val="1A0046"/>
                </a:solidFill>
                <a:latin typeface="Calibri"/>
                <a:cs typeface="Calibri"/>
              </a:rPr>
              <a:t>prejudices,</a:t>
            </a:r>
            <a:r>
              <a:rPr sz="1350" kern="0" spc="-11" dirty="0">
                <a:solidFill>
                  <a:srgbClr val="1A0046"/>
                </a:solidFill>
                <a:latin typeface="Calibri"/>
                <a:cs typeface="Calibri"/>
              </a:rPr>
              <a:t> </a:t>
            </a:r>
            <a:r>
              <a:rPr sz="1350" kern="0" spc="-19" dirty="0">
                <a:solidFill>
                  <a:srgbClr val="1A0046"/>
                </a:solidFill>
                <a:latin typeface="Calibri"/>
                <a:cs typeface="Calibri"/>
              </a:rPr>
              <a:t>and </a:t>
            </a:r>
            <a:r>
              <a:rPr sz="1350" kern="0" spc="-8" dirty="0">
                <a:solidFill>
                  <a:srgbClr val="1A0046"/>
                </a:solidFill>
                <a:latin typeface="Calibri"/>
                <a:cs typeface="Calibri"/>
              </a:rPr>
              <a:t>stereotyping.</a:t>
            </a:r>
            <a:r>
              <a:rPr sz="1350" kern="0" spc="-4" dirty="0">
                <a:solidFill>
                  <a:srgbClr val="1A0046"/>
                </a:solidFill>
                <a:latin typeface="Calibri"/>
                <a:cs typeface="Calibri"/>
              </a:rPr>
              <a:t> </a:t>
            </a:r>
            <a:r>
              <a:rPr sz="1350" kern="0" dirty="0">
                <a:solidFill>
                  <a:srgbClr val="1A0046"/>
                </a:solidFill>
                <a:latin typeface="Calibri"/>
                <a:cs typeface="Calibri"/>
              </a:rPr>
              <a:t>It</a:t>
            </a:r>
            <a:r>
              <a:rPr sz="1350" kern="0" spc="-8" dirty="0">
                <a:solidFill>
                  <a:srgbClr val="1A0046"/>
                </a:solidFill>
                <a:latin typeface="Calibri"/>
                <a:cs typeface="Calibri"/>
              </a:rPr>
              <a:t> </a:t>
            </a:r>
            <a:r>
              <a:rPr sz="1350" kern="0" dirty="0">
                <a:solidFill>
                  <a:srgbClr val="1A0046"/>
                </a:solidFill>
                <a:latin typeface="Calibri"/>
                <a:cs typeface="Calibri"/>
              </a:rPr>
              <a:t>can</a:t>
            </a:r>
            <a:r>
              <a:rPr sz="1350" kern="0" spc="11" dirty="0">
                <a:solidFill>
                  <a:srgbClr val="1A0046"/>
                </a:solidFill>
                <a:latin typeface="Calibri"/>
                <a:cs typeface="Calibri"/>
              </a:rPr>
              <a:t> </a:t>
            </a:r>
            <a:r>
              <a:rPr sz="1350" kern="0" spc="-8" dirty="0">
                <a:solidFill>
                  <a:srgbClr val="1A0046"/>
                </a:solidFill>
                <a:latin typeface="Calibri"/>
                <a:cs typeface="Calibri"/>
              </a:rPr>
              <a:t>manifest </a:t>
            </a:r>
            <a:r>
              <a:rPr sz="1350" kern="0" dirty="0">
                <a:solidFill>
                  <a:srgbClr val="1A0046"/>
                </a:solidFill>
                <a:latin typeface="Calibri"/>
                <a:cs typeface="Calibri"/>
              </a:rPr>
              <a:t>as</a:t>
            </a:r>
            <a:r>
              <a:rPr sz="1350" kern="0" spc="-11" dirty="0">
                <a:solidFill>
                  <a:srgbClr val="1A0046"/>
                </a:solidFill>
                <a:latin typeface="Calibri"/>
                <a:cs typeface="Calibri"/>
              </a:rPr>
              <a:t> </a:t>
            </a:r>
            <a:r>
              <a:rPr sz="1350" i="1" kern="0" dirty="0">
                <a:solidFill>
                  <a:srgbClr val="1A0046"/>
                </a:solidFill>
                <a:latin typeface="Calibri"/>
                <a:cs typeface="Calibri"/>
              </a:rPr>
              <a:t>differences</a:t>
            </a:r>
            <a:r>
              <a:rPr sz="1350" i="1" kern="0" spc="-11" dirty="0">
                <a:solidFill>
                  <a:srgbClr val="1A0046"/>
                </a:solidFill>
                <a:latin typeface="Calibri"/>
                <a:cs typeface="Calibri"/>
              </a:rPr>
              <a:t> </a:t>
            </a:r>
            <a:r>
              <a:rPr sz="1350" i="1" kern="0" dirty="0">
                <a:solidFill>
                  <a:srgbClr val="1A0046"/>
                </a:solidFill>
                <a:latin typeface="Calibri"/>
                <a:cs typeface="Calibri"/>
              </a:rPr>
              <a:t>in</a:t>
            </a:r>
            <a:r>
              <a:rPr sz="1350" i="1" kern="0" spc="-11" dirty="0">
                <a:solidFill>
                  <a:srgbClr val="1A0046"/>
                </a:solidFill>
                <a:latin typeface="Calibri"/>
                <a:cs typeface="Calibri"/>
              </a:rPr>
              <a:t> </a:t>
            </a:r>
            <a:r>
              <a:rPr sz="1350" i="1" kern="0" dirty="0">
                <a:solidFill>
                  <a:srgbClr val="1A0046"/>
                </a:solidFill>
                <a:latin typeface="Calibri"/>
                <a:cs typeface="Calibri"/>
              </a:rPr>
              <a:t>care,</a:t>
            </a:r>
            <a:r>
              <a:rPr sz="1350" i="1" kern="0" spc="-8" dirty="0">
                <a:solidFill>
                  <a:srgbClr val="1A0046"/>
                </a:solidFill>
                <a:latin typeface="Calibri"/>
                <a:cs typeface="Calibri"/>
              </a:rPr>
              <a:t> clinical </a:t>
            </a:r>
            <a:r>
              <a:rPr sz="1350" i="1" kern="0" dirty="0">
                <a:solidFill>
                  <a:srgbClr val="1A0046"/>
                </a:solidFill>
                <a:latin typeface="Calibri"/>
                <a:cs typeface="Calibri"/>
              </a:rPr>
              <a:t>communication,</a:t>
            </a:r>
            <a:r>
              <a:rPr sz="1350" i="1" kern="0" spc="-15" dirty="0">
                <a:solidFill>
                  <a:srgbClr val="1A0046"/>
                </a:solidFill>
                <a:latin typeface="Calibri"/>
                <a:cs typeface="Calibri"/>
              </a:rPr>
              <a:t> </a:t>
            </a:r>
            <a:r>
              <a:rPr sz="1350" i="1" kern="0" dirty="0">
                <a:solidFill>
                  <a:srgbClr val="1A0046"/>
                </a:solidFill>
                <a:latin typeface="Calibri"/>
                <a:cs typeface="Calibri"/>
              </a:rPr>
              <a:t>and</a:t>
            </a:r>
            <a:r>
              <a:rPr sz="1350" i="1" kern="0" spc="-19" dirty="0">
                <a:solidFill>
                  <a:srgbClr val="1A0046"/>
                </a:solidFill>
                <a:latin typeface="Calibri"/>
                <a:cs typeface="Calibri"/>
              </a:rPr>
              <a:t> </a:t>
            </a:r>
            <a:r>
              <a:rPr sz="1350" i="1" kern="0" spc="-8" dirty="0">
                <a:solidFill>
                  <a:srgbClr val="1A0046"/>
                </a:solidFill>
                <a:latin typeface="Calibri"/>
                <a:cs typeface="Calibri"/>
              </a:rPr>
              <a:t>shared decision-making.</a:t>
            </a:r>
            <a:endParaRPr sz="1350" kern="0" dirty="0">
              <a:solidFill>
                <a:sysClr val="windowText" lastClr="000000"/>
              </a:solidFill>
              <a:latin typeface="Calibri"/>
              <a:cs typeface="Calibri"/>
            </a:endParaRPr>
          </a:p>
        </p:txBody>
      </p:sp>
      <p:sp>
        <p:nvSpPr>
          <p:cNvPr id="5" name="object 5"/>
          <p:cNvSpPr txBox="1"/>
          <p:nvPr/>
        </p:nvSpPr>
        <p:spPr>
          <a:xfrm>
            <a:off x="2943796" y="2086546"/>
            <a:ext cx="3204210" cy="3438153"/>
          </a:xfrm>
          <a:prstGeom prst="rect">
            <a:avLst/>
          </a:prstGeom>
          <a:ln w="19050">
            <a:solidFill>
              <a:srgbClr val="1A0046"/>
            </a:solidFill>
          </a:ln>
        </p:spPr>
        <p:txBody>
          <a:bodyPr vert="horz" wrap="square" lIns="0" tIns="71914" rIns="0" bIns="0" rtlCol="0">
            <a:spAutoFit/>
          </a:bodyPr>
          <a:lstStyle/>
          <a:p>
            <a:pPr marL="1153001" marR="744855" indent="-403860" defTabSz="685800" eaLnBrk="1" fontAlgn="auto" hangingPunct="1">
              <a:spcBef>
                <a:spcPts val="566"/>
              </a:spcBef>
              <a:spcAft>
                <a:spcPts val="0"/>
              </a:spcAft>
            </a:pPr>
            <a:r>
              <a:rPr sz="2400" b="1" kern="0" spc="-8" dirty="0">
                <a:solidFill>
                  <a:srgbClr val="1A0046"/>
                </a:solidFill>
                <a:latin typeface="Calibri"/>
                <a:cs typeface="Calibri"/>
              </a:rPr>
              <a:t>Interpersonal Racism</a:t>
            </a:r>
            <a:endParaRPr sz="2400" kern="0" dirty="0">
              <a:solidFill>
                <a:sysClr val="windowText" lastClr="000000"/>
              </a:solidFill>
              <a:latin typeface="Calibri"/>
              <a:cs typeface="Calibri"/>
            </a:endParaRPr>
          </a:p>
          <a:p>
            <a:pPr marL="213836" marR="200025" defTabSz="685800" eaLnBrk="1" fontAlgn="auto" hangingPunct="1">
              <a:lnSpc>
                <a:spcPct val="114999"/>
              </a:lnSpc>
              <a:spcBef>
                <a:spcPts val="105"/>
              </a:spcBef>
              <a:spcAft>
                <a:spcPts val="0"/>
              </a:spcAft>
            </a:pPr>
            <a:r>
              <a:rPr sz="1350" b="1" kern="0" dirty="0">
                <a:solidFill>
                  <a:srgbClr val="1A0046"/>
                </a:solidFill>
                <a:latin typeface="Calibri"/>
                <a:cs typeface="Calibri"/>
              </a:rPr>
              <a:t>Discriminatory</a:t>
            </a:r>
            <a:r>
              <a:rPr sz="1350" b="1" kern="0" spc="-38" dirty="0">
                <a:solidFill>
                  <a:srgbClr val="1A0046"/>
                </a:solidFill>
                <a:latin typeface="Calibri"/>
                <a:cs typeface="Calibri"/>
              </a:rPr>
              <a:t> </a:t>
            </a:r>
            <a:r>
              <a:rPr sz="1350" b="1" kern="0" spc="-8" dirty="0">
                <a:solidFill>
                  <a:srgbClr val="1A0046"/>
                </a:solidFill>
                <a:latin typeface="Calibri"/>
                <a:cs typeface="Calibri"/>
              </a:rPr>
              <a:t>interaction</a:t>
            </a:r>
            <a:r>
              <a:rPr sz="1350" b="1" kern="0" spc="-23" dirty="0">
                <a:solidFill>
                  <a:srgbClr val="1A0046"/>
                </a:solidFill>
                <a:latin typeface="Calibri"/>
                <a:cs typeface="Calibri"/>
              </a:rPr>
              <a:t> </a:t>
            </a:r>
            <a:r>
              <a:rPr sz="1350" b="1" kern="0" spc="-8" dirty="0">
                <a:solidFill>
                  <a:srgbClr val="1A0046"/>
                </a:solidFill>
                <a:latin typeface="Calibri"/>
                <a:cs typeface="Calibri"/>
              </a:rPr>
              <a:t>between </a:t>
            </a:r>
            <a:r>
              <a:rPr sz="1350" b="1" kern="0" dirty="0">
                <a:solidFill>
                  <a:srgbClr val="1A0046"/>
                </a:solidFill>
                <a:latin typeface="Calibri"/>
                <a:cs typeface="Calibri"/>
              </a:rPr>
              <a:t>individuals</a:t>
            </a:r>
            <a:r>
              <a:rPr sz="1350" b="1" kern="0" spc="-38" dirty="0">
                <a:solidFill>
                  <a:srgbClr val="1A0046"/>
                </a:solidFill>
                <a:latin typeface="Calibri"/>
                <a:cs typeface="Calibri"/>
              </a:rPr>
              <a:t> </a:t>
            </a:r>
            <a:r>
              <a:rPr sz="1350" b="1" kern="0" dirty="0">
                <a:solidFill>
                  <a:srgbClr val="1A0046"/>
                </a:solidFill>
                <a:latin typeface="Calibri"/>
                <a:cs typeface="Calibri"/>
              </a:rPr>
              <a:t>based</a:t>
            </a:r>
            <a:r>
              <a:rPr sz="1350" b="1" kern="0" spc="-34" dirty="0">
                <a:solidFill>
                  <a:srgbClr val="1A0046"/>
                </a:solidFill>
                <a:latin typeface="Calibri"/>
                <a:cs typeface="Calibri"/>
              </a:rPr>
              <a:t> </a:t>
            </a:r>
            <a:r>
              <a:rPr sz="1350" b="1" kern="0" dirty="0">
                <a:solidFill>
                  <a:srgbClr val="1A0046"/>
                </a:solidFill>
                <a:latin typeface="Calibri"/>
                <a:cs typeface="Calibri"/>
              </a:rPr>
              <a:t>on</a:t>
            </a:r>
            <a:r>
              <a:rPr sz="1350" b="1" kern="0" spc="-11" dirty="0">
                <a:solidFill>
                  <a:srgbClr val="1A0046"/>
                </a:solidFill>
                <a:latin typeface="Calibri"/>
                <a:cs typeface="Calibri"/>
              </a:rPr>
              <a:t> </a:t>
            </a:r>
            <a:r>
              <a:rPr sz="1350" b="1" kern="0" spc="-8" dirty="0">
                <a:solidFill>
                  <a:srgbClr val="1A0046"/>
                </a:solidFill>
                <a:latin typeface="Calibri"/>
                <a:cs typeface="Calibri"/>
              </a:rPr>
              <a:t>differential </a:t>
            </a:r>
            <a:r>
              <a:rPr sz="1350" b="1" kern="0" dirty="0">
                <a:solidFill>
                  <a:srgbClr val="1A0046"/>
                </a:solidFill>
                <a:latin typeface="Calibri"/>
                <a:cs typeface="Calibri"/>
              </a:rPr>
              <a:t>assumptions</a:t>
            </a:r>
            <a:r>
              <a:rPr sz="1350" b="1" kern="0" spc="-41" dirty="0">
                <a:solidFill>
                  <a:srgbClr val="1A0046"/>
                </a:solidFill>
                <a:latin typeface="Calibri"/>
                <a:cs typeface="Calibri"/>
              </a:rPr>
              <a:t> </a:t>
            </a:r>
            <a:r>
              <a:rPr sz="1350" b="1" kern="0" dirty="0">
                <a:solidFill>
                  <a:srgbClr val="1A0046"/>
                </a:solidFill>
                <a:latin typeface="Calibri"/>
                <a:cs typeface="Calibri"/>
              </a:rPr>
              <a:t>about</a:t>
            </a:r>
            <a:r>
              <a:rPr sz="1350" b="1" kern="0" spc="-26" dirty="0">
                <a:solidFill>
                  <a:srgbClr val="1A0046"/>
                </a:solidFill>
                <a:latin typeface="Calibri"/>
                <a:cs typeface="Calibri"/>
              </a:rPr>
              <a:t> </a:t>
            </a:r>
            <a:r>
              <a:rPr sz="1350" b="1" kern="0" dirty="0">
                <a:solidFill>
                  <a:srgbClr val="1A0046"/>
                </a:solidFill>
                <a:latin typeface="Calibri"/>
                <a:cs typeface="Calibri"/>
              </a:rPr>
              <a:t>the</a:t>
            </a:r>
            <a:r>
              <a:rPr sz="1350" b="1" kern="0" spc="-8" dirty="0">
                <a:solidFill>
                  <a:srgbClr val="1A0046"/>
                </a:solidFill>
                <a:latin typeface="Calibri"/>
                <a:cs typeface="Calibri"/>
              </a:rPr>
              <a:t> abilities, </a:t>
            </a:r>
            <a:r>
              <a:rPr sz="1350" b="1" kern="0" dirty="0">
                <a:solidFill>
                  <a:srgbClr val="1A0046"/>
                </a:solidFill>
                <a:latin typeface="Calibri"/>
                <a:cs typeface="Calibri"/>
              </a:rPr>
              <a:t>motives,</a:t>
            </a:r>
            <a:r>
              <a:rPr sz="1350" b="1" kern="0" spc="-53" dirty="0">
                <a:solidFill>
                  <a:srgbClr val="1A0046"/>
                </a:solidFill>
                <a:latin typeface="Calibri"/>
                <a:cs typeface="Calibri"/>
              </a:rPr>
              <a:t> </a:t>
            </a:r>
            <a:r>
              <a:rPr sz="1350" b="1" kern="0" dirty="0">
                <a:solidFill>
                  <a:srgbClr val="1A0046"/>
                </a:solidFill>
                <a:latin typeface="Calibri"/>
                <a:cs typeface="Calibri"/>
              </a:rPr>
              <a:t>and</a:t>
            </a:r>
            <a:r>
              <a:rPr sz="1350" b="1" kern="0" spc="-26" dirty="0">
                <a:solidFill>
                  <a:srgbClr val="1A0046"/>
                </a:solidFill>
                <a:latin typeface="Calibri"/>
                <a:cs typeface="Calibri"/>
              </a:rPr>
              <a:t> </a:t>
            </a:r>
            <a:r>
              <a:rPr sz="1350" b="1" kern="0" dirty="0">
                <a:solidFill>
                  <a:srgbClr val="1A0046"/>
                </a:solidFill>
                <a:latin typeface="Calibri"/>
                <a:cs typeface="Calibri"/>
              </a:rPr>
              <a:t>intentions</a:t>
            </a:r>
            <a:r>
              <a:rPr sz="1350" b="1" kern="0" spc="-45" dirty="0">
                <a:solidFill>
                  <a:srgbClr val="1A0046"/>
                </a:solidFill>
                <a:latin typeface="Calibri"/>
                <a:cs typeface="Calibri"/>
              </a:rPr>
              <a:t> </a:t>
            </a:r>
            <a:r>
              <a:rPr sz="1350" kern="0" dirty="0">
                <a:solidFill>
                  <a:srgbClr val="1A0046"/>
                </a:solidFill>
                <a:latin typeface="Calibri"/>
                <a:cs typeface="Calibri"/>
              </a:rPr>
              <a:t>of</a:t>
            </a:r>
            <a:r>
              <a:rPr sz="1350" kern="0" spc="-19" dirty="0">
                <a:solidFill>
                  <a:srgbClr val="1A0046"/>
                </a:solidFill>
                <a:latin typeface="Calibri"/>
                <a:cs typeface="Calibri"/>
              </a:rPr>
              <a:t> </a:t>
            </a:r>
            <a:r>
              <a:rPr sz="1350" kern="0" dirty="0">
                <a:solidFill>
                  <a:srgbClr val="1A0046"/>
                </a:solidFill>
                <a:latin typeface="Calibri"/>
                <a:cs typeface="Calibri"/>
              </a:rPr>
              <a:t>others</a:t>
            </a:r>
            <a:r>
              <a:rPr sz="1350" kern="0" spc="-23" dirty="0">
                <a:solidFill>
                  <a:srgbClr val="1A0046"/>
                </a:solidFill>
                <a:latin typeface="Calibri"/>
                <a:cs typeface="Calibri"/>
              </a:rPr>
              <a:t> </a:t>
            </a:r>
            <a:r>
              <a:rPr sz="1350" kern="0" spc="-19" dirty="0">
                <a:solidFill>
                  <a:srgbClr val="1A0046"/>
                </a:solidFill>
                <a:latin typeface="Calibri"/>
                <a:cs typeface="Calibri"/>
              </a:rPr>
              <a:t>and </a:t>
            </a:r>
            <a:r>
              <a:rPr sz="1350" kern="0" dirty="0">
                <a:solidFill>
                  <a:srgbClr val="1A0046"/>
                </a:solidFill>
                <a:latin typeface="Calibri"/>
                <a:cs typeface="Calibri"/>
              </a:rPr>
              <a:t>resulting</a:t>
            </a:r>
            <a:r>
              <a:rPr sz="1350" kern="0" spc="-8" dirty="0">
                <a:solidFill>
                  <a:srgbClr val="1A0046"/>
                </a:solidFill>
                <a:latin typeface="Calibri"/>
                <a:cs typeface="Calibri"/>
              </a:rPr>
              <a:t> </a:t>
            </a:r>
            <a:r>
              <a:rPr sz="1350" kern="0" dirty="0">
                <a:solidFill>
                  <a:srgbClr val="1A0046"/>
                </a:solidFill>
                <a:latin typeface="Calibri"/>
                <a:cs typeface="Calibri"/>
              </a:rPr>
              <a:t>in</a:t>
            </a:r>
            <a:r>
              <a:rPr sz="1350" kern="0" spc="-8" dirty="0">
                <a:solidFill>
                  <a:srgbClr val="1A0046"/>
                </a:solidFill>
                <a:latin typeface="Calibri"/>
                <a:cs typeface="Calibri"/>
              </a:rPr>
              <a:t> differential</a:t>
            </a:r>
            <a:r>
              <a:rPr sz="1350" kern="0" spc="-11" dirty="0">
                <a:solidFill>
                  <a:srgbClr val="1A0046"/>
                </a:solidFill>
                <a:latin typeface="Calibri"/>
                <a:cs typeface="Calibri"/>
              </a:rPr>
              <a:t> </a:t>
            </a:r>
            <a:r>
              <a:rPr sz="1350" kern="0" dirty="0">
                <a:solidFill>
                  <a:srgbClr val="1A0046"/>
                </a:solidFill>
                <a:latin typeface="Calibri"/>
                <a:cs typeface="Calibri"/>
              </a:rPr>
              <a:t>actions</a:t>
            </a:r>
            <a:r>
              <a:rPr sz="1350" kern="0" spc="-8" dirty="0">
                <a:solidFill>
                  <a:srgbClr val="1A0046"/>
                </a:solidFill>
                <a:latin typeface="Calibri"/>
                <a:cs typeface="Calibri"/>
              </a:rPr>
              <a:t> toward </a:t>
            </a:r>
            <a:r>
              <a:rPr sz="1350" kern="0" dirty="0">
                <a:solidFill>
                  <a:srgbClr val="1A0046"/>
                </a:solidFill>
                <a:latin typeface="Calibri"/>
                <a:cs typeface="Calibri"/>
              </a:rPr>
              <a:t>others</a:t>
            </a:r>
            <a:r>
              <a:rPr sz="1350" kern="0" spc="-4" dirty="0">
                <a:solidFill>
                  <a:srgbClr val="1A0046"/>
                </a:solidFill>
                <a:latin typeface="Calibri"/>
                <a:cs typeface="Calibri"/>
              </a:rPr>
              <a:t> </a:t>
            </a:r>
            <a:r>
              <a:rPr sz="1350" kern="0" dirty="0">
                <a:solidFill>
                  <a:srgbClr val="1A0046"/>
                </a:solidFill>
                <a:latin typeface="Calibri"/>
                <a:cs typeface="Calibri"/>
              </a:rPr>
              <a:t>based</a:t>
            </a:r>
            <a:r>
              <a:rPr sz="1350" kern="0" spc="-23" dirty="0">
                <a:solidFill>
                  <a:srgbClr val="1A0046"/>
                </a:solidFill>
                <a:latin typeface="Calibri"/>
                <a:cs typeface="Calibri"/>
              </a:rPr>
              <a:t> </a:t>
            </a:r>
            <a:r>
              <a:rPr sz="1350" kern="0" dirty="0">
                <a:solidFill>
                  <a:srgbClr val="1A0046"/>
                </a:solidFill>
                <a:latin typeface="Calibri"/>
                <a:cs typeface="Calibri"/>
              </a:rPr>
              <a:t>on</a:t>
            </a:r>
            <a:r>
              <a:rPr sz="1350" kern="0" spc="-8" dirty="0">
                <a:solidFill>
                  <a:srgbClr val="1A0046"/>
                </a:solidFill>
                <a:latin typeface="Calibri"/>
                <a:cs typeface="Calibri"/>
              </a:rPr>
              <a:t> </a:t>
            </a:r>
            <a:r>
              <a:rPr sz="1350" kern="0" dirty="0">
                <a:solidFill>
                  <a:srgbClr val="1A0046"/>
                </a:solidFill>
                <a:latin typeface="Calibri"/>
                <a:cs typeface="Calibri"/>
              </a:rPr>
              <a:t>their</a:t>
            </a:r>
            <a:r>
              <a:rPr sz="1350" kern="0" spc="-15" dirty="0">
                <a:solidFill>
                  <a:srgbClr val="1A0046"/>
                </a:solidFill>
                <a:latin typeface="Calibri"/>
                <a:cs typeface="Calibri"/>
              </a:rPr>
              <a:t> </a:t>
            </a:r>
            <a:r>
              <a:rPr sz="1350" kern="0" dirty="0">
                <a:solidFill>
                  <a:srgbClr val="1A0046"/>
                </a:solidFill>
                <a:latin typeface="Calibri"/>
                <a:cs typeface="Calibri"/>
              </a:rPr>
              <a:t>race.</a:t>
            </a:r>
            <a:r>
              <a:rPr sz="1350" kern="0" spc="-19" dirty="0">
                <a:solidFill>
                  <a:srgbClr val="1A0046"/>
                </a:solidFill>
                <a:latin typeface="Calibri"/>
                <a:cs typeface="Calibri"/>
              </a:rPr>
              <a:t> </a:t>
            </a:r>
            <a:r>
              <a:rPr sz="1350" kern="0" dirty="0">
                <a:solidFill>
                  <a:srgbClr val="1A0046"/>
                </a:solidFill>
                <a:latin typeface="Calibri"/>
                <a:cs typeface="Calibri"/>
              </a:rPr>
              <a:t>It</a:t>
            </a:r>
            <a:r>
              <a:rPr sz="1350" kern="0" spc="-19" dirty="0">
                <a:solidFill>
                  <a:srgbClr val="1A0046"/>
                </a:solidFill>
                <a:latin typeface="Calibri"/>
                <a:cs typeface="Calibri"/>
              </a:rPr>
              <a:t> </a:t>
            </a:r>
            <a:r>
              <a:rPr sz="1350" kern="0" dirty="0">
                <a:solidFill>
                  <a:srgbClr val="1A0046"/>
                </a:solidFill>
                <a:latin typeface="Calibri"/>
                <a:cs typeface="Calibri"/>
              </a:rPr>
              <a:t>can </a:t>
            </a:r>
            <a:r>
              <a:rPr sz="1350" kern="0" spc="-19" dirty="0">
                <a:solidFill>
                  <a:srgbClr val="1A0046"/>
                </a:solidFill>
                <a:latin typeface="Calibri"/>
                <a:cs typeface="Calibri"/>
              </a:rPr>
              <a:t>be </a:t>
            </a:r>
            <a:r>
              <a:rPr sz="1350" kern="0" dirty="0">
                <a:solidFill>
                  <a:srgbClr val="1A0046"/>
                </a:solidFill>
                <a:latin typeface="Calibri"/>
                <a:cs typeface="Calibri"/>
              </a:rPr>
              <a:t>conscious</a:t>
            </a:r>
            <a:r>
              <a:rPr sz="1350" kern="0" spc="-8" dirty="0">
                <a:solidFill>
                  <a:srgbClr val="1A0046"/>
                </a:solidFill>
                <a:latin typeface="Calibri"/>
                <a:cs typeface="Calibri"/>
              </a:rPr>
              <a:t> </a:t>
            </a:r>
            <a:r>
              <a:rPr sz="1350" kern="0" dirty="0">
                <a:solidFill>
                  <a:srgbClr val="1A0046"/>
                </a:solidFill>
                <a:latin typeface="Calibri"/>
                <a:cs typeface="Calibri"/>
              </a:rPr>
              <a:t>as</a:t>
            </a:r>
            <a:r>
              <a:rPr sz="1350" kern="0" spc="-23" dirty="0">
                <a:solidFill>
                  <a:srgbClr val="1A0046"/>
                </a:solidFill>
                <a:latin typeface="Calibri"/>
                <a:cs typeface="Calibri"/>
              </a:rPr>
              <a:t> </a:t>
            </a:r>
            <a:r>
              <a:rPr sz="1350" kern="0" dirty="0">
                <a:solidFill>
                  <a:srgbClr val="1A0046"/>
                </a:solidFill>
                <a:latin typeface="Calibri"/>
                <a:cs typeface="Calibri"/>
              </a:rPr>
              <a:t>well</a:t>
            </a:r>
            <a:r>
              <a:rPr sz="1350" kern="0" spc="-8" dirty="0">
                <a:solidFill>
                  <a:srgbClr val="1A0046"/>
                </a:solidFill>
                <a:latin typeface="Calibri"/>
                <a:cs typeface="Calibri"/>
              </a:rPr>
              <a:t> </a:t>
            </a:r>
            <a:r>
              <a:rPr sz="1350" kern="0" dirty="0">
                <a:solidFill>
                  <a:srgbClr val="1A0046"/>
                </a:solidFill>
                <a:latin typeface="Calibri"/>
                <a:cs typeface="Calibri"/>
              </a:rPr>
              <a:t>as</a:t>
            </a:r>
            <a:r>
              <a:rPr sz="1350" kern="0" spc="-23" dirty="0">
                <a:solidFill>
                  <a:srgbClr val="1A0046"/>
                </a:solidFill>
                <a:latin typeface="Calibri"/>
                <a:cs typeface="Calibri"/>
              </a:rPr>
              <a:t> </a:t>
            </a:r>
            <a:r>
              <a:rPr sz="1350" kern="0" dirty="0">
                <a:solidFill>
                  <a:srgbClr val="1A0046"/>
                </a:solidFill>
                <a:latin typeface="Calibri"/>
                <a:cs typeface="Calibri"/>
              </a:rPr>
              <a:t>unconscious,</a:t>
            </a:r>
            <a:r>
              <a:rPr sz="1350" kern="0" spc="-8" dirty="0">
                <a:solidFill>
                  <a:srgbClr val="1A0046"/>
                </a:solidFill>
                <a:latin typeface="Calibri"/>
                <a:cs typeface="Calibri"/>
              </a:rPr>
              <a:t> </a:t>
            </a:r>
            <a:r>
              <a:rPr sz="1350" kern="0" dirty="0">
                <a:solidFill>
                  <a:srgbClr val="1A0046"/>
                </a:solidFill>
                <a:latin typeface="Calibri"/>
                <a:cs typeface="Calibri"/>
              </a:rPr>
              <a:t>and</a:t>
            </a:r>
            <a:r>
              <a:rPr sz="1350" kern="0" spc="-4" dirty="0">
                <a:solidFill>
                  <a:srgbClr val="1A0046"/>
                </a:solidFill>
                <a:latin typeface="Calibri"/>
                <a:cs typeface="Calibri"/>
              </a:rPr>
              <a:t> </a:t>
            </a:r>
            <a:r>
              <a:rPr sz="1350" kern="0" spc="-19" dirty="0">
                <a:solidFill>
                  <a:srgbClr val="1A0046"/>
                </a:solidFill>
                <a:latin typeface="Calibri"/>
                <a:cs typeface="Calibri"/>
              </a:rPr>
              <a:t>it </a:t>
            </a:r>
            <a:r>
              <a:rPr sz="1350" kern="0" dirty="0">
                <a:solidFill>
                  <a:srgbClr val="1A0046"/>
                </a:solidFill>
                <a:latin typeface="Calibri"/>
                <a:cs typeface="Calibri"/>
              </a:rPr>
              <a:t>includes</a:t>
            </a:r>
            <a:r>
              <a:rPr sz="1350" kern="0" spc="-4" dirty="0">
                <a:solidFill>
                  <a:srgbClr val="1A0046"/>
                </a:solidFill>
                <a:latin typeface="Calibri"/>
                <a:cs typeface="Calibri"/>
              </a:rPr>
              <a:t> </a:t>
            </a:r>
            <a:r>
              <a:rPr sz="1350" kern="0" dirty="0">
                <a:solidFill>
                  <a:srgbClr val="1A0046"/>
                </a:solidFill>
                <a:latin typeface="Calibri"/>
                <a:cs typeface="Calibri"/>
              </a:rPr>
              <a:t>acts</a:t>
            </a:r>
            <a:r>
              <a:rPr sz="1350" kern="0" spc="-4" dirty="0">
                <a:solidFill>
                  <a:srgbClr val="1A0046"/>
                </a:solidFill>
                <a:latin typeface="Calibri"/>
                <a:cs typeface="Calibri"/>
              </a:rPr>
              <a:t> </a:t>
            </a:r>
            <a:r>
              <a:rPr sz="1350" kern="0" dirty="0">
                <a:solidFill>
                  <a:srgbClr val="1A0046"/>
                </a:solidFill>
                <a:latin typeface="Calibri"/>
                <a:cs typeface="Calibri"/>
              </a:rPr>
              <a:t>of</a:t>
            </a:r>
            <a:r>
              <a:rPr sz="1350" kern="0" spc="-15" dirty="0">
                <a:solidFill>
                  <a:srgbClr val="1A0046"/>
                </a:solidFill>
                <a:latin typeface="Calibri"/>
                <a:cs typeface="Calibri"/>
              </a:rPr>
              <a:t> </a:t>
            </a:r>
            <a:r>
              <a:rPr sz="1350" kern="0" dirty="0">
                <a:solidFill>
                  <a:srgbClr val="1A0046"/>
                </a:solidFill>
                <a:latin typeface="Calibri"/>
                <a:cs typeface="Calibri"/>
              </a:rPr>
              <a:t>commission</a:t>
            </a:r>
            <a:r>
              <a:rPr sz="1350" kern="0" spc="-15" dirty="0">
                <a:solidFill>
                  <a:srgbClr val="1A0046"/>
                </a:solidFill>
                <a:latin typeface="Calibri"/>
                <a:cs typeface="Calibri"/>
              </a:rPr>
              <a:t> </a:t>
            </a:r>
            <a:r>
              <a:rPr sz="1350" kern="0" dirty="0">
                <a:solidFill>
                  <a:srgbClr val="1A0046"/>
                </a:solidFill>
                <a:latin typeface="Calibri"/>
                <a:cs typeface="Calibri"/>
              </a:rPr>
              <a:t>and</a:t>
            </a:r>
            <a:r>
              <a:rPr sz="1350" kern="0" spc="-8" dirty="0">
                <a:solidFill>
                  <a:srgbClr val="1A0046"/>
                </a:solidFill>
                <a:latin typeface="Calibri"/>
                <a:cs typeface="Calibri"/>
              </a:rPr>
              <a:t> </a:t>
            </a:r>
            <a:r>
              <a:rPr sz="1350" kern="0" dirty="0">
                <a:solidFill>
                  <a:srgbClr val="1A0046"/>
                </a:solidFill>
                <a:latin typeface="Calibri"/>
                <a:cs typeface="Calibri"/>
              </a:rPr>
              <a:t>acts</a:t>
            </a:r>
            <a:r>
              <a:rPr sz="1350" kern="0" spc="-11" dirty="0">
                <a:solidFill>
                  <a:srgbClr val="1A0046"/>
                </a:solidFill>
                <a:latin typeface="Calibri"/>
                <a:cs typeface="Calibri"/>
              </a:rPr>
              <a:t> </a:t>
            </a:r>
            <a:r>
              <a:rPr sz="1350" kern="0" spc="-19" dirty="0">
                <a:solidFill>
                  <a:srgbClr val="1A0046"/>
                </a:solidFill>
                <a:latin typeface="Calibri"/>
                <a:cs typeface="Calibri"/>
              </a:rPr>
              <a:t>of </a:t>
            </a:r>
            <a:r>
              <a:rPr sz="1350" kern="0" dirty="0">
                <a:solidFill>
                  <a:srgbClr val="1A0046"/>
                </a:solidFill>
                <a:latin typeface="Calibri"/>
                <a:cs typeface="Calibri"/>
              </a:rPr>
              <a:t>omission.</a:t>
            </a:r>
            <a:r>
              <a:rPr sz="1350" kern="0" spc="-34" dirty="0">
                <a:solidFill>
                  <a:srgbClr val="1A0046"/>
                </a:solidFill>
                <a:latin typeface="Calibri"/>
                <a:cs typeface="Calibri"/>
              </a:rPr>
              <a:t> </a:t>
            </a:r>
            <a:r>
              <a:rPr sz="1350" kern="0" dirty="0">
                <a:solidFill>
                  <a:srgbClr val="1A0046"/>
                </a:solidFill>
                <a:latin typeface="Calibri"/>
                <a:cs typeface="Calibri"/>
              </a:rPr>
              <a:t>It</a:t>
            </a:r>
            <a:r>
              <a:rPr sz="1350" kern="0" spc="-30" dirty="0">
                <a:solidFill>
                  <a:srgbClr val="1A0046"/>
                </a:solidFill>
                <a:latin typeface="Calibri"/>
                <a:cs typeface="Calibri"/>
              </a:rPr>
              <a:t> </a:t>
            </a:r>
            <a:r>
              <a:rPr sz="1350" kern="0" dirty="0">
                <a:solidFill>
                  <a:srgbClr val="1A0046"/>
                </a:solidFill>
                <a:latin typeface="Calibri"/>
                <a:cs typeface="Calibri"/>
              </a:rPr>
              <a:t>manifests</a:t>
            </a:r>
            <a:r>
              <a:rPr sz="1350" kern="0" spc="-23" dirty="0">
                <a:solidFill>
                  <a:srgbClr val="1A0046"/>
                </a:solidFill>
                <a:latin typeface="Calibri"/>
                <a:cs typeface="Calibri"/>
              </a:rPr>
              <a:t> </a:t>
            </a:r>
            <a:r>
              <a:rPr sz="1350" kern="0" dirty="0">
                <a:solidFill>
                  <a:srgbClr val="1A0046"/>
                </a:solidFill>
                <a:latin typeface="Calibri"/>
                <a:cs typeface="Calibri"/>
              </a:rPr>
              <a:t>as</a:t>
            </a:r>
            <a:r>
              <a:rPr sz="1350" kern="0" spc="-8" dirty="0">
                <a:solidFill>
                  <a:srgbClr val="1A0046"/>
                </a:solidFill>
                <a:latin typeface="Calibri"/>
                <a:cs typeface="Calibri"/>
              </a:rPr>
              <a:t> </a:t>
            </a:r>
            <a:r>
              <a:rPr sz="1350" i="1" kern="0" dirty="0">
                <a:solidFill>
                  <a:srgbClr val="1A0046"/>
                </a:solidFill>
                <a:latin typeface="Calibri"/>
                <a:cs typeface="Calibri"/>
              </a:rPr>
              <a:t>lack</a:t>
            </a:r>
            <a:r>
              <a:rPr sz="1350" i="1" kern="0" spc="-15" dirty="0">
                <a:solidFill>
                  <a:srgbClr val="1A0046"/>
                </a:solidFill>
                <a:latin typeface="Calibri"/>
                <a:cs typeface="Calibri"/>
              </a:rPr>
              <a:t> </a:t>
            </a:r>
            <a:r>
              <a:rPr sz="1350" i="1" kern="0" dirty="0">
                <a:solidFill>
                  <a:srgbClr val="1A0046"/>
                </a:solidFill>
                <a:latin typeface="Calibri"/>
                <a:cs typeface="Calibri"/>
              </a:rPr>
              <a:t>of</a:t>
            </a:r>
            <a:r>
              <a:rPr sz="1350" i="1" kern="0" spc="-23" dirty="0">
                <a:solidFill>
                  <a:srgbClr val="1A0046"/>
                </a:solidFill>
                <a:latin typeface="Calibri"/>
                <a:cs typeface="Calibri"/>
              </a:rPr>
              <a:t> </a:t>
            </a:r>
            <a:r>
              <a:rPr sz="1350" i="1" kern="0" spc="-8" dirty="0">
                <a:solidFill>
                  <a:srgbClr val="1A0046"/>
                </a:solidFill>
                <a:latin typeface="Calibri"/>
                <a:cs typeface="Calibri"/>
              </a:rPr>
              <a:t>respect, </a:t>
            </a:r>
            <a:r>
              <a:rPr sz="1350" i="1" kern="0" dirty="0">
                <a:solidFill>
                  <a:srgbClr val="1A0046"/>
                </a:solidFill>
                <a:latin typeface="Calibri"/>
                <a:cs typeface="Calibri"/>
              </a:rPr>
              <a:t>suspicion,</a:t>
            </a:r>
            <a:r>
              <a:rPr sz="1350" i="1" kern="0" spc="-23" dirty="0">
                <a:solidFill>
                  <a:srgbClr val="1A0046"/>
                </a:solidFill>
                <a:latin typeface="Calibri"/>
                <a:cs typeface="Calibri"/>
              </a:rPr>
              <a:t> </a:t>
            </a:r>
            <a:r>
              <a:rPr sz="1350" i="1" kern="0" dirty="0">
                <a:solidFill>
                  <a:srgbClr val="1A0046"/>
                </a:solidFill>
                <a:latin typeface="Calibri"/>
                <a:cs typeface="Calibri"/>
              </a:rPr>
              <a:t>devaluation,</a:t>
            </a:r>
            <a:r>
              <a:rPr sz="1350" i="1" kern="0" spc="-26" dirty="0">
                <a:solidFill>
                  <a:srgbClr val="1A0046"/>
                </a:solidFill>
                <a:latin typeface="Calibri"/>
                <a:cs typeface="Calibri"/>
              </a:rPr>
              <a:t> </a:t>
            </a:r>
            <a:r>
              <a:rPr sz="1350" i="1" kern="0" spc="-8" dirty="0">
                <a:solidFill>
                  <a:srgbClr val="1A0046"/>
                </a:solidFill>
                <a:latin typeface="Calibri"/>
                <a:cs typeface="Calibri"/>
              </a:rPr>
              <a:t>scapegoating, </a:t>
            </a:r>
            <a:r>
              <a:rPr sz="1350" i="1" kern="0" dirty="0">
                <a:solidFill>
                  <a:srgbClr val="1A0046"/>
                </a:solidFill>
                <a:latin typeface="Calibri"/>
                <a:cs typeface="Calibri"/>
              </a:rPr>
              <a:t>and</a:t>
            </a:r>
            <a:r>
              <a:rPr sz="1350" i="1" kern="0" spc="-4" dirty="0">
                <a:solidFill>
                  <a:srgbClr val="1A0046"/>
                </a:solidFill>
                <a:latin typeface="Calibri"/>
                <a:cs typeface="Calibri"/>
              </a:rPr>
              <a:t> </a:t>
            </a:r>
            <a:r>
              <a:rPr sz="1350" i="1" kern="0" spc="-8" dirty="0">
                <a:solidFill>
                  <a:srgbClr val="1A0046"/>
                </a:solidFill>
                <a:latin typeface="Calibri"/>
                <a:cs typeface="Calibri"/>
              </a:rPr>
              <a:t>dehumanization</a:t>
            </a:r>
            <a:r>
              <a:rPr sz="1350" kern="0" spc="-8" dirty="0">
                <a:solidFill>
                  <a:srgbClr val="1A0046"/>
                </a:solidFill>
                <a:latin typeface="Calibri"/>
                <a:cs typeface="Calibri"/>
              </a:rPr>
              <a:t>.</a:t>
            </a:r>
            <a:endParaRPr sz="1350" kern="0" dirty="0">
              <a:solidFill>
                <a:sysClr val="windowText" lastClr="000000"/>
              </a:solidFill>
              <a:latin typeface="Calibri"/>
              <a:cs typeface="Calibri"/>
            </a:endParaRPr>
          </a:p>
        </p:txBody>
      </p:sp>
      <p:sp>
        <p:nvSpPr>
          <p:cNvPr id="6" name="object 6"/>
          <p:cNvSpPr txBox="1">
            <a:spLocks noGrp="1"/>
          </p:cNvSpPr>
          <p:nvPr>
            <p:ph type="title"/>
          </p:nvPr>
        </p:nvSpPr>
        <p:spPr>
          <a:xfrm>
            <a:off x="370866" y="1303305"/>
            <a:ext cx="4601051" cy="390492"/>
          </a:xfrm>
          <a:prstGeom prst="rect">
            <a:avLst/>
          </a:prstGeom>
        </p:spPr>
        <p:txBody>
          <a:bodyPr vert="horz" wrap="square" lIns="0" tIns="9525" rIns="0" bIns="0" rtlCol="0">
            <a:spAutoFit/>
          </a:bodyPr>
          <a:lstStyle/>
          <a:p>
            <a:pPr marL="9525">
              <a:spcBef>
                <a:spcPts val="75"/>
              </a:spcBef>
            </a:pPr>
            <a:r>
              <a:rPr sz="2475" spc="-8" dirty="0">
                <a:solidFill>
                  <a:srgbClr val="005DAA"/>
                </a:solidFill>
              </a:rPr>
              <a:t>DISCRIMINATION</a:t>
            </a:r>
            <a:r>
              <a:rPr sz="2475" spc="-49" dirty="0">
                <a:solidFill>
                  <a:srgbClr val="005DAA"/>
                </a:solidFill>
              </a:rPr>
              <a:t> </a:t>
            </a:r>
            <a:r>
              <a:rPr sz="2475" dirty="0">
                <a:solidFill>
                  <a:srgbClr val="005DAA"/>
                </a:solidFill>
              </a:rPr>
              <a:t>&amp;</a:t>
            </a:r>
            <a:r>
              <a:rPr sz="2475" spc="-45" dirty="0">
                <a:solidFill>
                  <a:srgbClr val="005DAA"/>
                </a:solidFill>
              </a:rPr>
              <a:t> </a:t>
            </a:r>
            <a:r>
              <a:rPr sz="2475" dirty="0">
                <a:solidFill>
                  <a:srgbClr val="005DAA"/>
                </a:solidFill>
              </a:rPr>
              <a:t>RACISM</a:t>
            </a:r>
            <a:r>
              <a:rPr sz="2475" spc="-45" dirty="0">
                <a:solidFill>
                  <a:srgbClr val="005DAA"/>
                </a:solidFill>
              </a:rPr>
              <a:t> </a:t>
            </a:r>
            <a:endParaRPr sz="2475" dirty="0"/>
          </a:p>
        </p:txBody>
      </p:sp>
      <p:sp>
        <p:nvSpPr>
          <p:cNvPr id="7" name="object 7"/>
          <p:cNvSpPr txBox="1"/>
          <p:nvPr/>
        </p:nvSpPr>
        <p:spPr>
          <a:xfrm>
            <a:off x="335433" y="5630265"/>
            <a:ext cx="8140541" cy="263534"/>
          </a:xfrm>
          <a:prstGeom prst="rect">
            <a:avLst/>
          </a:prstGeom>
        </p:spPr>
        <p:txBody>
          <a:bodyPr vert="horz" wrap="square" lIns="0" tIns="9525" rIns="0" bIns="0" rtlCol="0">
            <a:spAutoFit/>
          </a:bodyPr>
          <a:lstStyle/>
          <a:p>
            <a:pPr marL="9525" marR="3810" defTabSz="685800" eaLnBrk="1" fontAlgn="auto" hangingPunct="1">
              <a:spcBef>
                <a:spcPts val="75"/>
              </a:spcBef>
              <a:spcAft>
                <a:spcPts val="0"/>
              </a:spcAft>
            </a:pPr>
            <a:r>
              <a:rPr sz="825" kern="0" dirty="0">
                <a:solidFill>
                  <a:srgbClr val="202020"/>
                </a:solidFill>
                <a:latin typeface="Calibri"/>
                <a:cs typeface="Calibri"/>
              </a:rPr>
              <a:t>Hardeman</a:t>
            </a:r>
            <a:r>
              <a:rPr sz="825" kern="0" spc="-34" dirty="0">
                <a:solidFill>
                  <a:srgbClr val="202020"/>
                </a:solidFill>
                <a:latin typeface="Calibri"/>
                <a:cs typeface="Calibri"/>
              </a:rPr>
              <a:t> </a:t>
            </a:r>
            <a:r>
              <a:rPr sz="825" kern="0" dirty="0">
                <a:solidFill>
                  <a:srgbClr val="202020"/>
                </a:solidFill>
                <a:latin typeface="Calibri"/>
                <a:cs typeface="Calibri"/>
              </a:rPr>
              <a:t>RR, Kheyfets</a:t>
            </a:r>
            <a:r>
              <a:rPr sz="825" kern="0" spc="-19" dirty="0">
                <a:solidFill>
                  <a:srgbClr val="202020"/>
                </a:solidFill>
                <a:latin typeface="Calibri"/>
                <a:cs typeface="Calibri"/>
              </a:rPr>
              <a:t> </a:t>
            </a:r>
            <a:r>
              <a:rPr sz="825" kern="0" dirty="0">
                <a:solidFill>
                  <a:srgbClr val="202020"/>
                </a:solidFill>
                <a:latin typeface="Calibri"/>
                <a:cs typeface="Calibri"/>
              </a:rPr>
              <a:t>A,</a:t>
            </a:r>
            <a:r>
              <a:rPr sz="825" kern="0" spc="-4" dirty="0">
                <a:solidFill>
                  <a:srgbClr val="202020"/>
                </a:solidFill>
                <a:latin typeface="Calibri"/>
                <a:cs typeface="Calibri"/>
              </a:rPr>
              <a:t> </a:t>
            </a:r>
            <a:r>
              <a:rPr sz="825" kern="0" dirty="0">
                <a:solidFill>
                  <a:srgbClr val="202020"/>
                </a:solidFill>
                <a:latin typeface="Calibri"/>
                <a:cs typeface="Calibri"/>
              </a:rPr>
              <a:t>Mantha</a:t>
            </a:r>
            <a:r>
              <a:rPr sz="825" kern="0" spc="-30" dirty="0">
                <a:solidFill>
                  <a:srgbClr val="202020"/>
                </a:solidFill>
                <a:latin typeface="Calibri"/>
                <a:cs typeface="Calibri"/>
              </a:rPr>
              <a:t> </a:t>
            </a:r>
            <a:r>
              <a:rPr sz="825" kern="0" dirty="0">
                <a:solidFill>
                  <a:srgbClr val="202020"/>
                </a:solidFill>
                <a:latin typeface="Calibri"/>
                <a:cs typeface="Calibri"/>
              </a:rPr>
              <a:t>AB,</a:t>
            </a:r>
            <a:r>
              <a:rPr sz="825" kern="0" spc="-4" dirty="0">
                <a:solidFill>
                  <a:srgbClr val="202020"/>
                </a:solidFill>
                <a:latin typeface="Calibri"/>
                <a:cs typeface="Calibri"/>
              </a:rPr>
              <a:t> </a:t>
            </a:r>
            <a:r>
              <a:rPr sz="825" kern="0" dirty="0">
                <a:solidFill>
                  <a:srgbClr val="202020"/>
                </a:solidFill>
                <a:latin typeface="Calibri"/>
                <a:cs typeface="Calibri"/>
              </a:rPr>
              <a:t>et</a:t>
            </a:r>
            <a:r>
              <a:rPr sz="825" kern="0" spc="-11" dirty="0">
                <a:solidFill>
                  <a:srgbClr val="202020"/>
                </a:solidFill>
                <a:latin typeface="Calibri"/>
                <a:cs typeface="Calibri"/>
              </a:rPr>
              <a:t> </a:t>
            </a:r>
            <a:r>
              <a:rPr sz="825" kern="0" dirty="0">
                <a:solidFill>
                  <a:srgbClr val="202020"/>
                </a:solidFill>
                <a:latin typeface="Calibri"/>
                <a:cs typeface="Calibri"/>
              </a:rPr>
              <a:t>al.</a:t>
            </a:r>
            <a:r>
              <a:rPr sz="825" kern="0" spc="-15" dirty="0">
                <a:solidFill>
                  <a:srgbClr val="202020"/>
                </a:solidFill>
                <a:latin typeface="Calibri"/>
                <a:cs typeface="Calibri"/>
              </a:rPr>
              <a:t> </a:t>
            </a:r>
            <a:r>
              <a:rPr sz="825" kern="0" dirty="0">
                <a:solidFill>
                  <a:srgbClr val="202020"/>
                </a:solidFill>
                <a:latin typeface="Calibri"/>
                <a:cs typeface="Calibri"/>
              </a:rPr>
              <a:t>Developing</a:t>
            </a:r>
            <a:r>
              <a:rPr sz="825" kern="0" spc="-34" dirty="0">
                <a:solidFill>
                  <a:srgbClr val="202020"/>
                </a:solidFill>
                <a:latin typeface="Calibri"/>
                <a:cs typeface="Calibri"/>
              </a:rPr>
              <a:t> </a:t>
            </a:r>
            <a:r>
              <a:rPr sz="825" kern="0" dirty="0">
                <a:solidFill>
                  <a:srgbClr val="202020"/>
                </a:solidFill>
                <a:latin typeface="Calibri"/>
                <a:cs typeface="Calibri"/>
              </a:rPr>
              <a:t>Tools</a:t>
            </a:r>
            <a:r>
              <a:rPr sz="825" kern="0" spc="-30" dirty="0">
                <a:solidFill>
                  <a:srgbClr val="202020"/>
                </a:solidFill>
                <a:latin typeface="Calibri"/>
                <a:cs typeface="Calibri"/>
              </a:rPr>
              <a:t> </a:t>
            </a:r>
            <a:r>
              <a:rPr sz="825" kern="0" dirty="0">
                <a:solidFill>
                  <a:srgbClr val="202020"/>
                </a:solidFill>
                <a:latin typeface="Calibri"/>
                <a:cs typeface="Calibri"/>
              </a:rPr>
              <a:t>to</a:t>
            </a:r>
            <a:r>
              <a:rPr sz="825" kern="0" spc="-15" dirty="0">
                <a:solidFill>
                  <a:srgbClr val="202020"/>
                </a:solidFill>
                <a:latin typeface="Calibri"/>
                <a:cs typeface="Calibri"/>
              </a:rPr>
              <a:t> </a:t>
            </a:r>
            <a:r>
              <a:rPr sz="825" kern="0" dirty="0">
                <a:solidFill>
                  <a:srgbClr val="202020"/>
                </a:solidFill>
                <a:latin typeface="Calibri"/>
                <a:cs typeface="Calibri"/>
              </a:rPr>
              <a:t>Report</a:t>
            </a:r>
            <a:r>
              <a:rPr sz="825" kern="0" spc="-23" dirty="0">
                <a:solidFill>
                  <a:srgbClr val="202020"/>
                </a:solidFill>
                <a:latin typeface="Calibri"/>
                <a:cs typeface="Calibri"/>
              </a:rPr>
              <a:t> </a:t>
            </a:r>
            <a:r>
              <a:rPr sz="825" kern="0" dirty="0">
                <a:solidFill>
                  <a:srgbClr val="202020"/>
                </a:solidFill>
                <a:latin typeface="Calibri"/>
                <a:cs typeface="Calibri"/>
              </a:rPr>
              <a:t>Racism</a:t>
            </a:r>
            <a:r>
              <a:rPr sz="825" kern="0" spc="-26" dirty="0">
                <a:solidFill>
                  <a:srgbClr val="202020"/>
                </a:solidFill>
                <a:latin typeface="Calibri"/>
                <a:cs typeface="Calibri"/>
              </a:rPr>
              <a:t> </a:t>
            </a:r>
            <a:r>
              <a:rPr sz="825" kern="0" dirty="0">
                <a:solidFill>
                  <a:srgbClr val="202020"/>
                </a:solidFill>
                <a:latin typeface="Calibri"/>
                <a:cs typeface="Calibri"/>
              </a:rPr>
              <a:t>in</a:t>
            </a:r>
            <a:r>
              <a:rPr sz="825" kern="0" spc="-11" dirty="0">
                <a:solidFill>
                  <a:srgbClr val="202020"/>
                </a:solidFill>
                <a:latin typeface="Calibri"/>
                <a:cs typeface="Calibri"/>
              </a:rPr>
              <a:t> </a:t>
            </a:r>
            <a:r>
              <a:rPr sz="825" kern="0" dirty="0">
                <a:solidFill>
                  <a:srgbClr val="202020"/>
                </a:solidFill>
                <a:latin typeface="Calibri"/>
                <a:cs typeface="Calibri"/>
              </a:rPr>
              <a:t>Maternal</a:t>
            </a:r>
            <a:r>
              <a:rPr sz="825" kern="0" spc="-30" dirty="0">
                <a:solidFill>
                  <a:srgbClr val="202020"/>
                </a:solidFill>
                <a:latin typeface="Calibri"/>
                <a:cs typeface="Calibri"/>
              </a:rPr>
              <a:t> </a:t>
            </a:r>
            <a:r>
              <a:rPr sz="825" kern="0" dirty="0">
                <a:solidFill>
                  <a:srgbClr val="202020"/>
                </a:solidFill>
                <a:latin typeface="Calibri"/>
                <a:cs typeface="Calibri"/>
              </a:rPr>
              <a:t>Health</a:t>
            </a:r>
            <a:r>
              <a:rPr sz="825" kern="0" spc="-15" dirty="0">
                <a:solidFill>
                  <a:srgbClr val="202020"/>
                </a:solidFill>
                <a:latin typeface="Calibri"/>
                <a:cs typeface="Calibri"/>
              </a:rPr>
              <a:t> </a:t>
            </a:r>
            <a:r>
              <a:rPr sz="825" kern="0" dirty="0">
                <a:solidFill>
                  <a:srgbClr val="202020"/>
                </a:solidFill>
                <a:latin typeface="Calibri"/>
                <a:cs typeface="Calibri"/>
              </a:rPr>
              <a:t>for</a:t>
            </a:r>
            <a:r>
              <a:rPr sz="825" kern="0" spc="-11" dirty="0">
                <a:solidFill>
                  <a:srgbClr val="202020"/>
                </a:solidFill>
                <a:latin typeface="Calibri"/>
                <a:cs typeface="Calibri"/>
              </a:rPr>
              <a:t> </a:t>
            </a:r>
            <a:r>
              <a:rPr sz="825" kern="0" dirty="0">
                <a:solidFill>
                  <a:srgbClr val="202020"/>
                </a:solidFill>
                <a:latin typeface="Calibri"/>
                <a:cs typeface="Calibri"/>
              </a:rPr>
              <a:t>the</a:t>
            </a:r>
            <a:r>
              <a:rPr sz="825" kern="0" spc="-11" dirty="0">
                <a:solidFill>
                  <a:srgbClr val="202020"/>
                </a:solidFill>
                <a:latin typeface="Calibri"/>
                <a:cs typeface="Calibri"/>
              </a:rPr>
              <a:t> </a:t>
            </a:r>
            <a:r>
              <a:rPr sz="825" kern="0" dirty="0">
                <a:solidFill>
                  <a:srgbClr val="202020"/>
                </a:solidFill>
                <a:latin typeface="Calibri"/>
                <a:cs typeface="Calibri"/>
              </a:rPr>
              <a:t>CDC</a:t>
            </a:r>
            <a:r>
              <a:rPr sz="825" kern="0" spc="-11" dirty="0">
                <a:solidFill>
                  <a:srgbClr val="202020"/>
                </a:solidFill>
                <a:latin typeface="Calibri"/>
                <a:cs typeface="Calibri"/>
              </a:rPr>
              <a:t> </a:t>
            </a:r>
            <a:r>
              <a:rPr sz="825" kern="0" dirty="0">
                <a:solidFill>
                  <a:srgbClr val="202020"/>
                </a:solidFill>
                <a:latin typeface="Calibri"/>
                <a:cs typeface="Calibri"/>
              </a:rPr>
              <a:t>Maternal</a:t>
            </a:r>
            <a:r>
              <a:rPr sz="825" kern="0" spc="-30" dirty="0">
                <a:solidFill>
                  <a:srgbClr val="202020"/>
                </a:solidFill>
                <a:latin typeface="Calibri"/>
                <a:cs typeface="Calibri"/>
              </a:rPr>
              <a:t> </a:t>
            </a:r>
            <a:r>
              <a:rPr sz="825" kern="0" dirty="0">
                <a:solidFill>
                  <a:srgbClr val="202020"/>
                </a:solidFill>
                <a:latin typeface="Calibri"/>
                <a:cs typeface="Calibri"/>
              </a:rPr>
              <a:t>Mortality</a:t>
            </a:r>
            <a:r>
              <a:rPr sz="825" kern="0" spc="-26" dirty="0">
                <a:solidFill>
                  <a:srgbClr val="202020"/>
                </a:solidFill>
                <a:latin typeface="Calibri"/>
                <a:cs typeface="Calibri"/>
              </a:rPr>
              <a:t> </a:t>
            </a:r>
            <a:r>
              <a:rPr sz="825" kern="0" dirty="0">
                <a:solidFill>
                  <a:srgbClr val="202020"/>
                </a:solidFill>
                <a:latin typeface="Calibri"/>
                <a:cs typeface="Calibri"/>
              </a:rPr>
              <a:t>Review</a:t>
            </a:r>
            <a:r>
              <a:rPr sz="825" kern="0" spc="-11" dirty="0">
                <a:solidFill>
                  <a:srgbClr val="202020"/>
                </a:solidFill>
                <a:latin typeface="Calibri"/>
                <a:cs typeface="Calibri"/>
              </a:rPr>
              <a:t> </a:t>
            </a:r>
            <a:r>
              <a:rPr sz="825" kern="0" spc="-8" dirty="0">
                <a:solidFill>
                  <a:srgbClr val="202020"/>
                </a:solidFill>
                <a:latin typeface="Calibri"/>
                <a:cs typeface="Calibri"/>
              </a:rPr>
              <a:t>Information</a:t>
            </a:r>
            <a:r>
              <a:rPr sz="825" kern="0" spc="-34" dirty="0">
                <a:solidFill>
                  <a:srgbClr val="202020"/>
                </a:solidFill>
                <a:latin typeface="Calibri"/>
                <a:cs typeface="Calibri"/>
              </a:rPr>
              <a:t> </a:t>
            </a:r>
            <a:r>
              <a:rPr sz="825" kern="0" dirty="0">
                <a:solidFill>
                  <a:srgbClr val="202020"/>
                </a:solidFill>
                <a:latin typeface="Calibri"/>
                <a:cs typeface="Calibri"/>
              </a:rPr>
              <a:t>Application</a:t>
            </a:r>
            <a:r>
              <a:rPr sz="825" kern="0" spc="-34" dirty="0">
                <a:solidFill>
                  <a:srgbClr val="202020"/>
                </a:solidFill>
                <a:latin typeface="Calibri"/>
                <a:cs typeface="Calibri"/>
              </a:rPr>
              <a:t> </a:t>
            </a:r>
            <a:r>
              <a:rPr sz="825" kern="0" dirty="0">
                <a:solidFill>
                  <a:srgbClr val="202020"/>
                </a:solidFill>
                <a:latin typeface="Calibri"/>
                <a:cs typeface="Calibri"/>
              </a:rPr>
              <a:t>(MMRIA):</a:t>
            </a:r>
            <a:r>
              <a:rPr sz="825" kern="0" spc="-19" dirty="0">
                <a:solidFill>
                  <a:srgbClr val="202020"/>
                </a:solidFill>
                <a:latin typeface="Calibri"/>
                <a:cs typeface="Calibri"/>
              </a:rPr>
              <a:t> </a:t>
            </a:r>
            <a:r>
              <a:rPr sz="825" kern="0" dirty="0">
                <a:solidFill>
                  <a:srgbClr val="202020"/>
                </a:solidFill>
                <a:latin typeface="Calibri"/>
                <a:cs typeface="Calibri"/>
              </a:rPr>
              <a:t>Findings</a:t>
            </a:r>
            <a:r>
              <a:rPr sz="825" kern="0" spc="-23" dirty="0">
                <a:solidFill>
                  <a:srgbClr val="202020"/>
                </a:solidFill>
                <a:latin typeface="Calibri"/>
                <a:cs typeface="Calibri"/>
              </a:rPr>
              <a:t> </a:t>
            </a:r>
            <a:r>
              <a:rPr sz="825" kern="0" dirty="0">
                <a:solidFill>
                  <a:srgbClr val="202020"/>
                </a:solidFill>
                <a:latin typeface="Calibri"/>
                <a:cs typeface="Calibri"/>
              </a:rPr>
              <a:t>from</a:t>
            </a:r>
            <a:r>
              <a:rPr sz="825" kern="0" spc="-19" dirty="0">
                <a:solidFill>
                  <a:srgbClr val="202020"/>
                </a:solidFill>
                <a:latin typeface="Calibri"/>
                <a:cs typeface="Calibri"/>
              </a:rPr>
              <a:t> the </a:t>
            </a:r>
            <a:r>
              <a:rPr sz="825" kern="0" dirty="0">
                <a:solidFill>
                  <a:srgbClr val="202020"/>
                </a:solidFill>
                <a:latin typeface="Calibri"/>
                <a:cs typeface="Calibri"/>
              </a:rPr>
              <a:t>MMRIA</a:t>
            </a:r>
            <a:r>
              <a:rPr sz="825" kern="0" spc="-15" dirty="0">
                <a:solidFill>
                  <a:srgbClr val="202020"/>
                </a:solidFill>
                <a:latin typeface="Calibri"/>
                <a:cs typeface="Calibri"/>
              </a:rPr>
              <a:t> </a:t>
            </a:r>
            <a:r>
              <a:rPr sz="825" kern="0" dirty="0">
                <a:solidFill>
                  <a:srgbClr val="202020"/>
                </a:solidFill>
                <a:latin typeface="Calibri"/>
                <a:cs typeface="Calibri"/>
              </a:rPr>
              <a:t>Racism</a:t>
            </a:r>
            <a:r>
              <a:rPr sz="825" kern="0" spc="-19" dirty="0">
                <a:solidFill>
                  <a:srgbClr val="202020"/>
                </a:solidFill>
                <a:latin typeface="Calibri"/>
                <a:cs typeface="Calibri"/>
              </a:rPr>
              <a:t> </a:t>
            </a:r>
            <a:r>
              <a:rPr sz="825" kern="0" dirty="0">
                <a:solidFill>
                  <a:srgbClr val="202020"/>
                </a:solidFill>
                <a:latin typeface="Calibri"/>
                <a:cs typeface="Calibri"/>
              </a:rPr>
              <a:t>&amp;</a:t>
            </a:r>
            <a:r>
              <a:rPr sz="825" kern="0" spc="8" dirty="0">
                <a:solidFill>
                  <a:srgbClr val="202020"/>
                </a:solidFill>
                <a:latin typeface="Calibri"/>
                <a:cs typeface="Calibri"/>
              </a:rPr>
              <a:t> </a:t>
            </a:r>
            <a:r>
              <a:rPr sz="825" kern="0" spc="-8" dirty="0">
                <a:solidFill>
                  <a:srgbClr val="202020"/>
                </a:solidFill>
                <a:latin typeface="Calibri"/>
                <a:cs typeface="Calibri"/>
              </a:rPr>
              <a:t>Discrimination</a:t>
            </a:r>
            <a:r>
              <a:rPr sz="825" kern="0" spc="-26" dirty="0">
                <a:solidFill>
                  <a:srgbClr val="202020"/>
                </a:solidFill>
                <a:latin typeface="Calibri"/>
                <a:cs typeface="Calibri"/>
              </a:rPr>
              <a:t> </a:t>
            </a:r>
            <a:r>
              <a:rPr sz="825" kern="0" spc="-8" dirty="0">
                <a:solidFill>
                  <a:srgbClr val="202020"/>
                </a:solidFill>
                <a:latin typeface="Calibri"/>
                <a:cs typeface="Calibri"/>
              </a:rPr>
              <a:t>Working</a:t>
            </a:r>
            <a:r>
              <a:rPr sz="825" kern="0" spc="-26" dirty="0">
                <a:solidFill>
                  <a:srgbClr val="202020"/>
                </a:solidFill>
                <a:latin typeface="Calibri"/>
                <a:cs typeface="Calibri"/>
              </a:rPr>
              <a:t> </a:t>
            </a:r>
            <a:r>
              <a:rPr sz="825" kern="0" dirty="0">
                <a:solidFill>
                  <a:srgbClr val="202020"/>
                </a:solidFill>
                <a:latin typeface="Calibri"/>
                <a:cs typeface="Calibri"/>
              </a:rPr>
              <a:t>Group.</a:t>
            </a:r>
            <a:r>
              <a:rPr sz="825" kern="0" spc="15" dirty="0">
                <a:solidFill>
                  <a:srgbClr val="202020"/>
                </a:solidFill>
                <a:latin typeface="Calibri"/>
                <a:cs typeface="Calibri"/>
              </a:rPr>
              <a:t> </a:t>
            </a:r>
            <a:r>
              <a:rPr sz="825" kern="0" dirty="0">
                <a:solidFill>
                  <a:srgbClr val="202020"/>
                </a:solidFill>
                <a:latin typeface="Calibri"/>
                <a:cs typeface="Calibri"/>
              </a:rPr>
              <a:t>Matern</a:t>
            </a:r>
            <a:r>
              <a:rPr sz="825" kern="0" spc="-15" dirty="0">
                <a:solidFill>
                  <a:srgbClr val="202020"/>
                </a:solidFill>
                <a:latin typeface="Calibri"/>
                <a:cs typeface="Calibri"/>
              </a:rPr>
              <a:t> </a:t>
            </a:r>
            <a:r>
              <a:rPr sz="825" kern="0" dirty="0">
                <a:solidFill>
                  <a:srgbClr val="202020"/>
                </a:solidFill>
                <a:latin typeface="Calibri"/>
                <a:cs typeface="Calibri"/>
              </a:rPr>
              <a:t>Child</a:t>
            </a:r>
            <a:r>
              <a:rPr sz="825" kern="0" spc="-8" dirty="0">
                <a:solidFill>
                  <a:srgbClr val="202020"/>
                </a:solidFill>
                <a:latin typeface="Calibri"/>
                <a:cs typeface="Calibri"/>
              </a:rPr>
              <a:t> </a:t>
            </a:r>
            <a:r>
              <a:rPr sz="825" kern="0" dirty="0">
                <a:solidFill>
                  <a:srgbClr val="202020"/>
                </a:solidFill>
                <a:latin typeface="Calibri"/>
                <a:cs typeface="Calibri"/>
              </a:rPr>
              <a:t>Health</a:t>
            </a:r>
            <a:r>
              <a:rPr sz="825" kern="0" spc="-8" dirty="0">
                <a:solidFill>
                  <a:srgbClr val="202020"/>
                </a:solidFill>
                <a:latin typeface="Calibri"/>
                <a:cs typeface="Calibri"/>
              </a:rPr>
              <a:t> </a:t>
            </a:r>
            <a:r>
              <a:rPr sz="825" kern="0" dirty="0">
                <a:solidFill>
                  <a:srgbClr val="202020"/>
                </a:solidFill>
                <a:latin typeface="Calibri"/>
                <a:cs typeface="Calibri"/>
              </a:rPr>
              <a:t>J.</a:t>
            </a:r>
            <a:r>
              <a:rPr sz="825" kern="0" spc="-8" dirty="0">
                <a:solidFill>
                  <a:srgbClr val="202020"/>
                </a:solidFill>
                <a:latin typeface="Calibri"/>
                <a:cs typeface="Calibri"/>
              </a:rPr>
              <a:t> </a:t>
            </a:r>
            <a:r>
              <a:rPr sz="825" kern="0" dirty="0">
                <a:solidFill>
                  <a:srgbClr val="202020"/>
                </a:solidFill>
                <a:latin typeface="Calibri"/>
                <a:cs typeface="Calibri"/>
              </a:rPr>
              <a:t>2022</a:t>
            </a:r>
            <a:r>
              <a:rPr sz="825" kern="0" spc="8" dirty="0">
                <a:solidFill>
                  <a:srgbClr val="202020"/>
                </a:solidFill>
                <a:latin typeface="Calibri"/>
                <a:cs typeface="Calibri"/>
              </a:rPr>
              <a:t> </a:t>
            </a:r>
            <a:r>
              <a:rPr sz="825" kern="0" dirty="0">
                <a:solidFill>
                  <a:srgbClr val="202020"/>
                </a:solidFill>
                <a:latin typeface="Calibri"/>
                <a:cs typeface="Calibri"/>
              </a:rPr>
              <a:t>Apr;26(4):661-</a:t>
            </a:r>
            <a:r>
              <a:rPr sz="825" kern="0" spc="-19" dirty="0">
                <a:solidFill>
                  <a:srgbClr val="202020"/>
                </a:solidFill>
                <a:latin typeface="Calibri"/>
                <a:cs typeface="Calibri"/>
              </a:rPr>
              <a:t>669</a:t>
            </a:r>
            <a:endParaRPr sz="825" kern="0" dirty="0">
              <a:solidFill>
                <a:sysClr val="windowText" lastClr="000000"/>
              </a:solidFill>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57175" y="1232154"/>
            <a:ext cx="8620506" cy="1072134"/>
          </a:xfrm>
          <a:prstGeom prst="rect">
            <a:avLst/>
          </a:prstGeom>
        </p:spPr>
      </p:pic>
      <p:sp>
        <p:nvSpPr>
          <p:cNvPr id="3" name="object 3"/>
          <p:cNvSpPr txBox="1">
            <a:spLocks noGrp="1"/>
          </p:cNvSpPr>
          <p:nvPr>
            <p:ph type="title"/>
          </p:nvPr>
        </p:nvSpPr>
        <p:spPr>
          <a:xfrm>
            <a:off x="398298" y="1651730"/>
            <a:ext cx="5619274" cy="425116"/>
          </a:xfrm>
          <a:prstGeom prst="rect">
            <a:avLst/>
          </a:prstGeom>
        </p:spPr>
        <p:txBody>
          <a:bodyPr vert="horz" wrap="square" lIns="0" tIns="9525" rIns="0" bIns="0" rtlCol="0">
            <a:spAutoFit/>
          </a:bodyPr>
          <a:lstStyle/>
          <a:p>
            <a:pPr marL="9525">
              <a:spcBef>
                <a:spcPts val="75"/>
              </a:spcBef>
            </a:pPr>
            <a:r>
              <a:rPr sz="2700" b="0" dirty="0">
                <a:solidFill>
                  <a:srgbClr val="FFFFFF"/>
                </a:solidFill>
              </a:rPr>
              <a:t>IDENTIFYING</a:t>
            </a:r>
            <a:r>
              <a:rPr sz="2700" b="0" spc="-23" dirty="0">
                <a:solidFill>
                  <a:srgbClr val="FFFFFF"/>
                </a:solidFill>
              </a:rPr>
              <a:t> </a:t>
            </a:r>
            <a:r>
              <a:rPr sz="2700" b="0" dirty="0">
                <a:solidFill>
                  <a:srgbClr val="FFFFFF"/>
                </a:solidFill>
              </a:rPr>
              <a:t>–</a:t>
            </a:r>
            <a:r>
              <a:rPr sz="2700" b="0" spc="-15" dirty="0">
                <a:solidFill>
                  <a:srgbClr val="FFFFFF"/>
                </a:solidFill>
              </a:rPr>
              <a:t> </a:t>
            </a:r>
            <a:r>
              <a:rPr sz="2700" b="0" dirty="0">
                <a:solidFill>
                  <a:srgbClr val="FFFFFF"/>
                </a:solidFill>
              </a:rPr>
              <a:t>INTERPERSONAL</a:t>
            </a:r>
            <a:r>
              <a:rPr sz="2700" b="0" spc="-15" dirty="0">
                <a:solidFill>
                  <a:srgbClr val="FFFFFF"/>
                </a:solidFill>
              </a:rPr>
              <a:t> </a:t>
            </a:r>
            <a:r>
              <a:rPr sz="2700" b="0" spc="-8" dirty="0">
                <a:solidFill>
                  <a:srgbClr val="FFFFFF"/>
                </a:solidFill>
              </a:rPr>
              <a:t>RACISM</a:t>
            </a:r>
            <a:endParaRPr sz="2700" dirty="0"/>
          </a:p>
        </p:txBody>
      </p:sp>
      <p:sp>
        <p:nvSpPr>
          <p:cNvPr id="4" name="object 4"/>
          <p:cNvSpPr txBox="1"/>
          <p:nvPr/>
        </p:nvSpPr>
        <p:spPr>
          <a:xfrm>
            <a:off x="4141375" y="915639"/>
            <a:ext cx="4843463" cy="217367"/>
          </a:xfrm>
          <a:prstGeom prst="rect">
            <a:avLst/>
          </a:prstGeom>
        </p:spPr>
        <p:txBody>
          <a:bodyPr vert="horz" wrap="square" lIns="0" tIns="9525" rIns="0" bIns="0" rtlCol="0">
            <a:spAutoFit/>
          </a:bodyPr>
          <a:lstStyle/>
          <a:p>
            <a:pPr marL="9525" defTabSz="685800" eaLnBrk="1" fontAlgn="auto" hangingPunct="1">
              <a:spcBef>
                <a:spcPts val="75"/>
              </a:spcBef>
              <a:spcAft>
                <a:spcPts val="0"/>
              </a:spcAft>
            </a:pPr>
            <a:r>
              <a:rPr sz="1350" b="1" i="1" kern="0" dirty="0">
                <a:solidFill>
                  <a:srgbClr val="122C41"/>
                </a:solidFill>
                <a:latin typeface="Calibri"/>
                <a:cs typeface="Calibri"/>
              </a:rPr>
              <a:t>Hypothetical</a:t>
            </a:r>
            <a:r>
              <a:rPr sz="1350" b="1" i="1" kern="0" spc="-45" dirty="0">
                <a:solidFill>
                  <a:srgbClr val="122C41"/>
                </a:solidFill>
                <a:latin typeface="Calibri"/>
                <a:cs typeface="Calibri"/>
              </a:rPr>
              <a:t> </a:t>
            </a:r>
            <a:r>
              <a:rPr sz="1350" b="1" i="1" kern="0" dirty="0">
                <a:solidFill>
                  <a:srgbClr val="122C41"/>
                </a:solidFill>
                <a:latin typeface="Calibri"/>
                <a:cs typeface="Calibri"/>
              </a:rPr>
              <a:t>examples</a:t>
            </a:r>
            <a:r>
              <a:rPr sz="1350" b="1" i="1" kern="0" spc="-30" dirty="0">
                <a:solidFill>
                  <a:srgbClr val="122C41"/>
                </a:solidFill>
                <a:latin typeface="Calibri"/>
                <a:cs typeface="Calibri"/>
              </a:rPr>
              <a:t> </a:t>
            </a:r>
            <a:r>
              <a:rPr sz="1350" b="1" i="1" kern="0" dirty="0">
                <a:solidFill>
                  <a:srgbClr val="122C41"/>
                </a:solidFill>
                <a:latin typeface="Calibri"/>
                <a:cs typeface="Calibri"/>
              </a:rPr>
              <a:t>developed</a:t>
            </a:r>
            <a:r>
              <a:rPr sz="1350" b="1" i="1" kern="0" spc="-19" dirty="0">
                <a:solidFill>
                  <a:srgbClr val="122C41"/>
                </a:solidFill>
                <a:latin typeface="Calibri"/>
                <a:cs typeface="Calibri"/>
              </a:rPr>
              <a:t> </a:t>
            </a:r>
            <a:r>
              <a:rPr sz="1350" b="1" i="1" kern="0" dirty="0">
                <a:solidFill>
                  <a:srgbClr val="122C41"/>
                </a:solidFill>
                <a:latin typeface="Calibri"/>
                <a:cs typeface="Calibri"/>
              </a:rPr>
              <a:t>based</a:t>
            </a:r>
            <a:r>
              <a:rPr sz="1350" b="1" i="1" kern="0" spc="-19" dirty="0">
                <a:solidFill>
                  <a:srgbClr val="122C41"/>
                </a:solidFill>
                <a:latin typeface="Calibri"/>
                <a:cs typeface="Calibri"/>
              </a:rPr>
              <a:t> </a:t>
            </a:r>
            <a:r>
              <a:rPr sz="1350" b="1" i="1" kern="0" dirty="0">
                <a:solidFill>
                  <a:srgbClr val="122C41"/>
                </a:solidFill>
                <a:latin typeface="Calibri"/>
                <a:cs typeface="Calibri"/>
              </a:rPr>
              <a:t>on</a:t>
            </a:r>
            <a:r>
              <a:rPr sz="1350" b="1" i="1" kern="0" spc="-30" dirty="0">
                <a:solidFill>
                  <a:srgbClr val="122C41"/>
                </a:solidFill>
                <a:latin typeface="Calibri"/>
                <a:cs typeface="Calibri"/>
              </a:rPr>
              <a:t> </a:t>
            </a:r>
            <a:r>
              <a:rPr sz="1350" b="1" i="1" kern="0" dirty="0">
                <a:solidFill>
                  <a:srgbClr val="122C41"/>
                </a:solidFill>
                <a:latin typeface="Calibri"/>
                <a:cs typeface="Calibri"/>
              </a:rPr>
              <a:t>case</a:t>
            </a:r>
            <a:r>
              <a:rPr sz="1350" b="1" i="1" kern="0" spc="-19" dirty="0">
                <a:solidFill>
                  <a:srgbClr val="122C41"/>
                </a:solidFill>
                <a:latin typeface="Calibri"/>
                <a:cs typeface="Calibri"/>
              </a:rPr>
              <a:t> </a:t>
            </a:r>
            <a:r>
              <a:rPr sz="1350" b="1" i="1" kern="0" dirty="0">
                <a:solidFill>
                  <a:srgbClr val="122C41"/>
                </a:solidFill>
                <a:latin typeface="Calibri"/>
                <a:cs typeface="Calibri"/>
              </a:rPr>
              <a:t>review</a:t>
            </a:r>
            <a:r>
              <a:rPr sz="1350" b="1" i="1" kern="0" spc="-30" dirty="0">
                <a:solidFill>
                  <a:srgbClr val="122C41"/>
                </a:solidFill>
                <a:latin typeface="Calibri"/>
                <a:cs typeface="Calibri"/>
              </a:rPr>
              <a:t> </a:t>
            </a:r>
            <a:r>
              <a:rPr sz="1350" b="1" i="1" kern="0" spc="-8" dirty="0">
                <a:solidFill>
                  <a:srgbClr val="122C41"/>
                </a:solidFill>
                <a:latin typeface="Calibri"/>
                <a:cs typeface="Calibri"/>
              </a:rPr>
              <a:t>observation</a:t>
            </a:r>
            <a:endParaRPr sz="1350" kern="0" dirty="0">
              <a:solidFill>
                <a:sysClr val="windowText" lastClr="000000"/>
              </a:solidFill>
              <a:latin typeface="Calibri"/>
              <a:cs typeface="Calibri"/>
            </a:endParaRPr>
          </a:p>
        </p:txBody>
      </p:sp>
      <p:sp>
        <p:nvSpPr>
          <p:cNvPr id="5" name="object 5"/>
          <p:cNvSpPr txBox="1"/>
          <p:nvPr/>
        </p:nvSpPr>
        <p:spPr>
          <a:xfrm>
            <a:off x="305486" y="2233707"/>
            <a:ext cx="8662035" cy="3552543"/>
          </a:xfrm>
          <a:prstGeom prst="rect">
            <a:avLst/>
          </a:prstGeom>
        </p:spPr>
        <p:txBody>
          <a:bodyPr vert="horz" wrap="square" lIns="0" tIns="9049" rIns="0" bIns="0" rtlCol="0">
            <a:spAutoFit/>
          </a:bodyPr>
          <a:lstStyle/>
          <a:p>
            <a:pPr marL="9525" defTabSz="685800" eaLnBrk="1" fontAlgn="auto" hangingPunct="1">
              <a:spcBef>
                <a:spcPts val="71"/>
              </a:spcBef>
              <a:spcAft>
                <a:spcPts val="0"/>
              </a:spcAft>
            </a:pPr>
            <a:r>
              <a:rPr sz="1650" b="1" kern="0" dirty="0">
                <a:solidFill>
                  <a:srgbClr val="12847A"/>
                </a:solidFill>
                <a:latin typeface="Calibri"/>
                <a:cs typeface="Calibri"/>
              </a:rPr>
              <a:t>Low</a:t>
            </a:r>
            <a:r>
              <a:rPr sz="1650" b="1" kern="0" spc="-45" dirty="0">
                <a:solidFill>
                  <a:srgbClr val="12847A"/>
                </a:solidFill>
                <a:latin typeface="Calibri"/>
                <a:cs typeface="Calibri"/>
              </a:rPr>
              <a:t> </a:t>
            </a:r>
            <a:r>
              <a:rPr sz="1650" b="1" kern="0" spc="-8" dirty="0">
                <a:solidFill>
                  <a:srgbClr val="12847A"/>
                </a:solidFill>
                <a:latin typeface="Calibri"/>
                <a:cs typeface="Calibri"/>
              </a:rPr>
              <a:t>expectations</a:t>
            </a:r>
            <a:r>
              <a:rPr sz="1650" b="1" kern="0" spc="-19" dirty="0">
                <a:solidFill>
                  <a:srgbClr val="12847A"/>
                </a:solidFill>
                <a:latin typeface="Calibri"/>
                <a:cs typeface="Calibri"/>
              </a:rPr>
              <a:t> </a:t>
            </a:r>
            <a:r>
              <a:rPr sz="1650" b="1" kern="0" dirty="0">
                <a:solidFill>
                  <a:srgbClr val="12847A"/>
                </a:solidFill>
                <a:latin typeface="Calibri"/>
                <a:cs typeface="Calibri"/>
              </a:rPr>
              <a:t>of</a:t>
            </a:r>
            <a:r>
              <a:rPr sz="1650" b="1" kern="0" spc="-41" dirty="0">
                <a:solidFill>
                  <a:srgbClr val="12847A"/>
                </a:solidFill>
                <a:latin typeface="Calibri"/>
                <a:cs typeface="Calibri"/>
              </a:rPr>
              <a:t> </a:t>
            </a:r>
            <a:r>
              <a:rPr sz="1650" b="1" kern="0" spc="-8" dirty="0">
                <a:solidFill>
                  <a:srgbClr val="12847A"/>
                </a:solidFill>
                <a:latin typeface="Calibri"/>
                <a:cs typeface="Calibri"/>
              </a:rPr>
              <a:t>patient</a:t>
            </a:r>
            <a:r>
              <a:rPr sz="1650" b="1" kern="0" spc="-34" dirty="0">
                <a:solidFill>
                  <a:srgbClr val="12847A"/>
                </a:solidFill>
                <a:latin typeface="Calibri"/>
                <a:cs typeface="Calibri"/>
              </a:rPr>
              <a:t> </a:t>
            </a:r>
            <a:r>
              <a:rPr sz="1650" b="1" kern="0" spc="-8" dirty="0">
                <a:solidFill>
                  <a:srgbClr val="12847A"/>
                </a:solidFill>
                <a:latin typeface="Calibri"/>
                <a:cs typeface="Calibri"/>
              </a:rPr>
              <a:t>engagement</a:t>
            </a:r>
            <a:r>
              <a:rPr sz="1650" b="1" kern="0" spc="-38" dirty="0">
                <a:solidFill>
                  <a:srgbClr val="12847A"/>
                </a:solidFill>
                <a:latin typeface="Calibri"/>
                <a:cs typeface="Calibri"/>
              </a:rPr>
              <a:t> </a:t>
            </a:r>
            <a:r>
              <a:rPr sz="1650" b="1" kern="0" dirty="0">
                <a:solidFill>
                  <a:srgbClr val="12847A"/>
                </a:solidFill>
                <a:latin typeface="Calibri"/>
                <a:cs typeface="Calibri"/>
              </a:rPr>
              <a:t>and</a:t>
            </a:r>
            <a:r>
              <a:rPr sz="1650" b="1" kern="0" spc="-53" dirty="0">
                <a:solidFill>
                  <a:srgbClr val="12847A"/>
                </a:solidFill>
                <a:latin typeface="Calibri"/>
                <a:cs typeface="Calibri"/>
              </a:rPr>
              <a:t> </a:t>
            </a:r>
            <a:r>
              <a:rPr sz="1650" b="1" kern="0" dirty="0">
                <a:solidFill>
                  <a:srgbClr val="12847A"/>
                </a:solidFill>
                <a:latin typeface="Calibri"/>
                <a:cs typeface="Calibri"/>
              </a:rPr>
              <a:t>failed</a:t>
            </a:r>
            <a:r>
              <a:rPr sz="1650" b="1" kern="0" spc="-45" dirty="0">
                <a:solidFill>
                  <a:srgbClr val="12847A"/>
                </a:solidFill>
                <a:latin typeface="Calibri"/>
                <a:cs typeface="Calibri"/>
              </a:rPr>
              <a:t> </a:t>
            </a:r>
            <a:r>
              <a:rPr sz="1650" b="1" kern="0" spc="-19" dirty="0">
                <a:solidFill>
                  <a:srgbClr val="12847A"/>
                </a:solidFill>
                <a:latin typeface="Calibri"/>
                <a:cs typeface="Calibri"/>
              </a:rPr>
              <a:t>shared-</a:t>
            </a:r>
            <a:r>
              <a:rPr sz="1650" b="1" kern="0" dirty="0">
                <a:solidFill>
                  <a:srgbClr val="12847A"/>
                </a:solidFill>
                <a:latin typeface="Calibri"/>
                <a:cs typeface="Calibri"/>
              </a:rPr>
              <a:t>decision</a:t>
            </a:r>
            <a:r>
              <a:rPr sz="1650" b="1" kern="0" spc="-26" dirty="0">
                <a:solidFill>
                  <a:srgbClr val="12847A"/>
                </a:solidFill>
                <a:latin typeface="Calibri"/>
                <a:cs typeface="Calibri"/>
              </a:rPr>
              <a:t> </a:t>
            </a:r>
            <a:r>
              <a:rPr sz="1650" b="1" kern="0" spc="-8" dirty="0">
                <a:solidFill>
                  <a:srgbClr val="12847A"/>
                </a:solidFill>
                <a:latin typeface="Calibri"/>
                <a:cs typeface="Calibri"/>
              </a:rPr>
              <a:t>making</a:t>
            </a:r>
            <a:endParaRPr sz="1650" kern="0" dirty="0">
              <a:solidFill>
                <a:sysClr val="windowText" lastClr="000000"/>
              </a:solidFill>
              <a:latin typeface="Calibri"/>
              <a:cs typeface="Calibri"/>
            </a:endParaRPr>
          </a:p>
          <a:p>
            <a:pPr marL="352425" defTabSz="685800" eaLnBrk="1" fontAlgn="auto" hangingPunct="1">
              <a:spcBef>
                <a:spcPts val="0"/>
              </a:spcBef>
              <a:spcAft>
                <a:spcPts val="0"/>
              </a:spcAft>
            </a:pPr>
            <a:r>
              <a:rPr sz="1650" i="1" kern="0" dirty="0">
                <a:solidFill>
                  <a:srgbClr val="122C41"/>
                </a:solidFill>
                <a:latin typeface="Calibri"/>
                <a:cs typeface="Calibri"/>
              </a:rPr>
              <a:t>e.g.,</a:t>
            </a:r>
            <a:r>
              <a:rPr sz="1650" i="1" kern="0" spc="-49" dirty="0">
                <a:solidFill>
                  <a:srgbClr val="122C41"/>
                </a:solidFill>
                <a:latin typeface="Calibri"/>
                <a:cs typeface="Calibri"/>
              </a:rPr>
              <a:t> </a:t>
            </a:r>
            <a:r>
              <a:rPr sz="1650" i="1" kern="0" dirty="0">
                <a:solidFill>
                  <a:srgbClr val="122C41"/>
                </a:solidFill>
                <a:latin typeface="Calibri"/>
                <a:cs typeface="Calibri"/>
              </a:rPr>
              <a:t>Providers</a:t>
            </a:r>
            <a:r>
              <a:rPr sz="1650" i="1" kern="0" spc="-60" dirty="0">
                <a:solidFill>
                  <a:srgbClr val="122C41"/>
                </a:solidFill>
                <a:latin typeface="Calibri"/>
                <a:cs typeface="Calibri"/>
              </a:rPr>
              <a:t> </a:t>
            </a:r>
            <a:r>
              <a:rPr sz="1650" i="1" kern="0" dirty="0">
                <a:solidFill>
                  <a:srgbClr val="122C41"/>
                </a:solidFill>
                <a:latin typeface="Calibri"/>
                <a:cs typeface="Calibri"/>
              </a:rPr>
              <a:t>notes</a:t>
            </a:r>
            <a:r>
              <a:rPr sz="1650" i="1" kern="0" spc="-49" dirty="0">
                <a:solidFill>
                  <a:srgbClr val="122C41"/>
                </a:solidFill>
                <a:latin typeface="Calibri"/>
                <a:cs typeface="Calibri"/>
              </a:rPr>
              <a:t> </a:t>
            </a:r>
            <a:r>
              <a:rPr sz="1650" i="1" kern="0" dirty="0">
                <a:solidFill>
                  <a:srgbClr val="122C41"/>
                </a:solidFill>
                <a:latin typeface="Calibri"/>
                <a:cs typeface="Calibri"/>
              </a:rPr>
              <a:t>show</a:t>
            </a:r>
            <a:r>
              <a:rPr sz="1650" i="1" kern="0" spc="-49" dirty="0">
                <a:solidFill>
                  <a:srgbClr val="122C41"/>
                </a:solidFill>
                <a:latin typeface="Calibri"/>
                <a:cs typeface="Calibri"/>
              </a:rPr>
              <a:t> </a:t>
            </a:r>
            <a:r>
              <a:rPr sz="1650" i="1" kern="0" spc="-8" dirty="0">
                <a:solidFill>
                  <a:srgbClr val="122C41"/>
                </a:solidFill>
                <a:latin typeface="Calibri"/>
                <a:cs typeface="Calibri"/>
              </a:rPr>
              <a:t>decisions</a:t>
            </a:r>
            <a:r>
              <a:rPr sz="1650" i="1" kern="0" spc="-53" dirty="0">
                <a:solidFill>
                  <a:srgbClr val="122C41"/>
                </a:solidFill>
                <a:latin typeface="Calibri"/>
                <a:cs typeface="Calibri"/>
              </a:rPr>
              <a:t> </a:t>
            </a:r>
            <a:r>
              <a:rPr sz="1650" i="1" kern="0" dirty="0">
                <a:solidFill>
                  <a:srgbClr val="122C41"/>
                </a:solidFill>
                <a:latin typeface="Calibri"/>
                <a:cs typeface="Calibri"/>
              </a:rPr>
              <a:t>made</a:t>
            </a:r>
            <a:r>
              <a:rPr sz="1650" i="1" kern="0" spc="-53" dirty="0">
                <a:solidFill>
                  <a:srgbClr val="122C41"/>
                </a:solidFill>
                <a:latin typeface="Calibri"/>
                <a:cs typeface="Calibri"/>
              </a:rPr>
              <a:t> </a:t>
            </a:r>
            <a:r>
              <a:rPr sz="1650" i="1" kern="0" dirty="0">
                <a:solidFill>
                  <a:srgbClr val="122C41"/>
                </a:solidFill>
                <a:latin typeface="Calibri"/>
                <a:cs typeface="Calibri"/>
              </a:rPr>
              <a:t>without</a:t>
            </a:r>
            <a:r>
              <a:rPr sz="1650" i="1" kern="0" spc="-49" dirty="0">
                <a:solidFill>
                  <a:srgbClr val="122C41"/>
                </a:solidFill>
                <a:latin typeface="Calibri"/>
                <a:cs typeface="Calibri"/>
              </a:rPr>
              <a:t> </a:t>
            </a:r>
            <a:r>
              <a:rPr sz="1650" i="1" kern="0" spc="-8" dirty="0">
                <a:solidFill>
                  <a:srgbClr val="122C41"/>
                </a:solidFill>
                <a:latin typeface="Calibri"/>
                <a:cs typeface="Calibri"/>
              </a:rPr>
              <a:t>consultation</a:t>
            </a:r>
            <a:r>
              <a:rPr sz="1650" i="1" kern="0" spc="-64" dirty="0">
                <a:solidFill>
                  <a:srgbClr val="122C41"/>
                </a:solidFill>
                <a:latin typeface="Calibri"/>
                <a:cs typeface="Calibri"/>
              </a:rPr>
              <a:t> </a:t>
            </a:r>
            <a:r>
              <a:rPr sz="1650" i="1" kern="0" dirty="0">
                <a:solidFill>
                  <a:srgbClr val="122C41"/>
                </a:solidFill>
                <a:latin typeface="Calibri"/>
                <a:cs typeface="Calibri"/>
              </a:rPr>
              <a:t>or</a:t>
            </a:r>
            <a:r>
              <a:rPr sz="1650" i="1" kern="0" spc="-49" dirty="0">
                <a:solidFill>
                  <a:srgbClr val="122C41"/>
                </a:solidFill>
                <a:latin typeface="Calibri"/>
                <a:cs typeface="Calibri"/>
              </a:rPr>
              <a:t> </a:t>
            </a:r>
            <a:r>
              <a:rPr sz="1650" i="1" kern="0" dirty="0">
                <a:solidFill>
                  <a:srgbClr val="122C41"/>
                </a:solidFill>
                <a:latin typeface="Calibri"/>
                <a:cs typeface="Calibri"/>
              </a:rPr>
              <a:t>shared</a:t>
            </a:r>
            <a:r>
              <a:rPr sz="1650" i="1" kern="0" spc="-49" dirty="0">
                <a:solidFill>
                  <a:srgbClr val="122C41"/>
                </a:solidFill>
                <a:latin typeface="Calibri"/>
                <a:cs typeface="Calibri"/>
              </a:rPr>
              <a:t> </a:t>
            </a:r>
            <a:r>
              <a:rPr sz="1650" i="1" kern="0" spc="-15" dirty="0">
                <a:solidFill>
                  <a:srgbClr val="122C41"/>
                </a:solidFill>
                <a:latin typeface="Calibri"/>
                <a:cs typeface="Calibri"/>
              </a:rPr>
              <a:t>decision-</a:t>
            </a:r>
            <a:r>
              <a:rPr sz="1650" i="1" kern="0" dirty="0">
                <a:solidFill>
                  <a:srgbClr val="122C41"/>
                </a:solidFill>
                <a:latin typeface="Calibri"/>
                <a:cs typeface="Calibri"/>
              </a:rPr>
              <a:t>making</a:t>
            </a:r>
            <a:r>
              <a:rPr sz="1650" i="1" kern="0" spc="-64" dirty="0">
                <a:solidFill>
                  <a:srgbClr val="122C41"/>
                </a:solidFill>
                <a:latin typeface="Calibri"/>
                <a:cs typeface="Calibri"/>
              </a:rPr>
              <a:t> </a:t>
            </a:r>
            <a:r>
              <a:rPr sz="1650" i="1" kern="0" spc="-8" dirty="0">
                <a:solidFill>
                  <a:srgbClr val="122C41"/>
                </a:solidFill>
                <a:latin typeface="Calibri"/>
                <a:cs typeface="Calibri"/>
              </a:rPr>
              <a:t>tools;</a:t>
            </a:r>
            <a:endParaRPr sz="1650" kern="0" dirty="0">
              <a:solidFill>
                <a:sysClr val="windowText" lastClr="000000"/>
              </a:solidFill>
              <a:latin typeface="Calibri"/>
              <a:cs typeface="Calibri"/>
            </a:endParaRPr>
          </a:p>
          <a:p>
            <a:pPr marL="352425" defTabSz="685800" eaLnBrk="1" fontAlgn="auto" hangingPunct="1">
              <a:spcBef>
                <a:spcPts val="0"/>
              </a:spcBef>
              <a:spcAft>
                <a:spcPts val="0"/>
              </a:spcAft>
            </a:pPr>
            <a:r>
              <a:rPr sz="1650" i="1" kern="0" dirty="0">
                <a:solidFill>
                  <a:srgbClr val="122C41"/>
                </a:solidFill>
                <a:latin typeface="Calibri"/>
                <a:cs typeface="Calibri"/>
              </a:rPr>
              <a:t>family</a:t>
            </a:r>
            <a:r>
              <a:rPr sz="1650" i="1" kern="0" spc="-53" dirty="0">
                <a:solidFill>
                  <a:srgbClr val="122C41"/>
                </a:solidFill>
                <a:latin typeface="Calibri"/>
                <a:cs typeface="Calibri"/>
              </a:rPr>
              <a:t> </a:t>
            </a:r>
            <a:r>
              <a:rPr sz="1650" i="1" kern="0" spc="-8" dirty="0">
                <a:solidFill>
                  <a:srgbClr val="122C41"/>
                </a:solidFill>
                <a:latin typeface="Calibri"/>
                <a:cs typeface="Calibri"/>
              </a:rPr>
              <a:t>interview</a:t>
            </a:r>
            <a:r>
              <a:rPr sz="1650" i="1" kern="0" spc="-49" dirty="0">
                <a:solidFill>
                  <a:srgbClr val="122C41"/>
                </a:solidFill>
                <a:latin typeface="Calibri"/>
                <a:cs typeface="Calibri"/>
              </a:rPr>
              <a:t> </a:t>
            </a:r>
            <a:r>
              <a:rPr sz="1650" i="1" kern="0" dirty="0">
                <a:solidFill>
                  <a:srgbClr val="122C41"/>
                </a:solidFill>
                <a:latin typeface="Calibri"/>
                <a:cs typeface="Calibri"/>
              </a:rPr>
              <a:t>reports</a:t>
            </a:r>
            <a:r>
              <a:rPr sz="1650" i="1" kern="0" spc="-53" dirty="0">
                <a:solidFill>
                  <a:srgbClr val="122C41"/>
                </a:solidFill>
                <a:latin typeface="Calibri"/>
                <a:cs typeface="Calibri"/>
              </a:rPr>
              <a:t> </a:t>
            </a:r>
            <a:r>
              <a:rPr sz="1650" i="1" kern="0" dirty="0">
                <a:solidFill>
                  <a:srgbClr val="122C41"/>
                </a:solidFill>
                <a:latin typeface="Calibri"/>
                <a:cs typeface="Calibri"/>
              </a:rPr>
              <a:t>that</a:t>
            </a:r>
            <a:r>
              <a:rPr sz="1650" i="1" kern="0" spc="-49" dirty="0">
                <a:solidFill>
                  <a:srgbClr val="122C41"/>
                </a:solidFill>
                <a:latin typeface="Calibri"/>
                <a:cs typeface="Calibri"/>
              </a:rPr>
              <a:t> </a:t>
            </a:r>
            <a:r>
              <a:rPr sz="1650" i="1" kern="0" spc="-8" dirty="0">
                <a:solidFill>
                  <a:srgbClr val="122C41"/>
                </a:solidFill>
                <a:latin typeface="Calibri"/>
                <a:cs typeface="Calibri"/>
              </a:rPr>
              <a:t>decedent</a:t>
            </a:r>
            <a:r>
              <a:rPr sz="1650" i="1" kern="0" spc="-38" dirty="0">
                <a:solidFill>
                  <a:srgbClr val="122C41"/>
                </a:solidFill>
                <a:latin typeface="Calibri"/>
                <a:cs typeface="Calibri"/>
              </a:rPr>
              <a:t> </a:t>
            </a:r>
            <a:r>
              <a:rPr sz="1650" i="1" kern="0" dirty="0">
                <a:solidFill>
                  <a:srgbClr val="122C41"/>
                </a:solidFill>
                <a:latin typeface="Calibri"/>
                <a:cs typeface="Calibri"/>
              </a:rPr>
              <a:t>was</a:t>
            </a:r>
            <a:r>
              <a:rPr sz="1650" i="1" kern="0" spc="-53" dirty="0">
                <a:solidFill>
                  <a:srgbClr val="122C41"/>
                </a:solidFill>
                <a:latin typeface="Calibri"/>
                <a:cs typeface="Calibri"/>
              </a:rPr>
              <a:t> </a:t>
            </a:r>
            <a:r>
              <a:rPr sz="1650" i="1" kern="0" spc="-8" dirty="0">
                <a:solidFill>
                  <a:srgbClr val="122C41"/>
                </a:solidFill>
                <a:latin typeface="Calibri"/>
                <a:cs typeface="Calibri"/>
              </a:rPr>
              <a:t>frustrated</a:t>
            </a:r>
            <a:r>
              <a:rPr sz="1650" i="1" kern="0" spc="-49" dirty="0">
                <a:solidFill>
                  <a:srgbClr val="122C41"/>
                </a:solidFill>
                <a:latin typeface="Calibri"/>
                <a:cs typeface="Calibri"/>
              </a:rPr>
              <a:t> </a:t>
            </a:r>
            <a:r>
              <a:rPr sz="1650" i="1" kern="0" dirty="0">
                <a:solidFill>
                  <a:srgbClr val="122C41"/>
                </a:solidFill>
                <a:latin typeface="Calibri"/>
                <a:cs typeface="Calibri"/>
              </a:rPr>
              <a:t>and</a:t>
            </a:r>
            <a:r>
              <a:rPr sz="1650" i="1" kern="0" spc="-49" dirty="0">
                <a:solidFill>
                  <a:srgbClr val="122C41"/>
                </a:solidFill>
                <a:latin typeface="Calibri"/>
                <a:cs typeface="Calibri"/>
              </a:rPr>
              <a:t> </a:t>
            </a:r>
            <a:r>
              <a:rPr sz="1650" i="1" kern="0" dirty="0">
                <a:solidFill>
                  <a:srgbClr val="122C41"/>
                </a:solidFill>
                <a:latin typeface="Calibri"/>
                <a:cs typeface="Calibri"/>
              </a:rPr>
              <a:t>felt</a:t>
            </a:r>
            <a:r>
              <a:rPr sz="1650" i="1" kern="0" spc="-49" dirty="0">
                <a:solidFill>
                  <a:srgbClr val="122C41"/>
                </a:solidFill>
                <a:latin typeface="Calibri"/>
                <a:cs typeface="Calibri"/>
              </a:rPr>
              <a:t> </a:t>
            </a:r>
            <a:r>
              <a:rPr sz="1650" i="1" kern="0" dirty="0">
                <a:solidFill>
                  <a:srgbClr val="122C41"/>
                </a:solidFill>
                <a:latin typeface="Calibri"/>
                <a:cs typeface="Calibri"/>
              </a:rPr>
              <a:t>the</a:t>
            </a:r>
            <a:r>
              <a:rPr sz="1650" i="1" kern="0" spc="-45" dirty="0">
                <a:solidFill>
                  <a:srgbClr val="122C41"/>
                </a:solidFill>
                <a:latin typeface="Calibri"/>
                <a:cs typeface="Calibri"/>
              </a:rPr>
              <a:t> </a:t>
            </a:r>
            <a:r>
              <a:rPr sz="1650" i="1" kern="0" spc="-8" dirty="0">
                <a:solidFill>
                  <a:srgbClr val="122C41"/>
                </a:solidFill>
                <a:latin typeface="Calibri"/>
                <a:cs typeface="Calibri"/>
              </a:rPr>
              <a:t>provider</a:t>
            </a:r>
            <a:r>
              <a:rPr sz="1650" i="1" kern="0" spc="-68" dirty="0">
                <a:solidFill>
                  <a:srgbClr val="122C41"/>
                </a:solidFill>
                <a:latin typeface="Calibri"/>
                <a:cs typeface="Calibri"/>
              </a:rPr>
              <a:t> </a:t>
            </a:r>
            <a:r>
              <a:rPr sz="1650" i="1" kern="0" dirty="0">
                <a:solidFill>
                  <a:srgbClr val="122C41"/>
                </a:solidFill>
                <a:latin typeface="Calibri"/>
                <a:cs typeface="Calibri"/>
              </a:rPr>
              <a:t>was</a:t>
            </a:r>
            <a:r>
              <a:rPr sz="1650" i="1" kern="0" spc="-49" dirty="0">
                <a:solidFill>
                  <a:srgbClr val="122C41"/>
                </a:solidFill>
                <a:latin typeface="Calibri"/>
                <a:cs typeface="Calibri"/>
              </a:rPr>
              <a:t> </a:t>
            </a:r>
            <a:r>
              <a:rPr sz="1650" i="1" kern="0" dirty="0">
                <a:solidFill>
                  <a:srgbClr val="122C41"/>
                </a:solidFill>
                <a:latin typeface="Calibri"/>
                <a:cs typeface="Calibri"/>
              </a:rPr>
              <a:t>not</a:t>
            </a:r>
            <a:r>
              <a:rPr sz="1650" i="1" kern="0" spc="-49" dirty="0">
                <a:solidFill>
                  <a:srgbClr val="122C41"/>
                </a:solidFill>
                <a:latin typeface="Calibri"/>
                <a:cs typeface="Calibri"/>
              </a:rPr>
              <a:t> </a:t>
            </a:r>
            <a:r>
              <a:rPr sz="1650" i="1" kern="0" spc="-8" dirty="0">
                <a:solidFill>
                  <a:srgbClr val="122C41"/>
                </a:solidFill>
                <a:latin typeface="Calibri"/>
                <a:cs typeface="Calibri"/>
              </a:rPr>
              <a:t>listening.</a:t>
            </a:r>
            <a:endParaRPr sz="1650" kern="0" dirty="0">
              <a:solidFill>
                <a:sysClr val="windowText" lastClr="000000"/>
              </a:solidFill>
              <a:latin typeface="Calibri"/>
              <a:cs typeface="Calibri"/>
            </a:endParaRPr>
          </a:p>
          <a:p>
            <a:pPr defTabSz="685800" eaLnBrk="1" fontAlgn="auto" hangingPunct="1">
              <a:spcBef>
                <a:spcPts val="11"/>
              </a:spcBef>
              <a:spcAft>
                <a:spcPts val="0"/>
              </a:spcAft>
            </a:pPr>
            <a:endParaRPr sz="1613" kern="0" dirty="0">
              <a:solidFill>
                <a:sysClr val="windowText" lastClr="000000"/>
              </a:solidFill>
              <a:latin typeface="Calibri"/>
              <a:cs typeface="Calibri"/>
            </a:endParaRPr>
          </a:p>
          <a:p>
            <a:pPr marL="9525" defTabSz="685800" eaLnBrk="1" fontAlgn="auto" hangingPunct="1">
              <a:spcBef>
                <a:spcPts val="4"/>
              </a:spcBef>
              <a:spcAft>
                <a:spcPts val="0"/>
              </a:spcAft>
            </a:pPr>
            <a:r>
              <a:rPr sz="1650" b="1" kern="0" dirty="0">
                <a:solidFill>
                  <a:srgbClr val="12847A"/>
                </a:solidFill>
                <a:latin typeface="Calibri"/>
                <a:cs typeface="Calibri"/>
              </a:rPr>
              <a:t>Ignored</a:t>
            </a:r>
            <a:r>
              <a:rPr sz="1650" b="1" kern="0" spc="-53" dirty="0">
                <a:solidFill>
                  <a:srgbClr val="12847A"/>
                </a:solidFill>
                <a:latin typeface="Calibri"/>
                <a:cs typeface="Calibri"/>
              </a:rPr>
              <a:t> </a:t>
            </a:r>
            <a:r>
              <a:rPr sz="1650" b="1" kern="0" dirty="0">
                <a:solidFill>
                  <a:srgbClr val="12847A"/>
                </a:solidFill>
                <a:latin typeface="Calibri"/>
                <a:cs typeface="Calibri"/>
              </a:rPr>
              <a:t>or</a:t>
            </a:r>
            <a:r>
              <a:rPr sz="1650" b="1" kern="0" spc="-45" dirty="0">
                <a:solidFill>
                  <a:srgbClr val="12847A"/>
                </a:solidFill>
                <a:latin typeface="Calibri"/>
                <a:cs typeface="Calibri"/>
              </a:rPr>
              <a:t> </a:t>
            </a:r>
            <a:r>
              <a:rPr sz="1650" b="1" kern="0" spc="-8" dirty="0">
                <a:solidFill>
                  <a:srgbClr val="12847A"/>
                </a:solidFill>
                <a:latin typeface="Calibri"/>
                <a:cs typeface="Calibri"/>
              </a:rPr>
              <a:t>improperly</a:t>
            </a:r>
            <a:r>
              <a:rPr sz="1650" b="1" kern="0" spc="-30" dirty="0">
                <a:solidFill>
                  <a:srgbClr val="12847A"/>
                </a:solidFill>
                <a:latin typeface="Calibri"/>
                <a:cs typeface="Calibri"/>
              </a:rPr>
              <a:t> </a:t>
            </a:r>
            <a:r>
              <a:rPr sz="1650" b="1" kern="0" spc="-8" dirty="0">
                <a:solidFill>
                  <a:srgbClr val="12847A"/>
                </a:solidFill>
                <a:latin typeface="Calibri"/>
                <a:cs typeface="Calibri"/>
              </a:rPr>
              <a:t>treated</a:t>
            </a:r>
            <a:r>
              <a:rPr sz="1650" b="1" kern="0" spc="-26" dirty="0">
                <a:solidFill>
                  <a:srgbClr val="12847A"/>
                </a:solidFill>
                <a:latin typeface="Calibri"/>
                <a:cs typeface="Calibri"/>
              </a:rPr>
              <a:t> </a:t>
            </a:r>
            <a:r>
              <a:rPr sz="1650" b="1" kern="0" spc="-8" dirty="0">
                <a:solidFill>
                  <a:srgbClr val="12847A"/>
                </a:solidFill>
                <a:latin typeface="Calibri"/>
                <a:cs typeface="Calibri"/>
              </a:rPr>
              <a:t>symptoms</a:t>
            </a:r>
            <a:r>
              <a:rPr sz="1650" b="1" kern="0" spc="-45" dirty="0">
                <a:solidFill>
                  <a:srgbClr val="12847A"/>
                </a:solidFill>
                <a:latin typeface="Calibri"/>
                <a:cs typeface="Calibri"/>
              </a:rPr>
              <a:t> </a:t>
            </a:r>
            <a:r>
              <a:rPr sz="1650" b="1" kern="0" dirty="0">
                <a:solidFill>
                  <a:srgbClr val="12847A"/>
                </a:solidFill>
                <a:latin typeface="Calibri"/>
                <a:cs typeface="Calibri"/>
              </a:rPr>
              <a:t>and</a:t>
            </a:r>
            <a:r>
              <a:rPr sz="1650" b="1" kern="0" spc="-53" dirty="0">
                <a:solidFill>
                  <a:srgbClr val="12847A"/>
                </a:solidFill>
                <a:latin typeface="Calibri"/>
                <a:cs typeface="Calibri"/>
              </a:rPr>
              <a:t> </a:t>
            </a:r>
            <a:r>
              <a:rPr sz="1650" b="1" kern="0" dirty="0">
                <a:solidFill>
                  <a:srgbClr val="12847A"/>
                </a:solidFill>
                <a:latin typeface="Calibri"/>
                <a:cs typeface="Calibri"/>
              </a:rPr>
              <a:t>pain,</a:t>
            </a:r>
            <a:r>
              <a:rPr sz="1650" b="1" kern="0" spc="-53" dirty="0">
                <a:solidFill>
                  <a:srgbClr val="12847A"/>
                </a:solidFill>
                <a:latin typeface="Calibri"/>
                <a:cs typeface="Calibri"/>
              </a:rPr>
              <a:t> </a:t>
            </a:r>
            <a:r>
              <a:rPr sz="1650" b="1" kern="0" dirty="0">
                <a:solidFill>
                  <a:srgbClr val="12847A"/>
                </a:solidFill>
                <a:latin typeface="Calibri"/>
                <a:cs typeface="Calibri"/>
              </a:rPr>
              <a:t>delays</a:t>
            </a:r>
            <a:r>
              <a:rPr sz="1650" b="1" kern="0" spc="-53" dirty="0">
                <a:solidFill>
                  <a:srgbClr val="12847A"/>
                </a:solidFill>
                <a:latin typeface="Calibri"/>
                <a:cs typeface="Calibri"/>
              </a:rPr>
              <a:t> </a:t>
            </a:r>
            <a:r>
              <a:rPr sz="1650" b="1" kern="0" dirty="0">
                <a:solidFill>
                  <a:srgbClr val="12847A"/>
                </a:solidFill>
                <a:latin typeface="Calibri"/>
                <a:cs typeface="Calibri"/>
              </a:rPr>
              <a:t>in</a:t>
            </a:r>
            <a:r>
              <a:rPr sz="1650" b="1" kern="0" spc="-53" dirty="0">
                <a:solidFill>
                  <a:srgbClr val="12847A"/>
                </a:solidFill>
                <a:latin typeface="Calibri"/>
                <a:cs typeface="Calibri"/>
              </a:rPr>
              <a:t> </a:t>
            </a:r>
            <a:r>
              <a:rPr sz="1650" b="1" kern="0" spc="-8" dirty="0">
                <a:solidFill>
                  <a:srgbClr val="12847A"/>
                </a:solidFill>
                <a:latin typeface="Calibri"/>
                <a:cs typeface="Calibri"/>
              </a:rPr>
              <a:t>treatment</a:t>
            </a:r>
            <a:endParaRPr sz="1650" kern="0" dirty="0">
              <a:solidFill>
                <a:sysClr val="windowText" lastClr="000000"/>
              </a:solidFill>
              <a:latin typeface="Calibri"/>
              <a:cs typeface="Calibri"/>
            </a:endParaRPr>
          </a:p>
          <a:p>
            <a:pPr marL="352425" defTabSz="685800" eaLnBrk="1" fontAlgn="auto" hangingPunct="1">
              <a:spcBef>
                <a:spcPts val="0"/>
              </a:spcBef>
              <a:spcAft>
                <a:spcPts val="0"/>
              </a:spcAft>
            </a:pPr>
            <a:r>
              <a:rPr sz="1650" i="1" kern="0" dirty="0">
                <a:solidFill>
                  <a:srgbClr val="122C41"/>
                </a:solidFill>
                <a:latin typeface="Calibri"/>
                <a:cs typeface="Calibri"/>
              </a:rPr>
              <a:t>e.g.,</a:t>
            </a:r>
            <a:r>
              <a:rPr sz="1650" i="1" kern="0" spc="-49" dirty="0">
                <a:solidFill>
                  <a:srgbClr val="122C41"/>
                </a:solidFill>
                <a:latin typeface="Calibri"/>
                <a:cs typeface="Calibri"/>
              </a:rPr>
              <a:t> </a:t>
            </a:r>
            <a:r>
              <a:rPr sz="1650" i="1" kern="0" spc="-8" dirty="0">
                <a:solidFill>
                  <a:srgbClr val="122C41"/>
                </a:solidFill>
                <a:latin typeface="Calibri"/>
                <a:cs typeface="Calibri"/>
              </a:rPr>
              <a:t>Decedent</a:t>
            </a:r>
            <a:r>
              <a:rPr sz="1650" i="1" kern="0" spc="-30" dirty="0">
                <a:solidFill>
                  <a:srgbClr val="122C41"/>
                </a:solidFill>
                <a:latin typeface="Calibri"/>
                <a:cs typeface="Calibri"/>
              </a:rPr>
              <a:t> </a:t>
            </a:r>
            <a:r>
              <a:rPr sz="1650" i="1" kern="0" dirty="0">
                <a:solidFill>
                  <a:srgbClr val="122C41"/>
                </a:solidFill>
                <a:latin typeface="Calibri"/>
                <a:cs typeface="Calibri"/>
              </a:rPr>
              <a:t>spends</a:t>
            </a:r>
            <a:r>
              <a:rPr sz="1650" i="1" kern="0" spc="-45" dirty="0">
                <a:solidFill>
                  <a:srgbClr val="122C41"/>
                </a:solidFill>
                <a:latin typeface="Calibri"/>
                <a:cs typeface="Calibri"/>
              </a:rPr>
              <a:t> </a:t>
            </a:r>
            <a:r>
              <a:rPr sz="1650" i="1" kern="0" dirty="0">
                <a:solidFill>
                  <a:srgbClr val="122C41"/>
                </a:solidFill>
                <a:latin typeface="Calibri"/>
                <a:cs typeface="Calibri"/>
              </a:rPr>
              <a:t>14</a:t>
            </a:r>
            <a:r>
              <a:rPr sz="1650" i="1" kern="0" spc="-45" dirty="0">
                <a:solidFill>
                  <a:srgbClr val="122C41"/>
                </a:solidFill>
                <a:latin typeface="Calibri"/>
                <a:cs typeface="Calibri"/>
              </a:rPr>
              <a:t> </a:t>
            </a:r>
            <a:r>
              <a:rPr sz="1650" i="1" kern="0" dirty="0">
                <a:solidFill>
                  <a:srgbClr val="122C41"/>
                </a:solidFill>
                <a:latin typeface="Calibri"/>
                <a:cs typeface="Calibri"/>
              </a:rPr>
              <a:t>hours</a:t>
            </a:r>
            <a:r>
              <a:rPr sz="1650" i="1" kern="0" spc="-45" dirty="0">
                <a:solidFill>
                  <a:srgbClr val="122C41"/>
                </a:solidFill>
                <a:latin typeface="Calibri"/>
                <a:cs typeface="Calibri"/>
              </a:rPr>
              <a:t> </a:t>
            </a:r>
            <a:r>
              <a:rPr sz="1650" i="1" kern="0" dirty="0">
                <a:solidFill>
                  <a:srgbClr val="122C41"/>
                </a:solidFill>
                <a:latin typeface="Calibri"/>
                <a:cs typeface="Calibri"/>
              </a:rPr>
              <a:t>in</a:t>
            </a:r>
            <a:r>
              <a:rPr sz="1650" i="1" kern="0" spc="-45" dirty="0">
                <a:solidFill>
                  <a:srgbClr val="122C41"/>
                </a:solidFill>
                <a:latin typeface="Calibri"/>
                <a:cs typeface="Calibri"/>
              </a:rPr>
              <a:t> </a:t>
            </a:r>
            <a:r>
              <a:rPr sz="1650" i="1" kern="0" dirty="0">
                <a:solidFill>
                  <a:srgbClr val="122C41"/>
                </a:solidFill>
                <a:latin typeface="Calibri"/>
                <a:cs typeface="Calibri"/>
              </a:rPr>
              <a:t>triage</a:t>
            </a:r>
            <a:r>
              <a:rPr sz="1650" i="1" kern="0" spc="-49" dirty="0">
                <a:solidFill>
                  <a:srgbClr val="122C41"/>
                </a:solidFill>
                <a:latin typeface="Calibri"/>
                <a:cs typeface="Calibri"/>
              </a:rPr>
              <a:t> </a:t>
            </a:r>
            <a:r>
              <a:rPr sz="1650" i="1" kern="0" dirty="0">
                <a:solidFill>
                  <a:srgbClr val="122C41"/>
                </a:solidFill>
                <a:latin typeface="Calibri"/>
                <a:cs typeface="Calibri"/>
              </a:rPr>
              <a:t>and</a:t>
            </a:r>
            <a:r>
              <a:rPr sz="1650" i="1" kern="0" spc="-45" dirty="0">
                <a:solidFill>
                  <a:srgbClr val="122C41"/>
                </a:solidFill>
                <a:latin typeface="Calibri"/>
                <a:cs typeface="Calibri"/>
              </a:rPr>
              <a:t> </a:t>
            </a:r>
            <a:r>
              <a:rPr sz="1650" i="1" kern="0" dirty="0">
                <a:solidFill>
                  <a:srgbClr val="122C41"/>
                </a:solidFill>
                <a:latin typeface="Calibri"/>
                <a:cs typeface="Calibri"/>
              </a:rPr>
              <a:t>does</a:t>
            </a:r>
            <a:r>
              <a:rPr sz="1650" i="1" kern="0" spc="-45" dirty="0">
                <a:solidFill>
                  <a:srgbClr val="122C41"/>
                </a:solidFill>
                <a:latin typeface="Calibri"/>
                <a:cs typeface="Calibri"/>
              </a:rPr>
              <a:t> </a:t>
            </a:r>
            <a:r>
              <a:rPr sz="1650" i="1" kern="0" dirty="0">
                <a:solidFill>
                  <a:srgbClr val="122C41"/>
                </a:solidFill>
                <a:latin typeface="Calibri"/>
                <a:cs typeface="Calibri"/>
              </a:rPr>
              <a:t>not</a:t>
            </a:r>
            <a:r>
              <a:rPr sz="1650" i="1" kern="0" spc="-41" dirty="0">
                <a:solidFill>
                  <a:srgbClr val="122C41"/>
                </a:solidFill>
                <a:latin typeface="Calibri"/>
                <a:cs typeface="Calibri"/>
              </a:rPr>
              <a:t> </a:t>
            </a:r>
            <a:r>
              <a:rPr sz="1650" i="1" kern="0" dirty="0">
                <a:solidFill>
                  <a:srgbClr val="122C41"/>
                </a:solidFill>
                <a:latin typeface="Calibri"/>
                <a:cs typeface="Calibri"/>
              </a:rPr>
              <a:t>receive</a:t>
            </a:r>
            <a:r>
              <a:rPr sz="1650" i="1" kern="0" spc="-45" dirty="0">
                <a:solidFill>
                  <a:srgbClr val="122C41"/>
                </a:solidFill>
                <a:latin typeface="Calibri"/>
                <a:cs typeface="Calibri"/>
              </a:rPr>
              <a:t> </a:t>
            </a:r>
            <a:r>
              <a:rPr sz="1650" i="1" kern="0" dirty="0">
                <a:solidFill>
                  <a:srgbClr val="122C41"/>
                </a:solidFill>
                <a:latin typeface="Calibri"/>
                <a:cs typeface="Calibri"/>
              </a:rPr>
              <a:t>the</a:t>
            </a:r>
            <a:r>
              <a:rPr sz="1650" i="1" kern="0" spc="-38" dirty="0">
                <a:solidFill>
                  <a:srgbClr val="122C41"/>
                </a:solidFill>
                <a:latin typeface="Calibri"/>
                <a:cs typeface="Calibri"/>
              </a:rPr>
              <a:t> </a:t>
            </a:r>
            <a:r>
              <a:rPr sz="1650" i="1" kern="0" spc="-15" dirty="0">
                <a:solidFill>
                  <a:srgbClr val="122C41"/>
                </a:solidFill>
                <a:latin typeface="Calibri"/>
                <a:cs typeface="Calibri"/>
              </a:rPr>
              <a:t>standard</a:t>
            </a:r>
            <a:r>
              <a:rPr sz="1650" i="1" kern="0" spc="-60" dirty="0">
                <a:solidFill>
                  <a:srgbClr val="122C41"/>
                </a:solidFill>
                <a:latin typeface="Calibri"/>
                <a:cs typeface="Calibri"/>
              </a:rPr>
              <a:t> </a:t>
            </a:r>
            <a:r>
              <a:rPr sz="1650" i="1" kern="0" dirty="0">
                <a:solidFill>
                  <a:srgbClr val="122C41"/>
                </a:solidFill>
                <a:latin typeface="Calibri"/>
                <a:cs typeface="Calibri"/>
              </a:rPr>
              <a:t>of</a:t>
            </a:r>
            <a:r>
              <a:rPr sz="1650" i="1" kern="0" spc="-34" dirty="0">
                <a:solidFill>
                  <a:srgbClr val="122C41"/>
                </a:solidFill>
                <a:latin typeface="Calibri"/>
                <a:cs typeface="Calibri"/>
              </a:rPr>
              <a:t> </a:t>
            </a:r>
            <a:r>
              <a:rPr sz="1650" i="1" kern="0" dirty="0">
                <a:solidFill>
                  <a:srgbClr val="122C41"/>
                </a:solidFill>
                <a:latin typeface="Calibri"/>
                <a:cs typeface="Calibri"/>
              </a:rPr>
              <a:t>care,</a:t>
            </a:r>
            <a:r>
              <a:rPr sz="1650" i="1" kern="0" spc="-41" dirty="0">
                <a:solidFill>
                  <a:srgbClr val="122C41"/>
                </a:solidFill>
                <a:latin typeface="Calibri"/>
                <a:cs typeface="Calibri"/>
              </a:rPr>
              <a:t> </a:t>
            </a:r>
            <a:r>
              <a:rPr sz="1650" i="1" kern="0" spc="-8" dirty="0">
                <a:solidFill>
                  <a:srgbClr val="122C41"/>
                </a:solidFill>
                <a:latin typeface="Calibri"/>
                <a:cs typeface="Calibri"/>
              </a:rPr>
              <a:t>notes</a:t>
            </a:r>
            <a:endParaRPr sz="1650" kern="0" dirty="0">
              <a:solidFill>
                <a:sysClr val="windowText" lastClr="000000"/>
              </a:solidFill>
              <a:latin typeface="Calibri"/>
              <a:cs typeface="Calibri"/>
            </a:endParaRPr>
          </a:p>
          <a:p>
            <a:pPr marL="352425" defTabSz="685800" eaLnBrk="1" fontAlgn="auto" hangingPunct="1">
              <a:spcBef>
                <a:spcPts val="0"/>
              </a:spcBef>
              <a:spcAft>
                <a:spcPts val="0"/>
              </a:spcAft>
            </a:pPr>
            <a:r>
              <a:rPr sz="1650" i="1" kern="0" spc="-8" dirty="0">
                <a:solidFill>
                  <a:srgbClr val="122C41"/>
                </a:solidFill>
                <a:latin typeface="Calibri"/>
                <a:cs typeface="Calibri"/>
              </a:rPr>
              <a:t>throughout</a:t>
            </a:r>
            <a:r>
              <a:rPr sz="1650" i="1" kern="0" spc="-60" dirty="0">
                <a:solidFill>
                  <a:srgbClr val="122C41"/>
                </a:solidFill>
                <a:latin typeface="Calibri"/>
                <a:cs typeface="Calibri"/>
              </a:rPr>
              <a:t> </a:t>
            </a:r>
            <a:r>
              <a:rPr sz="1650" i="1" kern="0" dirty="0">
                <a:solidFill>
                  <a:srgbClr val="122C41"/>
                </a:solidFill>
                <a:latin typeface="Calibri"/>
                <a:cs typeface="Calibri"/>
              </a:rPr>
              <a:t>the</a:t>
            </a:r>
            <a:r>
              <a:rPr sz="1650" i="1" kern="0" spc="-38" dirty="0">
                <a:solidFill>
                  <a:srgbClr val="122C41"/>
                </a:solidFill>
                <a:latin typeface="Calibri"/>
                <a:cs typeface="Calibri"/>
              </a:rPr>
              <a:t> </a:t>
            </a:r>
            <a:r>
              <a:rPr sz="1650" i="1" kern="0" dirty="0">
                <a:solidFill>
                  <a:srgbClr val="122C41"/>
                </a:solidFill>
                <a:latin typeface="Calibri"/>
                <a:cs typeface="Calibri"/>
              </a:rPr>
              <a:t>medical</a:t>
            </a:r>
            <a:r>
              <a:rPr sz="1650" i="1" kern="0" spc="-53" dirty="0">
                <a:solidFill>
                  <a:srgbClr val="122C41"/>
                </a:solidFill>
                <a:latin typeface="Calibri"/>
                <a:cs typeface="Calibri"/>
              </a:rPr>
              <a:t> </a:t>
            </a:r>
            <a:r>
              <a:rPr sz="1650" i="1" kern="0" dirty="0">
                <a:solidFill>
                  <a:srgbClr val="122C41"/>
                </a:solidFill>
                <a:latin typeface="Calibri"/>
                <a:cs typeface="Calibri"/>
              </a:rPr>
              <a:t>record</a:t>
            </a:r>
            <a:r>
              <a:rPr sz="1650" i="1" kern="0" spc="-38" dirty="0">
                <a:solidFill>
                  <a:srgbClr val="122C41"/>
                </a:solidFill>
                <a:latin typeface="Calibri"/>
                <a:cs typeface="Calibri"/>
              </a:rPr>
              <a:t> </a:t>
            </a:r>
            <a:r>
              <a:rPr sz="1650" i="1" kern="0" spc="-8" dirty="0">
                <a:solidFill>
                  <a:srgbClr val="122C41"/>
                </a:solidFill>
                <a:latin typeface="Calibri"/>
                <a:cs typeface="Calibri"/>
              </a:rPr>
              <a:t>indicate</a:t>
            </a:r>
            <a:r>
              <a:rPr sz="1650" i="1" kern="0" spc="-53" dirty="0">
                <a:solidFill>
                  <a:srgbClr val="122C41"/>
                </a:solidFill>
                <a:latin typeface="Calibri"/>
                <a:cs typeface="Calibri"/>
              </a:rPr>
              <a:t> </a:t>
            </a:r>
            <a:r>
              <a:rPr sz="1650" i="1" kern="0" spc="-8" dirty="0">
                <a:solidFill>
                  <a:srgbClr val="122C41"/>
                </a:solidFill>
                <a:latin typeface="Calibri"/>
                <a:cs typeface="Calibri"/>
              </a:rPr>
              <a:t>providers</a:t>
            </a:r>
            <a:r>
              <a:rPr sz="1650" i="1" kern="0" spc="-64" dirty="0">
                <a:solidFill>
                  <a:srgbClr val="122C41"/>
                </a:solidFill>
                <a:latin typeface="Calibri"/>
                <a:cs typeface="Calibri"/>
              </a:rPr>
              <a:t> </a:t>
            </a:r>
            <a:r>
              <a:rPr sz="1650" i="1" kern="0" dirty="0">
                <a:solidFill>
                  <a:srgbClr val="122C41"/>
                </a:solidFill>
                <a:latin typeface="Calibri"/>
                <a:cs typeface="Calibri"/>
              </a:rPr>
              <a:t>did</a:t>
            </a:r>
            <a:r>
              <a:rPr sz="1650" i="1" kern="0" spc="-49" dirty="0">
                <a:solidFill>
                  <a:srgbClr val="122C41"/>
                </a:solidFill>
                <a:latin typeface="Calibri"/>
                <a:cs typeface="Calibri"/>
              </a:rPr>
              <a:t> </a:t>
            </a:r>
            <a:r>
              <a:rPr sz="1650" i="1" kern="0" dirty="0">
                <a:solidFill>
                  <a:srgbClr val="122C41"/>
                </a:solidFill>
                <a:latin typeface="Calibri"/>
                <a:cs typeface="Calibri"/>
              </a:rPr>
              <a:t>not</a:t>
            </a:r>
            <a:r>
              <a:rPr sz="1650" i="1" kern="0" spc="-41" dirty="0">
                <a:solidFill>
                  <a:srgbClr val="122C41"/>
                </a:solidFill>
                <a:latin typeface="Calibri"/>
                <a:cs typeface="Calibri"/>
              </a:rPr>
              <a:t> </a:t>
            </a:r>
            <a:r>
              <a:rPr sz="1650" i="1" kern="0" spc="-8" dirty="0">
                <a:solidFill>
                  <a:srgbClr val="122C41"/>
                </a:solidFill>
                <a:latin typeface="Calibri"/>
                <a:cs typeface="Calibri"/>
              </a:rPr>
              <a:t>take</a:t>
            </a:r>
            <a:r>
              <a:rPr sz="1650" i="1" kern="0" spc="-45" dirty="0">
                <a:solidFill>
                  <a:srgbClr val="122C41"/>
                </a:solidFill>
                <a:latin typeface="Calibri"/>
                <a:cs typeface="Calibri"/>
              </a:rPr>
              <a:t> </a:t>
            </a:r>
            <a:r>
              <a:rPr sz="1650" i="1" kern="0" dirty="0">
                <a:solidFill>
                  <a:srgbClr val="122C41"/>
                </a:solidFill>
                <a:latin typeface="Calibri"/>
                <a:cs typeface="Calibri"/>
              </a:rPr>
              <a:t>action</a:t>
            </a:r>
            <a:r>
              <a:rPr sz="1650" i="1" kern="0" spc="-53" dirty="0">
                <a:solidFill>
                  <a:srgbClr val="122C41"/>
                </a:solidFill>
                <a:latin typeface="Calibri"/>
                <a:cs typeface="Calibri"/>
              </a:rPr>
              <a:t> </a:t>
            </a:r>
            <a:r>
              <a:rPr sz="1650" i="1" kern="0" dirty="0">
                <a:solidFill>
                  <a:srgbClr val="122C41"/>
                </a:solidFill>
                <a:latin typeface="Calibri"/>
                <a:cs typeface="Calibri"/>
              </a:rPr>
              <a:t>based</a:t>
            </a:r>
            <a:r>
              <a:rPr sz="1650" i="1" kern="0" spc="-45" dirty="0">
                <a:solidFill>
                  <a:srgbClr val="122C41"/>
                </a:solidFill>
                <a:latin typeface="Calibri"/>
                <a:cs typeface="Calibri"/>
              </a:rPr>
              <a:t> </a:t>
            </a:r>
            <a:r>
              <a:rPr sz="1650" i="1" kern="0" dirty="0">
                <a:solidFill>
                  <a:srgbClr val="122C41"/>
                </a:solidFill>
                <a:latin typeface="Calibri"/>
                <a:cs typeface="Calibri"/>
              </a:rPr>
              <a:t>on</a:t>
            </a:r>
            <a:r>
              <a:rPr sz="1650" i="1" kern="0" spc="-49" dirty="0">
                <a:solidFill>
                  <a:srgbClr val="122C41"/>
                </a:solidFill>
                <a:latin typeface="Calibri"/>
                <a:cs typeface="Calibri"/>
              </a:rPr>
              <a:t> </a:t>
            </a:r>
            <a:r>
              <a:rPr sz="1650" i="1" kern="0" dirty="0">
                <a:solidFill>
                  <a:srgbClr val="122C41"/>
                </a:solidFill>
                <a:latin typeface="Calibri"/>
                <a:cs typeface="Calibri"/>
              </a:rPr>
              <a:t>the</a:t>
            </a:r>
            <a:r>
              <a:rPr sz="1650" i="1" kern="0" spc="-38" dirty="0">
                <a:solidFill>
                  <a:srgbClr val="122C41"/>
                </a:solidFill>
                <a:latin typeface="Calibri"/>
                <a:cs typeface="Calibri"/>
              </a:rPr>
              <a:t> </a:t>
            </a:r>
            <a:r>
              <a:rPr sz="1650" i="1" kern="0" spc="-8" dirty="0">
                <a:solidFill>
                  <a:srgbClr val="122C41"/>
                </a:solidFill>
                <a:latin typeface="Calibri"/>
                <a:cs typeface="Calibri"/>
              </a:rPr>
              <a:t>patient’s</a:t>
            </a:r>
            <a:r>
              <a:rPr sz="1650" i="1" kern="0" spc="-45" dirty="0">
                <a:solidFill>
                  <a:srgbClr val="122C41"/>
                </a:solidFill>
                <a:latin typeface="Calibri"/>
                <a:cs typeface="Calibri"/>
              </a:rPr>
              <a:t> </a:t>
            </a:r>
            <a:r>
              <a:rPr sz="1650" i="1" kern="0" spc="-8" dirty="0">
                <a:solidFill>
                  <a:srgbClr val="122C41"/>
                </a:solidFill>
                <a:latin typeface="Calibri"/>
                <a:cs typeface="Calibri"/>
              </a:rPr>
              <a:t>acute</a:t>
            </a:r>
            <a:endParaRPr sz="1650" kern="0" dirty="0">
              <a:solidFill>
                <a:sysClr val="windowText" lastClr="000000"/>
              </a:solidFill>
              <a:latin typeface="Calibri"/>
              <a:cs typeface="Calibri"/>
            </a:endParaRPr>
          </a:p>
          <a:p>
            <a:pPr marL="352425" defTabSz="685800" eaLnBrk="1" fontAlgn="auto" hangingPunct="1">
              <a:spcBef>
                <a:spcPts val="0"/>
              </a:spcBef>
              <a:spcAft>
                <a:spcPts val="0"/>
              </a:spcAft>
            </a:pPr>
            <a:r>
              <a:rPr sz="1650" i="1" kern="0" spc="-8" dirty="0">
                <a:solidFill>
                  <a:srgbClr val="122C41"/>
                </a:solidFill>
                <a:latin typeface="Calibri"/>
                <a:cs typeface="Calibri"/>
              </a:rPr>
              <a:t>condition</a:t>
            </a:r>
            <a:r>
              <a:rPr sz="1650" i="1" kern="0" spc="-49" dirty="0">
                <a:solidFill>
                  <a:srgbClr val="122C41"/>
                </a:solidFill>
                <a:latin typeface="Calibri"/>
                <a:cs typeface="Calibri"/>
              </a:rPr>
              <a:t> </a:t>
            </a:r>
            <a:r>
              <a:rPr sz="1650" i="1" kern="0" dirty="0">
                <a:solidFill>
                  <a:srgbClr val="122C41"/>
                </a:solidFill>
                <a:latin typeface="Calibri"/>
                <a:cs typeface="Calibri"/>
              </a:rPr>
              <a:t>and</a:t>
            </a:r>
            <a:r>
              <a:rPr sz="1650" i="1" kern="0" spc="-41" dirty="0">
                <a:solidFill>
                  <a:srgbClr val="122C41"/>
                </a:solidFill>
                <a:latin typeface="Calibri"/>
                <a:cs typeface="Calibri"/>
              </a:rPr>
              <a:t> </a:t>
            </a:r>
            <a:r>
              <a:rPr sz="1650" i="1" kern="0" spc="-8" dirty="0">
                <a:solidFill>
                  <a:srgbClr val="122C41"/>
                </a:solidFill>
                <a:latin typeface="Calibri"/>
                <a:cs typeface="Calibri"/>
              </a:rPr>
              <a:t>reported</a:t>
            </a:r>
            <a:r>
              <a:rPr sz="1650" i="1" kern="0" spc="-49" dirty="0">
                <a:solidFill>
                  <a:srgbClr val="122C41"/>
                </a:solidFill>
                <a:latin typeface="Calibri"/>
                <a:cs typeface="Calibri"/>
              </a:rPr>
              <a:t> </a:t>
            </a:r>
            <a:r>
              <a:rPr sz="1650" i="1" kern="0" dirty="0">
                <a:solidFill>
                  <a:srgbClr val="122C41"/>
                </a:solidFill>
                <a:latin typeface="Calibri"/>
                <a:cs typeface="Calibri"/>
              </a:rPr>
              <a:t>levels</a:t>
            </a:r>
            <a:r>
              <a:rPr sz="1650" i="1" kern="0" spc="-49" dirty="0">
                <a:solidFill>
                  <a:srgbClr val="122C41"/>
                </a:solidFill>
                <a:latin typeface="Calibri"/>
                <a:cs typeface="Calibri"/>
              </a:rPr>
              <a:t> </a:t>
            </a:r>
            <a:r>
              <a:rPr sz="1650" i="1" kern="0" dirty="0">
                <a:solidFill>
                  <a:srgbClr val="122C41"/>
                </a:solidFill>
                <a:latin typeface="Calibri"/>
                <a:cs typeface="Calibri"/>
              </a:rPr>
              <a:t>of</a:t>
            </a:r>
            <a:r>
              <a:rPr sz="1650" i="1" kern="0" spc="-34" dirty="0">
                <a:solidFill>
                  <a:srgbClr val="122C41"/>
                </a:solidFill>
                <a:latin typeface="Calibri"/>
                <a:cs typeface="Calibri"/>
              </a:rPr>
              <a:t> </a:t>
            </a:r>
            <a:r>
              <a:rPr sz="1650" i="1" kern="0" spc="-8" dirty="0">
                <a:solidFill>
                  <a:srgbClr val="122C41"/>
                </a:solidFill>
                <a:latin typeface="Calibri"/>
                <a:cs typeface="Calibri"/>
              </a:rPr>
              <a:t>pain.</a:t>
            </a:r>
            <a:endParaRPr sz="1650" kern="0" dirty="0">
              <a:solidFill>
                <a:sysClr val="windowText" lastClr="000000"/>
              </a:solidFill>
              <a:latin typeface="Calibri"/>
              <a:cs typeface="Calibri"/>
            </a:endParaRPr>
          </a:p>
          <a:p>
            <a:pPr defTabSz="685800" eaLnBrk="1" fontAlgn="auto" hangingPunct="1">
              <a:spcBef>
                <a:spcPts val="11"/>
              </a:spcBef>
              <a:spcAft>
                <a:spcPts val="0"/>
              </a:spcAft>
            </a:pPr>
            <a:endParaRPr sz="1613" kern="0" dirty="0">
              <a:solidFill>
                <a:sysClr val="windowText" lastClr="000000"/>
              </a:solidFill>
              <a:latin typeface="Calibri"/>
              <a:cs typeface="Calibri"/>
            </a:endParaRPr>
          </a:p>
          <a:p>
            <a:pPr marL="9525" defTabSz="685800" eaLnBrk="1" fontAlgn="auto" hangingPunct="1">
              <a:spcBef>
                <a:spcPts val="0"/>
              </a:spcBef>
              <a:spcAft>
                <a:spcPts val="0"/>
              </a:spcAft>
            </a:pPr>
            <a:r>
              <a:rPr sz="1650" b="1" kern="0" dirty="0">
                <a:solidFill>
                  <a:srgbClr val="12847A"/>
                </a:solidFill>
                <a:latin typeface="Calibri"/>
                <a:cs typeface="Calibri"/>
              </a:rPr>
              <a:t>Explicit</a:t>
            </a:r>
            <a:r>
              <a:rPr sz="1650" b="1" kern="0" spc="-49" dirty="0">
                <a:solidFill>
                  <a:srgbClr val="12847A"/>
                </a:solidFill>
                <a:latin typeface="Calibri"/>
                <a:cs typeface="Calibri"/>
              </a:rPr>
              <a:t> </a:t>
            </a:r>
            <a:r>
              <a:rPr sz="1650" b="1" kern="0" dirty="0">
                <a:solidFill>
                  <a:srgbClr val="12847A"/>
                </a:solidFill>
                <a:latin typeface="Calibri"/>
                <a:cs typeface="Calibri"/>
              </a:rPr>
              <a:t>bias</a:t>
            </a:r>
            <a:r>
              <a:rPr sz="1650" b="1" kern="0" spc="-60" dirty="0">
                <a:solidFill>
                  <a:srgbClr val="12847A"/>
                </a:solidFill>
                <a:latin typeface="Calibri"/>
                <a:cs typeface="Calibri"/>
              </a:rPr>
              <a:t> </a:t>
            </a:r>
            <a:r>
              <a:rPr sz="1650" b="1" kern="0" dirty="0">
                <a:solidFill>
                  <a:srgbClr val="12847A"/>
                </a:solidFill>
                <a:latin typeface="Calibri"/>
                <a:cs typeface="Calibri"/>
              </a:rPr>
              <a:t>in</a:t>
            </a:r>
            <a:r>
              <a:rPr sz="1650" b="1" kern="0" spc="-56" dirty="0">
                <a:solidFill>
                  <a:srgbClr val="12847A"/>
                </a:solidFill>
                <a:latin typeface="Calibri"/>
                <a:cs typeface="Calibri"/>
              </a:rPr>
              <a:t> </a:t>
            </a:r>
            <a:r>
              <a:rPr sz="1650" b="1" kern="0" spc="-8" dirty="0">
                <a:solidFill>
                  <a:srgbClr val="12847A"/>
                </a:solidFill>
                <a:latin typeface="Calibri"/>
                <a:cs typeface="Calibri"/>
              </a:rPr>
              <a:t>interactions</a:t>
            </a:r>
            <a:r>
              <a:rPr sz="1650" b="1" kern="0" spc="-34" dirty="0">
                <a:solidFill>
                  <a:srgbClr val="12847A"/>
                </a:solidFill>
                <a:latin typeface="Calibri"/>
                <a:cs typeface="Calibri"/>
              </a:rPr>
              <a:t> </a:t>
            </a:r>
            <a:r>
              <a:rPr sz="1650" b="1" kern="0" dirty="0">
                <a:solidFill>
                  <a:srgbClr val="12847A"/>
                </a:solidFill>
                <a:latin typeface="Calibri"/>
                <a:cs typeface="Calibri"/>
              </a:rPr>
              <a:t>with</a:t>
            </a:r>
            <a:r>
              <a:rPr sz="1650" b="1" kern="0" spc="-56" dirty="0">
                <a:solidFill>
                  <a:srgbClr val="12847A"/>
                </a:solidFill>
                <a:latin typeface="Calibri"/>
                <a:cs typeface="Calibri"/>
              </a:rPr>
              <a:t> </a:t>
            </a:r>
            <a:r>
              <a:rPr sz="1650" b="1" kern="0" dirty="0">
                <a:solidFill>
                  <a:srgbClr val="12847A"/>
                </a:solidFill>
                <a:latin typeface="Calibri"/>
                <a:cs typeface="Calibri"/>
              </a:rPr>
              <a:t>service</a:t>
            </a:r>
            <a:r>
              <a:rPr sz="1650" b="1" kern="0" spc="-49" dirty="0">
                <a:solidFill>
                  <a:srgbClr val="12847A"/>
                </a:solidFill>
                <a:latin typeface="Calibri"/>
                <a:cs typeface="Calibri"/>
              </a:rPr>
              <a:t> </a:t>
            </a:r>
            <a:r>
              <a:rPr sz="1650" b="1" kern="0" spc="-8" dirty="0">
                <a:solidFill>
                  <a:srgbClr val="12847A"/>
                </a:solidFill>
                <a:latin typeface="Calibri"/>
                <a:cs typeface="Calibri"/>
              </a:rPr>
              <a:t>providers</a:t>
            </a:r>
            <a:r>
              <a:rPr sz="1650" b="1" kern="0" spc="-34" dirty="0">
                <a:solidFill>
                  <a:srgbClr val="12847A"/>
                </a:solidFill>
                <a:latin typeface="Calibri"/>
                <a:cs typeface="Calibri"/>
              </a:rPr>
              <a:t> </a:t>
            </a:r>
            <a:r>
              <a:rPr sz="1650" kern="0" dirty="0">
                <a:solidFill>
                  <a:srgbClr val="122C41"/>
                </a:solidFill>
                <a:latin typeface="Calibri"/>
                <a:cs typeface="Calibri"/>
              </a:rPr>
              <a:t>(health</a:t>
            </a:r>
            <a:r>
              <a:rPr sz="1650" kern="0" spc="-60" dirty="0">
                <a:solidFill>
                  <a:srgbClr val="122C41"/>
                </a:solidFill>
                <a:latin typeface="Calibri"/>
                <a:cs typeface="Calibri"/>
              </a:rPr>
              <a:t> </a:t>
            </a:r>
            <a:r>
              <a:rPr sz="1650" kern="0" dirty="0">
                <a:solidFill>
                  <a:srgbClr val="122C41"/>
                </a:solidFill>
                <a:latin typeface="Calibri"/>
                <a:cs typeface="Calibri"/>
              </a:rPr>
              <a:t>care</a:t>
            </a:r>
            <a:r>
              <a:rPr sz="1650" kern="0" spc="-56" dirty="0">
                <a:solidFill>
                  <a:srgbClr val="122C41"/>
                </a:solidFill>
                <a:latin typeface="Calibri"/>
                <a:cs typeface="Calibri"/>
              </a:rPr>
              <a:t> </a:t>
            </a:r>
            <a:r>
              <a:rPr sz="1650" kern="0" dirty="0">
                <a:solidFill>
                  <a:srgbClr val="122C41"/>
                </a:solidFill>
                <a:latin typeface="Calibri"/>
                <a:cs typeface="Calibri"/>
              </a:rPr>
              <a:t>or</a:t>
            </a:r>
            <a:r>
              <a:rPr sz="1650" kern="0" spc="-53" dirty="0">
                <a:solidFill>
                  <a:srgbClr val="122C41"/>
                </a:solidFill>
                <a:latin typeface="Calibri"/>
                <a:cs typeface="Calibri"/>
              </a:rPr>
              <a:t> </a:t>
            </a:r>
            <a:r>
              <a:rPr sz="1650" kern="0" dirty="0">
                <a:solidFill>
                  <a:srgbClr val="122C41"/>
                </a:solidFill>
                <a:latin typeface="Calibri"/>
                <a:cs typeface="Calibri"/>
              </a:rPr>
              <a:t>other)</a:t>
            </a:r>
            <a:r>
              <a:rPr sz="1650" kern="0" spc="-60" dirty="0">
                <a:solidFill>
                  <a:srgbClr val="122C41"/>
                </a:solidFill>
                <a:latin typeface="Calibri"/>
                <a:cs typeface="Calibri"/>
              </a:rPr>
              <a:t> </a:t>
            </a:r>
            <a:r>
              <a:rPr sz="1650" kern="0" dirty="0">
                <a:solidFill>
                  <a:srgbClr val="122C41"/>
                </a:solidFill>
                <a:latin typeface="Calibri"/>
                <a:cs typeface="Calibri"/>
              </a:rPr>
              <a:t>which</a:t>
            </a:r>
            <a:r>
              <a:rPr sz="1650" kern="0" spc="-60" dirty="0">
                <a:solidFill>
                  <a:srgbClr val="122C41"/>
                </a:solidFill>
                <a:latin typeface="Calibri"/>
                <a:cs typeface="Calibri"/>
              </a:rPr>
              <a:t> </a:t>
            </a:r>
            <a:r>
              <a:rPr sz="1650" kern="0" dirty="0">
                <a:solidFill>
                  <a:srgbClr val="122C41"/>
                </a:solidFill>
                <a:latin typeface="Calibri"/>
                <a:cs typeface="Calibri"/>
              </a:rPr>
              <a:t>directly</a:t>
            </a:r>
            <a:r>
              <a:rPr sz="1650" kern="0" spc="-56" dirty="0">
                <a:solidFill>
                  <a:srgbClr val="122C41"/>
                </a:solidFill>
                <a:latin typeface="Calibri"/>
                <a:cs typeface="Calibri"/>
              </a:rPr>
              <a:t> </a:t>
            </a:r>
            <a:r>
              <a:rPr sz="1650" kern="0" spc="-8" dirty="0">
                <a:solidFill>
                  <a:srgbClr val="122C41"/>
                </a:solidFill>
                <a:latin typeface="Calibri"/>
                <a:cs typeface="Calibri"/>
              </a:rPr>
              <a:t>delay</a:t>
            </a:r>
            <a:endParaRPr sz="1650" kern="0" dirty="0">
              <a:solidFill>
                <a:sysClr val="windowText" lastClr="000000"/>
              </a:solidFill>
              <a:latin typeface="Calibri"/>
              <a:cs typeface="Calibri"/>
            </a:endParaRPr>
          </a:p>
          <a:p>
            <a:pPr marL="9525" defTabSz="685800" eaLnBrk="1" fontAlgn="auto" hangingPunct="1">
              <a:spcBef>
                <a:spcPts val="0"/>
              </a:spcBef>
              <a:spcAft>
                <a:spcPts val="0"/>
              </a:spcAft>
            </a:pPr>
            <a:r>
              <a:rPr sz="1650" kern="0" spc="-8" dirty="0">
                <a:solidFill>
                  <a:srgbClr val="122C41"/>
                </a:solidFill>
                <a:latin typeface="Calibri"/>
                <a:cs typeface="Calibri"/>
              </a:rPr>
              <a:t>emergency</a:t>
            </a:r>
            <a:r>
              <a:rPr sz="1650" kern="0" spc="-30" dirty="0">
                <a:solidFill>
                  <a:srgbClr val="122C41"/>
                </a:solidFill>
                <a:latin typeface="Calibri"/>
                <a:cs typeface="Calibri"/>
              </a:rPr>
              <a:t> </a:t>
            </a:r>
            <a:r>
              <a:rPr sz="1650" kern="0" spc="-15" dirty="0">
                <a:solidFill>
                  <a:srgbClr val="122C41"/>
                </a:solidFill>
                <a:latin typeface="Calibri"/>
                <a:cs typeface="Calibri"/>
              </a:rPr>
              <a:t>care</a:t>
            </a:r>
            <a:endParaRPr sz="1650" kern="0" dirty="0">
              <a:solidFill>
                <a:sysClr val="windowText" lastClr="000000"/>
              </a:solidFill>
              <a:latin typeface="Calibri"/>
              <a:cs typeface="Calibri"/>
            </a:endParaRPr>
          </a:p>
          <a:p>
            <a:pPr marL="352425" marR="3810" defTabSz="685800" eaLnBrk="1" fontAlgn="auto" hangingPunct="1">
              <a:spcBef>
                <a:spcPts val="4"/>
              </a:spcBef>
              <a:spcAft>
                <a:spcPts val="0"/>
              </a:spcAft>
            </a:pPr>
            <a:r>
              <a:rPr sz="1650" i="1" kern="0" dirty="0">
                <a:solidFill>
                  <a:srgbClr val="122C41"/>
                </a:solidFill>
                <a:latin typeface="Calibri"/>
                <a:cs typeface="Calibri"/>
              </a:rPr>
              <a:t>e.g.,</a:t>
            </a:r>
            <a:r>
              <a:rPr sz="1650" i="1" kern="0" spc="-45" dirty="0">
                <a:solidFill>
                  <a:srgbClr val="122C41"/>
                </a:solidFill>
                <a:latin typeface="Calibri"/>
                <a:cs typeface="Calibri"/>
              </a:rPr>
              <a:t> </a:t>
            </a:r>
            <a:r>
              <a:rPr sz="1650" i="1" kern="0" dirty="0">
                <a:solidFill>
                  <a:srgbClr val="122C41"/>
                </a:solidFill>
                <a:latin typeface="Calibri"/>
                <a:cs typeface="Calibri"/>
              </a:rPr>
              <a:t>As</a:t>
            </a:r>
            <a:r>
              <a:rPr sz="1650" i="1" kern="0" spc="-49" dirty="0">
                <a:solidFill>
                  <a:srgbClr val="122C41"/>
                </a:solidFill>
                <a:latin typeface="Calibri"/>
                <a:cs typeface="Calibri"/>
              </a:rPr>
              <a:t> </a:t>
            </a:r>
            <a:r>
              <a:rPr sz="1650" i="1" kern="0" dirty="0">
                <a:solidFill>
                  <a:srgbClr val="122C41"/>
                </a:solidFill>
                <a:latin typeface="Calibri"/>
                <a:cs typeface="Calibri"/>
              </a:rPr>
              <a:t>patient</a:t>
            </a:r>
            <a:r>
              <a:rPr sz="1650" i="1" kern="0" spc="-45" dirty="0">
                <a:solidFill>
                  <a:srgbClr val="122C41"/>
                </a:solidFill>
                <a:latin typeface="Calibri"/>
                <a:cs typeface="Calibri"/>
              </a:rPr>
              <a:t> </a:t>
            </a:r>
            <a:r>
              <a:rPr sz="1650" i="1" kern="0" dirty="0">
                <a:solidFill>
                  <a:srgbClr val="122C41"/>
                </a:solidFill>
                <a:latin typeface="Calibri"/>
                <a:cs typeface="Calibri"/>
              </a:rPr>
              <a:t>was</a:t>
            </a:r>
            <a:r>
              <a:rPr sz="1650" i="1" kern="0" spc="-41" dirty="0">
                <a:solidFill>
                  <a:srgbClr val="122C41"/>
                </a:solidFill>
                <a:latin typeface="Calibri"/>
                <a:cs typeface="Calibri"/>
              </a:rPr>
              <a:t> </a:t>
            </a:r>
            <a:r>
              <a:rPr sz="1650" i="1" kern="0" dirty="0">
                <a:solidFill>
                  <a:srgbClr val="122C41"/>
                </a:solidFill>
                <a:latin typeface="Calibri"/>
                <a:cs typeface="Calibri"/>
              </a:rPr>
              <a:t>en</a:t>
            </a:r>
            <a:r>
              <a:rPr sz="1650" i="1" kern="0" spc="-41" dirty="0">
                <a:solidFill>
                  <a:srgbClr val="122C41"/>
                </a:solidFill>
                <a:latin typeface="Calibri"/>
                <a:cs typeface="Calibri"/>
              </a:rPr>
              <a:t> </a:t>
            </a:r>
            <a:r>
              <a:rPr sz="1650" i="1" kern="0" dirty="0">
                <a:solidFill>
                  <a:srgbClr val="122C41"/>
                </a:solidFill>
                <a:latin typeface="Calibri"/>
                <a:cs typeface="Calibri"/>
              </a:rPr>
              <a:t>route</a:t>
            </a:r>
            <a:r>
              <a:rPr sz="1650" i="1" kern="0" spc="-53" dirty="0">
                <a:solidFill>
                  <a:srgbClr val="122C41"/>
                </a:solidFill>
                <a:latin typeface="Calibri"/>
                <a:cs typeface="Calibri"/>
              </a:rPr>
              <a:t> </a:t>
            </a:r>
            <a:r>
              <a:rPr sz="1650" i="1" kern="0" dirty="0">
                <a:solidFill>
                  <a:srgbClr val="122C41"/>
                </a:solidFill>
                <a:latin typeface="Calibri"/>
                <a:cs typeface="Calibri"/>
              </a:rPr>
              <a:t>to</a:t>
            </a:r>
            <a:r>
              <a:rPr sz="1650" i="1" kern="0" spc="-41" dirty="0">
                <a:solidFill>
                  <a:srgbClr val="122C41"/>
                </a:solidFill>
                <a:latin typeface="Calibri"/>
                <a:cs typeface="Calibri"/>
              </a:rPr>
              <a:t> </a:t>
            </a:r>
            <a:r>
              <a:rPr sz="1650" i="1" kern="0" dirty="0">
                <a:solidFill>
                  <a:srgbClr val="122C41"/>
                </a:solidFill>
                <a:latin typeface="Calibri"/>
                <a:cs typeface="Calibri"/>
              </a:rPr>
              <a:t>the</a:t>
            </a:r>
            <a:r>
              <a:rPr sz="1650" i="1" kern="0" spc="-45" dirty="0">
                <a:solidFill>
                  <a:srgbClr val="122C41"/>
                </a:solidFill>
                <a:latin typeface="Calibri"/>
                <a:cs typeface="Calibri"/>
              </a:rPr>
              <a:t> </a:t>
            </a:r>
            <a:r>
              <a:rPr sz="1650" i="1" kern="0" spc="-8" dirty="0">
                <a:solidFill>
                  <a:srgbClr val="122C41"/>
                </a:solidFill>
                <a:latin typeface="Calibri"/>
                <a:cs typeface="Calibri"/>
              </a:rPr>
              <a:t>hospital</a:t>
            </a:r>
            <a:r>
              <a:rPr sz="1650" i="1" kern="0" spc="-60" dirty="0">
                <a:solidFill>
                  <a:srgbClr val="122C41"/>
                </a:solidFill>
                <a:latin typeface="Calibri"/>
                <a:cs typeface="Calibri"/>
              </a:rPr>
              <a:t> </a:t>
            </a:r>
            <a:r>
              <a:rPr sz="1650" i="1" kern="0" dirty="0">
                <a:solidFill>
                  <a:srgbClr val="122C41"/>
                </a:solidFill>
                <a:latin typeface="Calibri"/>
                <a:cs typeface="Calibri"/>
              </a:rPr>
              <a:t>during</a:t>
            </a:r>
            <a:r>
              <a:rPr sz="1650" i="1" kern="0" spc="-56" dirty="0">
                <a:solidFill>
                  <a:srgbClr val="122C41"/>
                </a:solidFill>
                <a:latin typeface="Calibri"/>
                <a:cs typeface="Calibri"/>
              </a:rPr>
              <a:t> </a:t>
            </a:r>
            <a:r>
              <a:rPr sz="1650" i="1" kern="0" spc="-8" dirty="0">
                <a:solidFill>
                  <a:srgbClr val="122C41"/>
                </a:solidFill>
                <a:latin typeface="Calibri"/>
                <a:cs typeface="Calibri"/>
              </a:rPr>
              <a:t>emergency</a:t>
            </a:r>
            <a:r>
              <a:rPr sz="1650" i="1" kern="0" spc="-45" dirty="0">
                <a:solidFill>
                  <a:srgbClr val="122C41"/>
                </a:solidFill>
                <a:latin typeface="Calibri"/>
                <a:cs typeface="Calibri"/>
              </a:rPr>
              <a:t> </a:t>
            </a:r>
            <a:r>
              <a:rPr sz="1650" i="1" kern="0" dirty="0">
                <a:solidFill>
                  <a:srgbClr val="122C41"/>
                </a:solidFill>
                <a:latin typeface="Calibri"/>
                <a:cs typeface="Calibri"/>
              </a:rPr>
              <a:t>event,</a:t>
            </a:r>
            <a:r>
              <a:rPr sz="1650" i="1" kern="0" spc="-45" dirty="0">
                <a:solidFill>
                  <a:srgbClr val="122C41"/>
                </a:solidFill>
                <a:latin typeface="Calibri"/>
                <a:cs typeface="Calibri"/>
              </a:rPr>
              <a:t> </a:t>
            </a:r>
            <a:r>
              <a:rPr sz="1650" i="1" kern="0" dirty="0">
                <a:solidFill>
                  <a:srgbClr val="122C41"/>
                </a:solidFill>
                <a:latin typeface="Calibri"/>
                <a:cs typeface="Calibri"/>
              </a:rPr>
              <a:t>family</a:t>
            </a:r>
            <a:r>
              <a:rPr sz="1650" i="1" kern="0" spc="-49" dirty="0">
                <a:solidFill>
                  <a:srgbClr val="122C41"/>
                </a:solidFill>
                <a:latin typeface="Calibri"/>
                <a:cs typeface="Calibri"/>
              </a:rPr>
              <a:t> </a:t>
            </a:r>
            <a:r>
              <a:rPr sz="1650" i="1" kern="0" dirty="0">
                <a:solidFill>
                  <a:srgbClr val="122C41"/>
                </a:solidFill>
                <a:latin typeface="Calibri"/>
                <a:cs typeface="Calibri"/>
              </a:rPr>
              <a:t>tries</a:t>
            </a:r>
            <a:r>
              <a:rPr sz="1650" i="1" kern="0" spc="-45" dirty="0">
                <a:solidFill>
                  <a:srgbClr val="122C41"/>
                </a:solidFill>
                <a:latin typeface="Calibri"/>
                <a:cs typeface="Calibri"/>
              </a:rPr>
              <a:t> </a:t>
            </a:r>
            <a:r>
              <a:rPr sz="1650" i="1" kern="0" dirty="0">
                <a:solidFill>
                  <a:srgbClr val="122C41"/>
                </a:solidFill>
                <a:latin typeface="Calibri"/>
                <a:cs typeface="Calibri"/>
              </a:rPr>
              <a:t>to</a:t>
            </a:r>
            <a:r>
              <a:rPr sz="1650" i="1" kern="0" spc="-49" dirty="0">
                <a:solidFill>
                  <a:srgbClr val="122C41"/>
                </a:solidFill>
                <a:latin typeface="Calibri"/>
                <a:cs typeface="Calibri"/>
              </a:rPr>
              <a:t> </a:t>
            </a:r>
            <a:r>
              <a:rPr sz="1650" i="1" kern="0" dirty="0">
                <a:solidFill>
                  <a:srgbClr val="122C41"/>
                </a:solidFill>
                <a:latin typeface="Calibri"/>
                <a:cs typeface="Calibri"/>
              </a:rPr>
              <a:t>flag</a:t>
            </a:r>
            <a:r>
              <a:rPr sz="1650" i="1" kern="0" spc="-45" dirty="0">
                <a:solidFill>
                  <a:srgbClr val="122C41"/>
                </a:solidFill>
                <a:latin typeface="Calibri"/>
                <a:cs typeface="Calibri"/>
              </a:rPr>
              <a:t> </a:t>
            </a:r>
            <a:r>
              <a:rPr sz="1650" i="1" kern="0" dirty="0">
                <a:solidFill>
                  <a:srgbClr val="122C41"/>
                </a:solidFill>
                <a:latin typeface="Calibri"/>
                <a:cs typeface="Calibri"/>
              </a:rPr>
              <a:t>down</a:t>
            </a:r>
            <a:r>
              <a:rPr sz="1650" i="1" kern="0" spc="-49" dirty="0">
                <a:solidFill>
                  <a:srgbClr val="122C41"/>
                </a:solidFill>
                <a:latin typeface="Calibri"/>
                <a:cs typeface="Calibri"/>
              </a:rPr>
              <a:t> </a:t>
            </a:r>
            <a:r>
              <a:rPr sz="1650" i="1" kern="0" spc="-38" dirty="0">
                <a:solidFill>
                  <a:srgbClr val="122C41"/>
                </a:solidFill>
                <a:latin typeface="Calibri"/>
                <a:cs typeface="Calibri"/>
              </a:rPr>
              <a:t>a </a:t>
            </a:r>
            <a:r>
              <a:rPr sz="1650" i="1" kern="0" dirty="0">
                <a:solidFill>
                  <a:srgbClr val="122C41"/>
                </a:solidFill>
                <a:latin typeface="Calibri"/>
                <a:cs typeface="Calibri"/>
              </a:rPr>
              <a:t>police</a:t>
            </a:r>
            <a:r>
              <a:rPr sz="1650" i="1" kern="0" spc="-60" dirty="0">
                <a:solidFill>
                  <a:srgbClr val="122C41"/>
                </a:solidFill>
                <a:latin typeface="Calibri"/>
                <a:cs typeface="Calibri"/>
              </a:rPr>
              <a:t> </a:t>
            </a:r>
            <a:r>
              <a:rPr sz="1650" i="1" kern="0" dirty="0">
                <a:solidFill>
                  <a:srgbClr val="122C41"/>
                </a:solidFill>
                <a:latin typeface="Calibri"/>
                <a:cs typeface="Calibri"/>
              </a:rPr>
              <a:t>officer</a:t>
            </a:r>
            <a:r>
              <a:rPr sz="1650" i="1" kern="0" spc="-49" dirty="0">
                <a:solidFill>
                  <a:srgbClr val="122C41"/>
                </a:solidFill>
                <a:latin typeface="Calibri"/>
                <a:cs typeface="Calibri"/>
              </a:rPr>
              <a:t> </a:t>
            </a:r>
            <a:r>
              <a:rPr sz="1650" i="1" kern="0" dirty="0">
                <a:solidFill>
                  <a:srgbClr val="122C41"/>
                </a:solidFill>
                <a:latin typeface="Calibri"/>
                <a:cs typeface="Calibri"/>
              </a:rPr>
              <a:t>for</a:t>
            </a:r>
            <a:r>
              <a:rPr sz="1650" i="1" kern="0" spc="-53" dirty="0">
                <a:solidFill>
                  <a:srgbClr val="122C41"/>
                </a:solidFill>
                <a:latin typeface="Calibri"/>
                <a:cs typeface="Calibri"/>
              </a:rPr>
              <a:t> </a:t>
            </a:r>
            <a:r>
              <a:rPr sz="1650" i="1" kern="0" dirty="0">
                <a:solidFill>
                  <a:srgbClr val="122C41"/>
                </a:solidFill>
                <a:latin typeface="Calibri"/>
                <a:cs typeface="Calibri"/>
              </a:rPr>
              <a:t>help,</a:t>
            </a:r>
            <a:r>
              <a:rPr sz="1650" i="1" kern="0" spc="-49" dirty="0">
                <a:solidFill>
                  <a:srgbClr val="122C41"/>
                </a:solidFill>
                <a:latin typeface="Calibri"/>
                <a:cs typeface="Calibri"/>
              </a:rPr>
              <a:t> </a:t>
            </a:r>
            <a:r>
              <a:rPr sz="1650" i="1" kern="0" dirty="0">
                <a:solidFill>
                  <a:srgbClr val="122C41"/>
                </a:solidFill>
                <a:latin typeface="Calibri"/>
                <a:cs typeface="Calibri"/>
              </a:rPr>
              <a:t>but</a:t>
            </a:r>
            <a:r>
              <a:rPr sz="1650" i="1" kern="0" spc="-49" dirty="0">
                <a:solidFill>
                  <a:srgbClr val="122C41"/>
                </a:solidFill>
                <a:latin typeface="Calibri"/>
                <a:cs typeface="Calibri"/>
              </a:rPr>
              <a:t> </a:t>
            </a:r>
            <a:r>
              <a:rPr sz="1650" i="1" kern="0" dirty="0">
                <a:solidFill>
                  <a:srgbClr val="122C41"/>
                </a:solidFill>
                <a:latin typeface="Calibri"/>
                <a:cs typeface="Calibri"/>
              </a:rPr>
              <a:t>officer’s</a:t>
            </a:r>
            <a:r>
              <a:rPr sz="1650" i="1" kern="0" spc="-53" dirty="0">
                <a:solidFill>
                  <a:srgbClr val="122C41"/>
                </a:solidFill>
                <a:latin typeface="Calibri"/>
                <a:cs typeface="Calibri"/>
              </a:rPr>
              <a:t> </a:t>
            </a:r>
            <a:r>
              <a:rPr sz="1650" i="1" kern="0" dirty="0">
                <a:solidFill>
                  <a:srgbClr val="122C41"/>
                </a:solidFill>
                <a:latin typeface="Calibri"/>
                <a:cs typeface="Calibri"/>
              </a:rPr>
              <a:t>initial</a:t>
            </a:r>
            <a:r>
              <a:rPr sz="1650" i="1" kern="0" spc="-60" dirty="0">
                <a:solidFill>
                  <a:srgbClr val="122C41"/>
                </a:solidFill>
                <a:latin typeface="Calibri"/>
                <a:cs typeface="Calibri"/>
              </a:rPr>
              <a:t> </a:t>
            </a:r>
            <a:r>
              <a:rPr sz="1650" i="1" kern="0" spc="-8" dirty="0">
                <a:solidFill>
                  <a:srgbClr val="122C41"/>
                </a:solidFill>
                <a:latin typeface="Calibri"/>
                <a:cs typeface="Calibri"/>
              </a:rPr>
              <a:t>response</a:t>
            </a:r>
            <a:r>
              <a:rPr sz="1650" i="1" kern="0" spc="-60" dirty="0">
                <a:solidFill>
                  <a:srgbClr val="122C41"/>
                </a:solidFill>
                <a:latin typeface="Calibri"/>
                <a:cs typeface="Calibri"/>
              </a:rPr>
              <a:t> </a:t>
            </a:r>
            <a:r>
              <a:rPr sz="1650" i="1" kern="0" dirty="0">
                <a:solidFill>
                  <a:srgbClr val="122C41"/>
                </a:solidFill>
                <a:latin typeface="Calibri"/>
                <a:cs typeface="Calibri"/>
              </a:rPr>
              <a:t>was</a:t>
            </a:r>
            <a:r>
              <a:rPr sz="1650" i="1" kern="0" spc="-49" dirty="0">
                <a:solidFill>
                  <a:srgbClr val="122C41"/>
                </a:solidFill>
                <a:latin typeface="Calibri"/>
                <a:cs typeface="Calibri"/>
              </a:rPr>
              <a:t> </a:t>
            </a:r>
            <a:r>
              <a:rPr sz="1650" i="1" kern="0" dirty="0">
                <a:solidFill>
                  <a:srgbClr val="122C41"/>
                </a:solidFill>
                <a:latin typeface="Calibri"/>
                <a:cs typeface="Calibri"/>
              </a:rPr>
              <a:t>to</a:t>
            </a:r>
            <a:r>
              <a:rPr sz="1650" i="1" kern="0" spc="-53" dirty="0">
                <a:solidFill>
                  <a:srgbClr val="122C41"/>
                </a:solidFill>
                <a:latin typeface="Calibri"/>
                <a:cs typeface="Calibri"/>
              </a:rPr>
              <a:t> </a:t>
            </a:r>
            <a:r>
              <a:rPr sz="1650" i="1" kern="0" dirty="0">
                <a:solidFill>
                  <a:srgbClr val="122C41"/>
                </a:solidFill>
                <a:latin typeface="Calibri"/>
                <a:cs typeface="Calibri"/>
              </a:rPr>
              <a:t>order</a:t>
            </a:r>
            <a:r>
              <a:rPr sz="1650" i="1" kern="0" spc="-49" dirty="0">
                <a:solidFill>
                  <a:srgbClr val="122C41"/>
                </a:solidFill>
                <a:latin typeface="Calibri"/>
                <a:cs typeface="Calibri"/>
              </a:rPr>
              <a:t> </a:t>
            </a:r>
            <a:r>
              <a:rPr sz="1650" i="1" kern="0" dirty="0">
                <a:solidFill>
                  <a:srgbClr val="122C41"/>
                </a:solidFill>
                <a:latin typeface="Calibri"/>
                <a:cs typeface="Calibri"/>
              </a:rPr>
              <a:t>Black,</a:t>
            </a:r>
            <a:r>
              <a:rPr sz="1650" i="1" kern="0" spc="-49" dirty="0">
                <a:solidFill>
                  <a:srgbClr val="122C41"/>
                </a:solidFill>
                <a:latin typeface="Calibri"/>
                <a:cs typeface="Calibri"/>
              </a:rPr>
              <a:t> </a:t>
            </a:r>
            <a:r>
              <a:rPr sz="1650" i="1" kern="0" dirty="0">
                <a:solidFill>
                  <a:srgbClr val="122C41"/>
                </a:solidFill>
                <a:latin typeface="Calibri"/>
                <a:cs typeface="Calibri"/>
              </a:rPr>
              <a:t>male</a:t>
            </a:r>
            <a:r>
              <a:rPr sz="1650" i="1" kern="0" spc="-53" dirty="0">
                <a:solidFill>
                  <a:srgbClr val="122C41"/>
                </a:solidFill>
                <a:latin typeface="Calibri"/>
                <a:cs typeface="Calibri"/>
              </a:rPr>
              <a:t> </a:t>
            </a:r>
            <a:r>
              <a:rPr sz="1650" i="1" kern="0" dirty="0">
                <a:solidFill>
                  <a:srgbClr val="122C41"/>
                </a:solidFill>
                <a:latin typeface="Calibri"/>
                <a:cs typeface="Calibri"/>
              </a:rPr>
              <a:t>family</a:t>
            </a:r>
            <a:r>
              <a:rPr sz="1650" i="1" kern="0" spc="-49" dirty="0">
                <a:solidFill>
                  <a:srgbClr val="122C41"/>
                </a:solidFill>
                <a:latin typeface="Calibri"/>
                <a:cs typeface="Calibri"/>
              </a:rPr>
              <a:t> </a:t>
            </a:r>
            <a:r>
              <a:rPr sz="1650" i="1" kern="0" dirty="0">
                <a:solidFill>
                  <a:srgbClr val="122C41"/>
                </a:solidFill>
                <a:latin typeface="Calibri"/>
                <a:cs typeface="Calibri"/>
              </a:rPr>
              <a:t>members</a:t>
            </a:r>
            <a:r>
              <a:rPr sz="1650" i="1" kern="0" spc="-53" dirty="0">
                <a:solidFill>
                  <a:srgbClr val="122C41"/>
                </a:solidFill>
                <a:latin typeface="Calibri"/>
                <a:cs typeface="Calibri"/>
              </a:rPr>
              <a:t> </a:t>
            </a:r>
            <a:r>
              <a:rPr sz="1650" i="1" kern="0" dirty="0">
                <a:solidFill>
                  <a:srgbClr val="122C41"/>
                </a:solidFill>
                <a:latin typeface="Calibri"/>
                <a:cs typeface="Calibri"/>
              </a:rPr>
              <a:t>to</a:t>
            </a:r>
            <a:r>
              <a:rPr sz="1650" i="1" kern="0" spc="-45" dirty="0">
                <a:solidFill>
                  <a:srgbClr val="122C41"/>
                </a:solidFill>
                <a:latin typeface="Calibri"/>
                <a:cs typeface="Calibri"/>
              </a:rPr>
              <a:t> </a:t>
            </a:r>
            <a:r>
              <a:rPr sz="1650" i="1" kern="0" spc="-19" dirty="0">
                <a:solidFill>
                  <a:srgbClr val="122C41"/>
                </a:solidFill>
                <a:latin typeface="Calibri"/>
                <a:cs typeface="Calibri"/>
              </a:rPr>
              <a:t>the </a:t>
            </a:r>
            <a:r>
              <a:rPr sz="1650" i="1" kern="0" dirty="0">
                <a:solidFill>
                  <a:srgbClr val="122C41"/>
                </a:solidFill>
                <a:latin typeface="Calibri"/>
                <a:cs typeface="Calibri"/>
              </a:rPr>
              <a:t>ground</a:t>
            </a:r>
            <a:r>
              <a:rPr sz="1650" i="1" kern="0" spc="-53" dirty="0">
                <a:solidFill>
                  <a:srgbClr val="122C41"/>
                </a:solidFill>
                <a:latin typeface="Calibri"/>
                <a:cs typeface="Calibri"/>
              </a:rPr>
              <a:t> </a:t>
            </a:r>
            <a:r>
              <a:rPr sz="1650" i="1" kern="0" dirty="0">
                <a:solidFill>
                  <a:srgbClr val="122C41"/>
                </a:solidFill>
                <a:latin typeface="Calibri"/>
                <a:cs typeface="Calibri"/>
              </a:rPr>
              <a:t>while</a:t>
            </a:r>
            <a:r>
              <a:rPr sz="1650" i="1" kern="0" spc="-45" dirty="0">
                <a:solidFill>
                  <a:srgbClr val="122C41"/>
                </a:solidFill>
                <a:latin typeface="Calibri"/>
                <a:cs typeface="Calibri"/>
              </a:rPr>
              <a:t> </a:t>
            </a:r>
            <a:r>
              <a:rPr sz="1650" i="1" kern="0" dirty="0">
                <a:solidFill>
                  <a:srgbClr val="122C41"/>
                </a:solidFill>
                <a:latin typeface="Calibri"/>
                <a:cs typeface="Calibri"/>
              </a:rPr>
              <a:t>their</a:t>
            </a:r>
            <a:r>
              <a:rPr sz="1650" i="1" kern="0" spc="-34" dirty="0">
                <a:solidFill>
                  <a:srgbClr val="122C41"/>
                </a:solidFill>
                <a:latin typeface="Calibri"/>
                <a:cs typeface="Calibri"/>
              </a:rPr>
              <a:t> </a:t>
            </a:r>
            <a:r>
              <a:rPr sz="1650" i="1" kern="0" dirty="0">
                <a:solidFill>
                  <a:srgbClr val="122C41"/>
                </a:solidFill>
                <a:latin typeface="Calibri"/>
                <a:cs typeface="Calibri"/>
              </a:rPr>
              <a:t>hand</a:t>
            </a:r>
            <a:r>
              <a:rPr sz="1650" i="1" kern="0" spc="-45" dirty="0">
                <a:solidFill>
                  <a:srgbClr val="122C41"/>
                </a:solidFill>
                <a:latin typeface="Calibri"/>
                <a:cs typeface="Calibri"/>
              </a:rPr>
              <a:t> </a:t>
            </a:r>
            <a:r>
              <a:rPr sz="1650" i="1" kern="0" dirty="0">
                <a:solidFill>
                  <a:srgbClr val="122C41"/>
                </a:solidFill>
                <a:latin typeface="Calibri"/>
                <a:cs typeface="Calibri"/>
              </a:rPr>
              <a:t>is</a:t>
            </a:r>
            <a:r>
              <a:rPr sz="1650" i="1" kern="0" spc="-41" dirty="0">
                <a:solidFill>
                  <a:srgbClr val="122C41"/>
                </a:solidFill>
                <a:latin typeface="Calibri"/>
                <a:cs typeface="Calibri"/>
              </a:rPr>
              <a:t> </a:t>
            </a:r>
            <a:r>
              <a:rPr sz="1650" i="1" kern="0" dirty="0">
                <a:solidFill>
                  <a:srgbClr val="122C41"/>
                </a:solidFill>
                <a:latin typeface="Calibri"/>
                <a:cs typeface="Calibri"/>
              </a:rPr>
              <a:t>on</a:t>
            </a:r>
            <a:r>
              <a:rPr sz="1650" i="1" kern="0" spc="-41" dirty="0">
                <a:solidFill>
                  <a:srgbClr val="122C41"/>
                </a:solidFill>
                <a:latin typeface="Calibri"/>
                <a:cs typeface="Calibri"/>
              </a:rPr>
              <a:t> </a:t>
            </a:r>
            <a:r>
              <a:rPr sz="1650" i="1" kern="0" dirty="0">
                <a:solidFill>
                  <a:srgbClr val="122C41"/>
                </a:solidFill>
                <a:latin typeface="Calibri"/>
                <a:cs typeface="Calibri"/>
              </a:rPr>
              <a:t>a</a:t>
            </a:r>
            <a:r>
              <a:rPr sz="1650" i="1" kern="0" spc="-41" dirty="0">
                <a:solidFill>
                  <a:srgbClr val="122C41"/>
                </a:solidFill>
                <a:latin typeface="Calibri"/>
                <a:cs typeface="Calibri"/>
              </a:rPr>
              <a:t> </a:t>
            </a:r>
            <a:r>
              <a:rPr sz="1650" i="1" kern="0" spc="-8" dirty="0">
                <a:solidFill>
                  <a:srgbClr val="122C41"/>
                </a:solidFill>
                <a:latin typeface="Calibri"/>
                <a:cs typeface="Calibri"/>
              </a:rPr>
              <a:t>taser.</a:t>
            </a:r>
            <a:endParaRPr sz="1650" kern="0" dirty="0">
              <a:solidFill>
                <a:sysClr val="windowText" lastClr="000000"/>
              </a:solidFill>
              <a:latin typeface="Calibri"/>
              <a:cs typeface="Calibri"/>
            </a:endParaRPr>
          </a:p>
        </p:txBody>
      </p:sp>
      <p:sp>
        <p:nvSpPr>
          <p:cNvPr id="6" name="TextBox 5">
            <a:extLst>
              <a:ext uri="{FF2B5EF4-FFF2-40B4-BE49-F238E27FC236}">
                <a16:creationId xmlns:a16="http://schemas.microsoft.com/office/drawing/2014/main" id="{3970FEF7-6FB5-59A3-BB23-4B5DCFF33F40}"/>
              </a:ext>
            </a:extLst>
          </p:cNvPr>
          <p:cNvSpPr txBox="1"/>
          <p:nvPr/>
        </p:nvSpPr>
        <p:spPr>
          <a:xfrm>
            <a:off x="551977" y="6217921"/>
            <a:ext cx="6328505" cy="246221"/>
          </a:xfrm>
          <a:prstGeom prst="rect">
            <a:avLst/>
          </a:prstGeom>
          <a:noFill/>
        </p:spPr>
        <p:txBody>
          <a:bodyPr wrap="square" rtlCol="0">
            <a:spAutoFit/>
          </a:bodyPr>
          <a:lstStyle/>
          <a:p>
            <a:r>
              <a:rPr lang="en-US" sz="1000" dirty="0"/>
              <a:t>Source: CDC ERASE MM</a:t>
            </a:r>
          </a:p>
        </p:txBody>
      </p:sp>
    </p:spTree>
    <p:extLst>
      <p:ext uri="{BB962C8B-B14F-4D97-AF65-F5344CB8AC3E}">
        <p14:creationId xmlns:p14="http://schemas.microsoft.com/office/powerpoint/2010/main" val="3000063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57175" y="1232154"/>
            <a:ext cx="8620506" cy="1072134"/>
          </a:xfrm>
          <a:prstGeom prst="rect">
            <a:avLst/>
          </a:prstGeom>
        </p:spPr>
      </p:pic>
      <p:sp>
        <p:nvSpPr>
          <p:cNvPr id="3" name="object 3"/>
          <p:cNvSpPr txBox="1">
            <a:spLocks noGrp="1"/>
          </p:cNvSpPr>
          <p:nvPr>
            <p:ph type="title"/>
          </p:nvPr>
        </p:nvSpPr>
        <p:spPr>
          <a:xfrm>
            <a:off x="412014" y="1690364"/>
            <a:ext cx="6704171" cy="379431"/>
          </a:xfrm>
          <a:prstGeom prst="rect">
            <a:avLst/>
          </a:prstGeom>
        </p:spPr>
        <p:txBody>
          <a:bodyPr vert="horz" wrap="square" lIns="0" tIns="10001" rIns="0" bIns="0" rtlCol="0">
            <a:spAutoFit/>
          </a:bodyPr>
          <a:lstStyle/>
          <a:p>
            <a:pPr marL="9525">
              <a:spcBef>
                <a:spcPts val="79"/>
              </a:spcBef>
            </a:pPr>
            <a:r>
              <a:rPr sz="2400" b="0" dirty="0">
                <a:solidFill>
                  <a:srgbClr val="FFFFFF"/>
                </a:solidFill>
              </a:rPr>
              <a:t>IDENTIFYING</a:t>
            </a:r>
            <a:r>
              <a:rPr sz="2400" b="0" spc="-45" dirty="0">
                <a:solidFill>
                  <a:srgbClr val="FFFFFF"/>
                </a:solidFill>
              </a:rPr>
              <a:t> </a:t>
            </a:r>
            <a:r>
              <a:rPr sz="2400" b="0" spc="-8" dirty="0">
                <a:solidFill>
                  <a:srgbClr val="FFFFFF"/>
                </a:solidFill>
              </a:rPr>
              <a:t>DISCRIMINATION</a:t>
            </a:r>
            <a:r>
              <a:rPr sz="2400" b="0" spc="-34" dirty="0">
                <a:solidFill>
                  <a:srgbClr val="FFFFFF"/>
                </a:solidFill>
              </a:rPr>
              <a:t> </a:t>
            </a:r>
            <a:r>
              <a:rPr sz="2400" b="0" dirty="0">
                <a:solidFill>
                  <a:srgbClr val="FFFFFF"/>
                </a:solidFill>
              </a:rPr>
              <a:t>–STRUCTURAL</a:t>
            </a:r>
            <a:r>
              <a:rPr sz="2400" b="0" spc="-56" dirty="0">
                <a:solidFill>
                  <a:srgbClr val="FFFFFF"/>
                </a:solidFill>
              </a:rPr>
              <a:t> </a:t>
            </a:r>
            <a:r>
              <a:rPr sz="2400" b="0" spc="-8" dirty="0">
                <a:solidFill>
                  <a:srgbClr val="FFFFFF"/>
                </a:solidFill>
              </a:rPr>
              <a:t>RACISM</a:t>
            </a:r>
            <a:endParaRPr sz="2400" dirty="0"/>
          </a:p>
        </p:txBody>
      </p:sp>
      <p:sp>
        <p:nvSpPr>
          <p:cNvPr id="4" name="object 4"/>
          <p:cNvSpPr txBox="1">
            <a:spLocks noGrp="1"/>
          </p:cNvSpPr>
          <p:nvPr>
            <p:ph type="body" idx="1"/>
          </p:nvPr>
        </p:nvSpPr>
        <p:spPr>
          <a:xfrm>
            <a:off x="309869" y="2345496"/>
            <a:ext cx="6120051" cy="3552543"/>
          </a:xfrm>
          <a:prstGeom prst="rect">
            <a:avLst/>
          </a:prstGeom>
        </p:spPr>
        <p:txBody>
          <a:bodyPr vert="horz" wrap="square" lIns="0" tIns="9049" rIns="0" bIns="0" rtlCol="0">
            <a:spAutoFit/>
          </a:bodyPr>
          <a:lstStyle/>
          <a:p>
            <a:pPr marL="9525">
              <a:spcBef>
                <a:spcPts val="71"/>
              </a:spcBef>
            </a:pPr>
            <a:r>
              <a:rPr sz="1650" b="1" spc="-8" dirty="0">
                <a:solidFill>
                  <a:srgbClr val="12847A"/>
                </a:solidFill>
                <a:latin typeface="Calibri"/>
                <a:cs typeface="Calibri"/>
              </a:rPr>
              <a:t>Inadequate</a:t>
            </a:r>
            <a:r>
              <a:rPr sz="1650" b="1" spc="-19" dirty="0">
                <a:solidFill>
                  <a:srgbClr val="12847A"/>
                </a:solidFill>
                <a:latin typeface="Calibri"/>
                <a:cs typeface="Calibri"/>
              </a:rPr>
              <a:t> </a:t>
            </a:r>
            <a:r>
              <a:rPr sz="1650" b="1" spc="-8" dirty="0">
                <a:solidFill>
                  <a:srgbClr val="12847A"/>
                </a:solidFill>
                <a:latin typeface="Calibri"/>
                <a:cs typeface="Calibri"/>
              </a:rPr>
              <a:t>staffing</a:t>
            </a:r>
            <a:r>
              <a:rPr sz="1650" b="1" spc="-41" dirty="0">
                <a:solidFill>
                  <a:srgbClr val="12847A"/>
                </a:solidFill>
                <a:latin typeface="Calibri"/>
                <a:cs typeface="Calibri"/>
              </a:rPr>
              <a:t> </a:t>
            </a:r>
            <a:r>
              <a:rPr sz="1650" b="1" dirty="0">
                <a:solidFill>
                  <a:srgbClr val="12847A"/>
                </a:solidFill>
                <a:latin typeface="Calibri"/>
                <a:cs typeface="Calibri"/>
              </a:rPr>
              <a:t>in</a:t>
            </a:r>
            <a:r>
              <a:rPr sz="1650" b="1" spc="-38" dirty="0">
                <a:solidFill>
                  <a:srgbClr val="12847A"/>
                </a:solidFill>
                <a:latin typeface="Calibri"/>
                <a:cs typeface="Calibri"/>
              </a:rPr>
              <a:t> </a:t>
            </a:r>
            <a:r>
              <a:rPr sz="1650" b="1" spc="-8" dirty="0">
                <a:solidFill>
                  <a:srgbClr val="12847A"/>
                </a:solidFill>
                <a:latin typeface="Calibri"/>
                <a:cs typeface="Calibri"/>
              </a:rPr>
              <a:t>hospitals</a:t>
            </a:r>
            <a:r>
              <a:rPr sz="1650" b="1" spc="-26" dirty="0">
                <a:solidFill>
                  <a:srgbClr val="12847A"/>
                </a:solidFill>
                <a:latin typeface="Calibri"/>
                <a:cs typeface="Calibri"/>
              </a:rPr>
              <a:t> </a:t>
            </a:r>
            <a:r>
              <a:rPr sz="1650" b="1" dirty="0">
                <a:solidFill>
                  <a:srgbClr val="12847A"/>
                </a:solidFill>
                <a:latin typeface="Calibri"/>
                <a:cs typeface="Calibri"/>
              </a:rPr>
              <a:t>–</a:t>
            </a:r>
            <a:r>
              <a:rPr sz="1650" b="1" spc="-41" dirty="0">
                <a:solidFill>
                  <a:srgbClr val="12847A"/>
                </a:solidFill>
                <a:latin typeface="Calibri"/>
                <a:cs typeface="Calibri"/>
              </a:rPr>
              <a:t> </a:t>
            </a:r>
            <a:r>
              <a:rPr sz="1650" b="1" dirty="0">
                <a:solidFill>
                  <a:srgbClr val="12847A"/>
                </a:solidFill>
                <a:latin typeface="Calibri"/>
                <a:cs typeface="Calibri"/>
              </a:rPr>
              <a:t>or</a:t>
            </a:r>
            <a:r>
              <a:rPr sz="1650" b="1" spc="-23" dirty="0">
                <a:solidFill>
                  <a:srgbClr val="12847A"/>
                </a:solidFill>
                <a:latin typeface="Calibri"/>
                <a:cs typeface="Calibri"/>
              </a:rPr>
              <a:t> </a:t>
            </a:r>
            <a:r>
              <a:rPr sz="1650" b="1" spc="-8" dirty="0">
                <a:solidFill>
                  <a:srgbClr val="12847A"/>
                </a:solidFill>
                <a:latin typeface="Calibri"/>
                <a:cs typeface="Calibri"/>
              </a:rPr>
              <a:t>inadequate</a:t>
            </a:r>
            <a:r>
              <a:rPr sz="1650" b="1" spc="-26" dirty="0">
                <a:solidFill>
                  <a:srgbClr val="12847A"/>
                </a:solidFill>
                <a:latin typeface="Calibri"/>
                <a:cs typeface="Calibri"/>
              </a:rPr>
              <a:t> </a:t>
            </a:r>
            <a:r>
              <a:rPr sz="1650" b="1" spc="-8" dirty="0">
                <a:solidFill>
                  <a:srgbClr val="12847A"/>
                </a:solidFill>
                <a:latin typeface="Calibri"/>
                <a:cs typeface="Calibri"/>
              </a:rPr>
              <a:t>hospitals</a:t>
            </a:r>
            <a:r>
              <a:rPr sz="1650" b="1" spc="-26" dirty="0">
                <a:solidFill>
                  <a:srgbClr val="12847A"/>
                </a:solidFill>
                <a:latin typeface="Calibri"/>
                <a:cs typeface="Calibri"/>
              </a:rPr>
              <a:t> </a:t>
            </a:r>
            <a:r>
              <a:rPr sz="1650" b="1" dirty="0">
                <a:solidFill>
                  <a:srgbClr val="12847A"/>
                </a:solidFill>
                <a:latin typeface="Calibri"/>
                <a:cs typeface="Calibri"/>
              </a:rPr>
              <a:t>–</a:t>
            </a:r>
            <a:r>
              <a:rPr sz="1650" b="1" spc="-38" dirty="0">
                <a:solidFill>
                  <a:srgbClr val="12847A"/>
                </a:solidFill>
                <a:latin typeface="Calibri"/>
                <a:cs typeface="Calibri"/>
              </a:rPr>
              <a:t> </a:t>
            </a:r>
            <a:r>
              <a:rPr sz="1650" b="1" dirty="0">
                <a:solidFill>
                  <a:srgbClr val="12847A"/>
                </a:solidFill>
                <a:latin typeface="Calibri"/>
                <a:cs typeface="Calibri"/>
              </a:rPr>
              <a:t>in</a:t>
            </a:r>
            <a:r>
              <a:rPr sz="1650" b="1" spc="-41" dirty="0">
                <a:solidFill>
                  <a:srgbClr val="12847A"/>
                </a:solidFill>
                <a:latin typeface="Calibri"/>
                <a:cs typeface="Calibri"/>
              </a:rPr>
              <a:t> </a:t>
            </a:r>
            <a:r>
              <a:rPr sz="1650" b="1" dirty="0">
                <a:solidFill>
                  <a:srgbClr val="12847A"/>
                </a:solidFill>
                <a:latin typeface="Calibri"/>
                <a:cs typeface="Calibri"/>
              </a:rPr>
              <a:t>specific</a:t>
            </a:r>
            <a:r>
              <a:rPr sz="1650" b="1" spc="-38" dirty="0">
                <a:solidFill>
                  <a:srgbClr val="12847A"/>
                </a:solidFill>
                <a:latin typeface="Calibri"/>
                <a:cs typeface="Calibri"/>
              </a:rPr>
              <a:t> </a:t>
            </a:r>
            <a:r>
              <a:rPr sz="1650" b="1" spc="-8" dirty="0">
                <a:solidFill>
                  <a:srgbClr val="12847A"/>
                </a:solidFill>
                <a:latin typeface="Calibri"/>
                <a:cs typeface="Calibri"/>
              </a:rPr>
              <a:t>geographies</a:t>
            </a:r>
            <a:endParaRPr sz="1650" dirty="0">
              <a:latin typeface="Calibri"/>
              <a:cs typeface="Calibri"/>
            </a:endParaRPr>
          </a:p>
          <a:p>
            <a:pPr marL="352425" marR="514826">
              <a:spcBef>
                <a:spcPts val="4"/>
              </a:spcBef>
            </a:pPr>
            <a:r>
              <a:rPr sz="1650" i="1" dirty="0">
                <a:solidFill>
                  <a:srgbClr val="122C41"/>
                </a:solidFill>
                <a:latin typeface="Calibri"/>
                <a:cs typeface="Calibri"/>
              </a:rPr>
              <a:t>e.g.,</a:t>
            </a:r>
            <a:r>
              <a:rPr sz="1650" i="1" spc="-45" dirty="0">
                <a:solidFill>
                  <a:srgbClr val="122C41"/>
                </a:solidFill>
                <a:latin typeface="Calibri"/>
                <a:cs typeface="Calibri"/>
              </a:rPr>
              <a:t> </a:t>
            </a:r>
            <a:r>
              <a:rPr sz="1650" i="1" dirty="0">
                <a:solidFill>
                  <a:srgbClr val="122C41"/>
                </a:solidFill>
                <a:latin typeface="Calibri"/>
                <a:cs typeface="Calibri"/>
              </a:rPr>
              <a:t>Lack</a:t>
            </a:r>
            <a:r>
              <a:rPr sz="1650" i="1" spc="-45" dirty="0">
                <a:solidFill>
                  <a:srgbClr val="122C41"/>
                </a:solidFill>
                <a:latin typeface="Calibri"/>
                <a:cs typeface="Calibri"/>
              </a:rPr>
              <a:t> </a:t>
            </a:r>
            <a:r>
              <a:rPr sz="1650" i="1" dirty="0">
                <a:solidFill>
                  <a:srgbClr val="122C41"/>
                </a:solidFill>
                <a:latin typeface="Calibri"/>
                <a:cs typeface="Calibri"/>
              </a:rPr>
              <a:t>of</a:t>
            </a:r>
            <a:r>
              <a:rPr sz="1650" i="1" spc="-38" dirty="0">
                <a:solidFill>
                  <a:srgbClr val="122C41"/>
                </a:solidFill>
                <a:latin typeface="Calibri"/>
                <a:cs typeface="Calibri"/>
              </a:rPr>
              <a:t> </a:t>
            </a:r>
            <a:r>
              <a:rPr sz="1650" i="1" spc="-8" dirty="0">
                <a:solidFill>
                  <a:srgbClr val="122C41"/>
                </a:solidFill>
                <a:latin typeface="Calibri"/>
                <a:cs typeface="Calibri"/>
              </a:rPr>
              <a:t>providers</a:t>
            </a:r>
            <a:r>
              <a:rPr sz="1650" i="1" spc="-68" dirty="0">
                <a:solidFill>
                  <a:srgbClr val="122C41"/>
                </a:solidFill>
                <a:latin typeface="Calibri"/>
                <a:cs typeface="Calibri"/>
              </a:rPr>
              <a:t> </a:t>
            </a:r>
            <a:r>
              <a:rPr sz="1650" i="1" spc="-8" dirty="0">
                <a:solidFill>
                  <a:srgbClr val="122C41"/>
                </a:solidFill>
                <a:latin typeface="Calibri"/>
                <a:cs typeface="Calibri"/>
              </a:rPr>
              <a:t>accepting</a:t>
            </a:r>
            <a:r>
              <a:rPr sz="1650" i="1" spc="-45" dirty="0">
                <a:solidFill>
                  <a:srgbClr val="122C41"/>
                </a:solidFill>
                <a:latin typeface="Calibri"/>
                <a:cs typeface="Calibri"/>
              </a:rPr>
              <a:t> </a:t>
            </a:r>
            <a:r>
              <a:rPr sz="1650" i="1" dirty="0">
                <a:solidFill>
                  <a:srgbClr val="122C41"/>
                </a:solidFill>
                <a:latin typeface="Calibri"/>
                <a:cs typeface="Calibri"/>
              </a:rPr>
              <a:t>patients</a:t>
            </a:r>
            <a:r>
              <a:rPr sz="1650" i="1" spc="-45" dirty="0">
                <a:solidFill>
                  <a:srgbClr val="122C41"/>
                </a:solidFill>
                <a:latin typeface="Calibri"/>
                <a:cs typeface="Calibri"/>
              </a:rPr>
              <a:t> </a:t>
            </a:r>
            <a:r>
              <a:rPr sz="1650" i="1" dirty="0">
                <a:solidFill>
                  <a:srgbClr val="122C41"/>
                </a:solidFill>
                <a:latin typeface="Calibri"/>
                <a:cs typeface="Calibri"/>
              </a:rPr>
              <a:t>insured</a:t>
            </a:r>
            <a:r>
              <a:rPr sz="1650" i="1" spc="-49" dirty="0">
                <a:solidFill>
                  <a:srgbClr val="122C41"/>
                </a:solidFill>
                <a:latin typeface="Calibri"/>
                <a:cs typeface="Calibri"/>
              </a:rPr>
              <a:t> </a:t>
            </a:r>
            <a:r>
              <a:rPr sz="1650" i="1" dirty="0">
                <a:solidFill>
                  <a:srgbClr val="122C41"/>
                </a:solidFill>
                <a:latin typeface="Calibri"/>
                <a:cs typeface="Calibri"/>
              </a:rPr>
              <a:t>by</a:t>
            </a:r>
            <a:r>
              <a:rPr sz="1650" i="1" spc="-45" dirty="0">
                <a:solidFill>
                  <a:srgbClr val="122C41"/>
                </a:solidFill>
                <a:latin typeface="Calibri"/>
                <a:cs typeface="Calibri"/>
              </a:rPr>
              <a:t> </a:t>
            </a:r>
            <a:r>
              <a:rPr sz="1650" i="1" spc="-8" dirty="0">
                <a:solidFill>
                  <a:srgbClr val="122C41"/>
                </a:solidFill>
                <a:latin typeface="Calibri"/>
                <a:cs typeface="Calibri"/>
              </a:rPr>
              <a:t>Medicaid</a:t>
            </a:r>
            <a:r>
              <a:rPr sz="1650" i="1" spc="-49" dirty="0">
                <a:solidFill>
                  <a:srgbClr val="122C41"/>
                </a:solidFill>
                <a:latin typeface="Calibri"/>
                <a:cs typeface="Calibri"/>
              </a:rPr>
              <a:t> </a:t>
            </a:r>
            <a:r>
              <a:rPr sz="1650" i="1" dirty="0">
                <a:solidFill>
                  <a:srgbClr val="122C41"/>
                </a:solidFill>
                <a:latin typeface="Calibri"/>
                <a:cs typeface="Calibri"/>
              </a:rPr>
              <a:t>for</a:t>
            </a:r>
            <a:r>
              <a:rPr sz="1650" i="1" spc="-45" dirty="0">
                <a:solidFill>
                  <a:srgbClr val="122C41"/>
                </a:solidFill>
                <a:latin typeface="Calibri"/>
                <a:cs typeface="Calibri"/>
              </a:rPr>
              <a:t> </a:t>
            </a:r>
            <a:r>
              <a:rPr sz="1650" i="1" spc="-8" dirty="0">
                <a:solidFill>
                  <a:srgbClr val="122C41"/>
                </a:solidFill>
                <a:latin typeface="Calibri"/>
                <a:cs typeface="Calibri"/>
              </a:rPr>
              <a:t>perinatal</a:t>
            </a:r>
            <a:r>
              <a:rPr sz="1650" i="1" spc="-56" dirty="0">
                <a:solidFill>
                  <a:srgbClr val="122C41"/>
                </a:solidFill>
                <a:latin typeface="Calibri"/>
                <a:cs typeface="Calibri"/>
              </a:rPr>
              <a:t> </a:t>
            </a:r>
            <a:r>
              <a:rPr sz="1650" i="1" dirty="0">
                <a:solidFill>
                  <a:srgbClr val="122C41"/>
                </a:solidFill>
                <a:latin typeface="Calibri"/>
                <a:cs typeface="Calibri"/>
              </a:rPr>
              <a:t>care</a:t>
            </a:r>
            <a:r>
              <a:rPr sz="1650" i="1" spc="-49" dirty="0">
                <a:solidFill>
                  <a:srgbClr val="122C41"/>
                </a:solidFill>
                <a:latin typeface="Calibri"/>
                <a:cs typeface="Calibri"/>
              </a:rPr>
              <a:t> </a:t>
            </a:r>
            <a:r>
              <a:rPr sz="1650" i="1" spc="-19" dirty="0">
                <a:solidFill>
                  <a:srgbClr val="122C41"/>
                </a:solidFill>
                <a:latin typeface="Calibri"/>
                <a:cs typeface="Calibri"/>
              </a:rPr>
              <a:t>in </a:t>
            </a:r>
            <a:r>
              <a:rPr sz="1650" i="1" spc="-8" dirty="0">
                <a:solidFill>
                  <a:srgbClr val="122C41"/>
                </a:solidFill>
                <a:latin typeface="Calibri"/>
                <a:cs typeface="Calibri"/>
              </a:rPr>
              <a:t>geographies</a:t>
            </a:r>
            <a:r>
              <a:rPr sz="1650" i="1" spc="-56" dirty="0">
                <a:solidFill>
                  <a:srgbClr val="122C41"/>
                </a:solidFill>
                <a:latin typeface="Calibri"/>
                <a:cs typeface="Calibri"/>
              </a:rPr>
              <a:t> </a:t>
            </a:r>
            <a:r>
              <a:rPr sz="1650" i="1" dirty="0">
                <a:solidFill>
                  <a:srgbClr val="122C41"/>
                </a:solidFill>
                <a:latin typeface="Calibri"/>
                <a:cs typeface="Calibri"/>
              </a:rPr>
              <a:t>where</a:t>
            </a:r>
            <a:r>
              <a:rPr sz="1650" i="1" spc="-41" dirty="0">
                <a:solidFill>
                  <a:srgbClr val="122C41"/>
                </a:solidFill>
                <a:latin typeface="Calibri"/>
                <a:cs typeface="Calibri"/>
              </a:rPr>
              <a:t> </a:t>
            </a:r>
            <a:r>
              <a:rPr sz="1650" i="1" dirty="0">
                <a:solidFill>
                  <a:srgbClr val="122C41"/>
                </a:solidFill>
                <a:latin typeface="Calibri"/>
                <a:cs typeface="Calibri"/>
              </a:rPr>
              <a:t>majority</a:t>
            </a:r>
            <a:r>
              <a:rPr sz="1650" i="1" spc="-41" dirty="0">
                <a:solidFill>
                  <a:srgbClr val="122C41"/>
                </a:solidFill>
                <a:latin typeface="Calibri"/>
                <a:cs typeface="Calibri"/>
              </a:rPr>
              <a:t> </a:t>
            </a:r>
            <a:r>
              <a:rPr sz="1650" i="1" dirty="0">
                <a:solidFill>
                  <a:srgbClr val="122C41"/>
                </a:solidFill>
                <a:latin typeface="Calibri"/>
                <a:cs typeface="Calibri"/>
              </a:rPr>
              <a:t>of</a:t>
            </a:r>
            <a:r>
              <a:rPr sz="1650" i="1" spc="-41" dirty="0">
                <a:solidFill>
                  <a:srgbClr val="122C41"/>
                </a:solidFill>
                <a:latin typeface="Calibri"/>
                <a:cs typeface="Calibri"/>
              </a:rPr>
              <a:t> </a:t>
            </a:r>
            <a:r>
              <a:rPr sz="1650" i="1" dirty="0">
                <a:solidFill>
                  <a:srgbClr val="122C41"/>
                </a:solidFill>
                <a:latin typeface="Calibri"/>
                <a:cs typeface="Calibri"/>
              </a:rPr>
              <a:t>Black</a:t>
            </a:r>
            <a:r>
              <a:rPr sz="1650" i="1" spc="-41" dirty="0">
                <a:solidFill>
                  <a:srgbClr val="122C41"/>
                </a:solidFill>
                <a:latin typeface="Calibri"/>
                <a:cs typeface="Calibri"/>
              </a:rPr>
              <a:t> </a:t>
            </a:r>
            <a:r>
              <a:rPr sz="1650" i="1" spc="-8" dirty="0">
                <a:solidFill>
                  <a:srgbClr val="122C41"/>
                </a:solidFill>
                <a:latin typeface="Calibri"/>
                <a:cs typeface="Calibri"/>
              </a:rPr>
              <a:t>birthing</a:t>
            </a:r>
            <a:r>
              <a:rPr sz="1650" i="1" spc="-56" dirty="0">
                <a:solidFill>
                  <a:srgbClr val="122C41"/>
                </a:solidFill>
                <a:latin typeface="Calibri"/>
                <a:cs typeface="Calibri"/>
              </a:rPr>
              <a:t> </a:t>
            </a:r>
            <a:r>
              <a:rPr sz="1650" i="1" dirty="0">
                <a:solidFill>
                  <a:srgbClr val="122C41"/>
                </a:solidFill>
                <a:latin typeface="Calibri"/>
                <a:cs typeface="Calibri"/>
              </a:rPr>
              <a:t>people</a:t>
            </a:r>
            <a:r>
              <a:rPr sz="1650" i="1" spc="-45" dirty="0">
                <a:solidFill>
                  <a:srgbClr val="122C41"/>
                </a:solidFill>
                <a:latin typeface="Calibri"/>
                <a:cs typeface="Calibri"/>
              </a:rPr>
              <a:t> </a:t>
            </a:r>
            <a:r>
              <a:rPr sz="1650" i="1" dirty="0">
                <a:solidFill>
                  <a:srgbClr val="122C41"/>
                </a:solidFill>
                <a:latin typeface="Calibri"/>
                <a:cs typeface="Calibri"/>
              </a:rPr>
              <a:t>have</a:t>
            </a:r>
            <a:r>
              <a:rPr sz="1650" i="1" spc="-41" dirty="0">
                <a:solidFill>
                  <a:srgbClr val="122C41"/>
                </a:solidFill>
                <a:latin typeface="Calibri"/>
                <a:cs typeface="Calibri"/>
              </a:rPr>
              <a:t> </a:t>
            </a:r>
            <a:r>
              <a:rPr sz="1650" i="1" spc="-8" dirty="0">
                <a:solidFill>
                  <a:srgbClr val="122C41"/>
                </a:solidFill>
                <a:latin typeface="Calibri"/>
                <a:cs typeface="Calibri"/>
              </a:rPr>
              <a:t>Medicaid</a:t>
            </a:r>
            <a:r>
              <a:rPr sz="1650" i="1" spc="-56" dirty="0">
                <a:solidFill>
                  <a:srgbClr val="122C41"/>
                </a:solidFill>
                <a:latin typeface="Calibri"/>
                <a:cs typeface="Calibri"/>
              </a:rPr>
              <a:t> </a:t>
            </a:r>
            <a:r>
              <a:rPr sz="1650" i="1" dirty="0">
                <a:solidFill>
                  <a:srgbClr val="122C41"/>
                </a:solidFill>
                <a:latin typeface="Calibri"/>
                <a:cs typeface="Calibri"/>
              </a:rPr>
              <a:t>during</a:t>
            </a:r>
            <a:r>
              <a:rPr sz="1650" i="1" spc="-53" dirty="0">
                <a:solidFill>
                  <a:srgbClr val="122C41"/>
                </a:solidFill>
                <a:latin typeface="Calibri"/>
                <a:cs typeface="Calibri"/>
              </a:rPr>
              <a:t> </a:t>
            </a:r>
            <a:r>
              <a:rPr sz="1650" i="1" spc="-8" dirty="0">
                <a:solidFill>
                  <a:srgbClr val="122C41"/>
                </a:solidFill>
                <a:latin typeface="Calibri"/>
                <a:cs typeface="Calibri"/>
              </a:rPr>
              <a:t>pregnancy.</a:t>
            </a:r>
            <a:endParaRPr sz="1650" dirty="0">
              <a:latin typeface="Calibri"/>
              <a:cs typeface="Calibri"/>
            </a:endParaRPr>
          </a:p>
          <a:p>
            <a:pPr>
              <a:spcBef>
                <a:spcPts val="11"/>
              </a:spcBef>
            </a:pPr>
            <a:endParaRPr sz="1613" dirty="0">
              <a:latin typeface="Calibri"/>
              <a:cs typeface="Calibri"/>
            </a:endParaRPr>
          </a:p>
          <a:p>
            <a:pPr marL="9525"/>
            <a:r>
              <a:rPr sz="1650" b="1" spc="-15" dirty="0">
                <a:solidFill>
                  <a:srgbClr val="12847A"/>
                </a:solidFill>
                <a:latin typeface="Calibri"/>
                <a:cs typeface="Calibri"/>
              </a:rPr>
              <a:t>Transport</a:t>
            </a:r>
            <a:r>
              <a:rPr sz="1650" b="1" spc="-49" dirty="0">
                <a:solidFill>
                  <a:srgbClr val="12847A"/>
                </a:solidFill>
                <a:latin typeface="Calibri"/>
                <a:cs typeface="Calibri"/>
              </a:rPr>
              <a:t> </a:t>
            </a:r>
            <a:r>
              <a:rPr sz="1650" b="1" dirty="0">
                <a:solidFill>
                  <a:srgbClr val="12847A"/>
                </a:solidFill>
                <a:latin typeface="Calibri"/>
                <a:cs typeface="Calibri"/>
              </a:rPr>
              <a:t>delays</a:t>
            </a:r>
            <a:r>
              <a:rPr sz="1650" b="1" spc="-56" dirty="0">
                <a:solidFill>
                  <a:srgbClr val="12847A"/>
                </a:solidFill>
                <a:latin typeface="Calibri"/>
                <a:cs typeface="Calibri"/>
              </a:rPr>
              <a:t> </a:t>
            </a:r>
            <a:r>
              <a:rPr sz="1650" dirty="0">
                <a:solidFill>
                  <a:srgbClr val="122C41"/>
                </a:solidFill>
                <a:latin typeface="Calibri"/>
                <a:cs typeface="Calibri"/>
              </a:rPr>
              <a:t>limiting</a:t>
            </a:r>
            <a:r>
              <a:rPr sz="1650" spc="-64" dirty="0">
                <a:solidFill>
                  <a:srgbClr val="122C41"/>
                </a:solidFill>
                <a:latin typeface="Calibri"/>
                <a:cs typeface="Calibri"/>
              </a:rPr>
              <a:t> </a:t>
            </a:r>
            <a:r>
              <a:rPr sz="1650" dirty="0">
                <a:solidFill>
                  <a:srgbClr val="122C41"/>
                </a:solidFill>
                <a:latin typeface="Calibri"/>
                <a:cs typeface="Calibri"/>
              </a:rPr>
              <a:t>access</a:t>
            </a:r>
            <a:r>
              <a:rPr sz="1650" spc="-56" dirty="0">
                <a:solidFill>
                  <a:srgbClr val="122C41"/>
                </a:solidFill>
                <a:latin typeface="Calibri"/>
                <a:cs typeface="Calibri"/>
              </a:rPr>
              <a:t> </a:t>
            </a:r>
            <a:r>
              <a:rPr sz="1650" dirty="0">
                <a:solidFill>
                  <a:srgbClr val="122C41"/>
                </a:solidFill>
                <a:latin typeface="Calibri"/>
                <a:cs typeface="Calibri"/>
              </a:rPr>
              <a:t>to</a:t>
            </a:r>
            <a:r>
              <a:rPr sz="1650" spc="-49" dirty="0">
                <a:solidFill>
                  <a:srgbClr val="122C41"/>
                </a:solidFill>
                <a:latin typeface="Calibri"/>
                <a:cs typeface="Calibri"/>
              </a:rPr>
              <a:t> </a:t>
            </a:r>
            <a:r>
              <a:rPr sz="1650" spc="-15" dirty="0">
                <a:solidFill>
                  <a:srgbClr val="122C41"/>
                </a:solidFill>
                <a:latin typeface="Calibri"/>
                <a:cs typeface="Calibri"/>
              </a:rPr>
              <a:t>care</a:t>
            </a:r>
            <a:endParaRPr sz="1650" dirty="0">
              <a:latin typeface="Calibri"/>
              <a:cs typeface="Calibri"/>
            </a:endParaRPr>
          </a:p>
          <a:p>
            <a:pPr marL="352425"/>
            <a:r>
              <a:rPr sz="1650" i="1" dirty="0">
                <a:solidFill>
                  <a:srgbClr val="122C41"/>
                </a:solidFill>
                <a:latin typeface="Calibri"/>
                <a:cs typeface="Calibri"/>
              </a:rPr>
              <a:t>e.g.,</a:t>
            </a:r>
            <a:r>
              <a:rPr sz="1650" i="1" spc="-53" dirty="0">
                <a:solidFill>
                  <a:srgbClr val="122C41"/>
                </a:solidFill>
                <a:latin typeface="Calibri"/>
                <a:cs typeface="Calibri"/>
              </a:rPr>
              <a:t> </a:t>
            </a:r>
            <a:r>
              <a:rPr sz="1650" i="1" spc="-8" dirty="0">
                <a:solidFill>
                  <a:srgbClr val="122C41"/>
                </a:solidFill>
                <a:latin typeface="Calibri"/>
                <a:cs typeface="Calibri"/>
              </a:rPr>
              <a:t>Decedent</a:t>
            </a:r>
            <a:r>
              <a:rPr sz="1650" i="1" spc="-41" dirty="0">
                <a:solidFill>
                  <a:srgbClr val="122C41"/>
                </a:solidFill>
                <a:latin typeface="Calibri"/>
                <a:cs typeface="Calibri"/>
              </a:rPr>
              <a:t> </a:t>
            </a:r>
            <a:r>
              <a:rPr sz="1650" i="1" dirty="0">
                <a:solidFill>
                  <a:srgbClr val="122C41"/>
                </a:solidFill>
                <a:latin typeface="Calibri"/>
                <a:cs typeface="Calibri"/>
              </a:rPr>
              <a:t>delayed</a:t>
            </a:r>
            <a:r>
              <a:rPr sz="1650" i="1" spc="-56" dirty="0">
                <a:solidFill>
                  <a:srgbClr val="122C41"/>
                </a:solidFill>
                <a:latin typeface="Calibri"/>
                <a:cs typeface="Calibri"/>
              </a:rPr>
              <a:t> </a:t>
            </a:r>
            <a:r>
              <a:rPr sz="1650" i="1" dirty="0">
                <a:solidFill>
                  <a:srgbClr val="122C41"/>
                </a:solidFill>
                <a:latin typeface="Calibri"/>
                <a:cs typeface="Calibri"/>
              </a:rPr>
              <a:t>seeking</a:t>
            </a:r>
            <a:r>
              <a:rPr sz="1650" i="1" spc="-53" dirty="0">
                <a:solidFill>
                  <a:srgbClr val="122C41"/>
                </a:solidFill>
                <a:latin typeface="Calibri"/>
                <a:cs typeface="Calibri"/>
              </a:rPr>
              <a:t> </a:t>
            </a:r>
            <a:r>
              <a:rPr sz="1650" i="1" dirty="0">
                <a:solidFill>
                  <a:srgbClr val="122C41"/>
                </a:solidFill>
                <a:latin typeface="Calibri"/>
                <a:cs typeface="Calibri"/>
              </a:rPr>
              <a:t>care</a:t>
            </a:r>
            <a:r>
              <a:rPr sz="1650" i="1" spc="-56" dirty="0">
                <a:solidFill>
                  <a:srgbClr val="122C41"/>
                </a:solidFill>
                <a:latin typeface="Calibri"/>
                <a:cs typeface="Calibri"/>
              </a:rPr>
              <a:t> </a:t>
            </a:r>
            <a:r>
              <a:rPr sz="1650" i="1" spc="-8" dirty="0">
                <a:solidFill>
                  <a:srgbClr val="122C41"/>
                </a:solidFill>
                <a:latin typeface="Calibri"/>
                <a:cs typeface="Calibri"/>
              </a:rPr>
              <a:t>postpartum</a:t>
            </a:r>
            <a:r>
              <a:rPr sz="1650" i="1" spc="-53" dirty="0">
                <a:solidFill>
                  <a:srgbClr val="122C41"/>
                </a:solidFill>
                <a:latin typeface="Calibri"/>
                <a:cs typeface="Calibri"/>
              </a:rPr>
              <a:t> </a:t>
            </a:r>
            <a:r>
              <a:rPr sz="1650" i="1" dirty="0">
                <a:solidFill>
                  <a:srgbClr val="122C41"/>
                </a:solidFill>
                <a:latin typeface="Calibri"/>
                <a:cs typeface="Calibri"/>
              </a:rPr>
              <a:t>due</a:t>
            </a:r>
            <a:r>
              <a:rPr sz="1650" i="1" spc="-56" dirty="0">
                <a:solidFill>
                  <a:srgbClr val="122C41"/>
                </a:solidFill>
                <a:latin typeface="Calibri"/>
                <a:cs typeface="Calibri"/>
              </a:rPr>
              <a:t> </a:t>
            </a:r>
            <a:r>
              <a:rPr sz="1650" i="1" dirty="0">
                <a:solidFill>
                  <a:srgbClr val="122C41"/>
                </a:solidFill>
                <a:latin typeface="Calibri"/>
                <a:cs typeface="Calibri"/>
              </a:rPr>
              <a:t>to</a:t>
            </a:r>
            <a:r>
              <a:rPr sz="1650" i="1" spc="-45" dirty="0">
                <a:solidFill>
                  <a:srgbClr val="122C41"/>
                </a:solidFill>
                <a:latin typeface="Calibri"/>
                <a:cs typeface="Calibri"/>
              </a:rPr>
              <a:t> </a:t>
            </a:r>
            <a:r>
              <a:rPr sz="1650" i="1" dirty="0">
                <a:solidFill>
                  <a:srgbClr val="122C41"/>
                </a:solidFill>
                <a:latin typeface="Calibri"/>
                <a:cs typeface="Calibri"/>
              </a:rPr>
              <a:t>limited</a:t>
            </a:r>
            <a:r>
              <a:rPr sz="1650" i="1" spc="-60" dirty="0">
                <a:solidFill>
                  <a:srgbClr val="122C41"/>
                </a:solidFill>
                <a:latin typeface="Calibri"/>
                <a:cs typeface="Calibri"/>
              </a:rPr>
              <a:t> </a:t>
            </a:r>
            <a:r>
              <a:rPr sz="1650" i="1" dirty="0">
                <a:solidFill>
                  <a:srgbClr val="122C41"/>
                </a:solidFill>
                <a:latin typeface="Calibri"/>
                <a:cs typeface="Calibri"/>
              </a:rPr>
              <a:t>transport</a:t>
            </a:r>
            <a:r>
              <a:rPr sz="1650" i="1" spc="-56" dirty="0">
                <a:solidFill>
                  <a:srgbClr val="122C41"/>
                </a:solidFill>
                <a:latin typeface="Calibri"/>
                <a:cs typeface="Calibri"/>
              </a:rPr>
              <a:t> </a:t>
            </a:r>
            <a:r>
              <a:rPr sz="1650" i="1" spc="-8" dirty="0">
                <a:solidFill>
                  <a:srgbClr val="122C41"/>
                </a:solidFill>
                <a:latin typeface="Calibri"/>
                <a:cs typeface="Calibri"/>
              </a:rPr>
              <a:t>options</a:t>
            </a:r>
            <a:r>
              <a:rPr sz="1650" i="1" spc="-68" dirty="0">
                <a:solidFill>
                  <a:srgbClr val="122C41"/>
                </a:solidFill>
                <a:latin typeface="Calibri"/>
                <a:cs typeface="Calibri"/>
              </a:rPr>
              <a:t> </a:t>
            </a:r>
            <a:r>
              <a:rPr sz="1650" i="1" dirty="0">
                <a:solidFill>
                  <a:srgbClr val="122C41"/>
                </a:solidFill>
                <a:latin typeface="Calibri"/>
                <a:cs typeface="Calibri"/>
              </a:rPr>
              <a:t>to</a:t>
            </a:r>
            <a:r>
              <a:rPr sz="1650" i="1" spc="-45" dirty="0">
                <a:solidFill>
                  <a:srgbClr val="122C41"/>
                </a:solidFill>
                <a:latin typeface="Calibri"/>
                <a:cs typeface="Calibri"/>
              </a:rPr>
              <a:t> </a:t>
            </a:r>
            <a:r>
              <a:rPr sz="1650" i="1" spc="-8" dirty="0">
                <a:solidFill>
                  <a:srgbClr val="122C41"/>
                </a:solidFill>
                <a:latin typeface="Calibri"/>
                <a:cs typeface="Calibri"/>
              </a:rPr>
              <a:t>provider.</a:t>
            </a:r>
            <a:endParaRPr sz="1650" dirty="0">
              <a:latin typeface="Calibri"/>
              <a:cs typeface="Calibri"/>
            </a:endParaRPr>
          </a:p>
          <a:p>
            <a:pPr>
              <a:spcBef>
                <a:spcPts val="11"/>
              </a:spcBef>
            </a:pPr>
            <a:endParaRPr sz="1613" dirty="0">
              <a:latin typeface="Calibri"/>
              <a:cs typeface="Calibri"/>
            </a:endParaRPr>
          </a:p>
          <a:p>
            <a:pPr marL="9525">
              <a:spcBef>
                <a:spcPts val="4"/>
              </a:spcBef>
            </a:pPr>
            <a:r>
              <a:rPr sz="1650" b="1" dirty="0">
                <a:solidFill>
                  <a:srgbClr val="12847A"/>
                </a:solidFill>
                <a:latin typeface="Calibri"/>
                <a:cs typeface="Calibri"/>
              </a:rPr>
              <a:t>Lack</a:t>
            </a:r>
            <a:r>
              <a:rPr sz="1650" b="1" spc="-45" dirty="0">
                <a:solidFill>
                  <a:srgbClr val="12847A"/>
                </a:solidFill>
                <a:latin typeface="Calibri"/>
                <a:cs typeface="Calibri"/>
              </a:rPr>
              <a:t> </a:t>
            </a:r>
            <a:r>
              <a:rPr sz="1650" b="1" dirty="0">
                <a:solidFill>
                  <a:srgbClr val="12847A"/>
                </a:solidFill>
                <a:latin typeface="Calibri"/>
                <a:cs typeface="Calibri"/>
              </a:rPr>
              <a:t>of</a:t>
            </a:r>
            <a:r>
              <a:rPr sz="1650" b="1" spc="-38" dirty="0">
                <a:solidFill>
                  <a:srgbClr val="12847A"/>
                </a:solidFill>
                <a:latin typeface="Calibri"/>
                <a:cs typeface="Calibri"/>
              </a:rPr>
              <a:t> </a:t>
            </a:r>
            <a:r>
              <a:rPr sz="1650" b="1" spc="-8" dirty="0">
                <a:solidFill>
                  <a:srgbClr val="12847A"/>
                </a:solidFill>
                <a:latin typeface="Calibri"/>
                <a:cs typeface="Calibri"/>
              </a:rPr>
              <a:t>availability</a:t>
            </a:r>
            <a:r>
              <a:rPr sz="1650" b="1" spc="-34" dirty="0">
                <a:solidFill>
                  <a:srgbClr val="12847A"/>
                </a:solidFill>
                <a:latin typeface="Calibri"/>
                <a:cs typeface="Calibri"/>
              </a:rPr>
              <a:t> </a:t>
            </a:r>
            <a:r>
              <a:rPr sz="1650" b="1" dirty="0">
                <a:solidFill>
                  <a:srgbClr val="12847A"/>
                </a:solidFill>
                <a:latin typeface="Calibri"/>
                <a:cs typeface="Calibri"/>
              </a:rPr>
              <a:t>of</a:t>
            </a:r>
            <a:r>
              <a:rPr sz="1650" b="1" spc="-38" dirty="0">
                <a:solidFill>
                  <a:srgbClr val="12847A"/>
                </a:solidFill>
                <a:latin typeface="Calibri"/>
                <a:cs typeface="Calibri"/>
              </a:rPr>
              <a:t> </a:t>
            </a:r>
            <a:r>
              <a:rPr sz="1650" b="1" spc="-8" dirty="0">
                <a:solidFill>
                  <a:srgbClr val="12847A"/>
                </a:solidFill>
                <a:latin typeface="Calibri"/>
                <a:cs typeface="Calibri"/>
              </a:rPr>
              <a:t>translation</a:t>
            </a:r>
            <a:r>
              <a:rPr sz="1650" b="1" spc="-26" dirty="0">
                <a:solidFill>
                  <a:srgbClr val="12847A"/>
                </a:solidFill>
                <a:latin typeface="Calibri"/>
                <a:cs typeface="Calibri"/>
              </a:rPr>
              <a:t> </a:t>
            </a:r>
            <a:r>
              <a:rPr sz="1650" b="1" dirty="0">
                <a:solidFill>
                  <a:srgbClr val="12847A"/>
                </a:solidFill>
                <a:latin typeface="Calibri"/>
                <a:cs typeface="Calibri"/>
              </a:rPr>
              <a:t>services</a:t>
            </a:r>
            <a:r>
              <a:rPr sz="1650" b="1" spc="-38" dirty="0">
                <a:solidFill>
                  <a:srgbClr val="12847A"/>
                </a:solidFill>
                <a:latin typeface="Calibri"/>
                <a:cs typeface="Calibri"/>
              </a:rPr>
              <a:t> </a:t>
            </a:r>
            <a:r>
              <a:rPr sz="1650" spc="-8" dirty="0">
                <a:solidFill>
                  <a:srgbClr val="122C41"/>
                </a:solidFill>
                <a:latin typeface="Calibri"/>
                <a:cs typeface="Calibri"/>
              </a:rPr>
              <a:t>throughout</a:t>
            </a:r>
            <a:r>
              <a:rPr sz="1650" spc="-53" dirty="0">
                <a:solidFill>
                  <a:srgbClr val="122C41"/>
                </a:solidFill>
                <a:latin typeface="Calibri"/>
                <a:cs typeface="Calibri"/>
              </a:rPr>
              <a:t> </a:t>
            </a:r>
            <a:r>
              <a:rPr sz="1650" spc="-8" dirty="0">
                <a:solidFill>
                  <a:srgbClr val="122C41"/>
                </a:solidFill>
                <a:latin typeface="Calibri"/>
                <a:cs typeface="Calibri"/>
              </a:rPr>
              <a:t>perinatal</a:t>
            </a:r>
            <a:r>
              <a:rPr sz="1650" spc="-56" dirty="0">
                <a:solidFill>
                  <a:srgbClr val="122C41"/>
                </a:solidFill>
                <a:latin typeface="Calibri"/>
                <a:cs typeface="Calibri"/>
              </a:rPr>
              <a:t> </a:t>
            </a:r>
            <a:r>
              <a:rPr sz="1650" dirty="0">
                <a:solidFill>
                  <a:srgbClr val="122C41"/>
                </a:solidFill>
                <a:latin typeface="Calibri"/>
                <a:cs typeface="Calibri"/>
              </a:rPr>
              <a:t>or</a:t>
            </a:r>
            <a:r>
              <a:rPr sz="1650" spc="-49" dirty="0">
                <a:solidFill>
                  <a:srgbClr val="122C41"/>
                </a:solidFill>
                <a:latin typeface="Calibri"/>
                <a:cs typeface="Calibri"/>
              </a:rPr>
              <a:t> </a:t>
            </a:r>
            <a:r>
              <a:rPr sz="1650" dirty="0">
                <a:solidFill>
                  <a:srgbClr val="122C41"/>
                </a:solidFill>
                <a:latin typeface="Calibri"/>
                <a:cs typeface="Calibri"/>
              </a:rPr>
              <a:t>emergency</a:t>
            </a:r>
            <a:r>
              <a:rPr sz="1650" spc="-26" dirty="0">
                <a:solidFill>
                  <a:srgbClr val="122C41"/>
                </a:solidFill>
                <a:latin typeface="Calibri"/>
                <a:cs typeface="Calibri"/>
              </a:rPr>
              <a:t> </a:t>
            </a:r>
            <a:r>
              <a:rPr sz="1650" spc="-15" dirty="0">
                <a:solidFill>
                  <a:srgbClr val="122C41"/>
                </a:solidFill>
                <a:latin typeface="Calibri"/>
                <a:cs typeface="Calibri"/>
              </a:rPr>
              <a:t>care</a:t>
            </a:r>
            <a:endParaRPr sz="1650" dirty="0">
              <a:latin typeface="Calibri"/>
              <a:cs typeface="Calibri"/>
            </a:endParaRPr>
          </a:p>
          <a:p>
            <a:pPr marL="352425"/>
            <a:r>
              <a:rPr sz="1650" i="1" dirty="0">
                <a:solidFill>
                  <a:srgbClr val="122C41"/>
                </a:solidFill>
                <a:latin typeface="Calibri"/>
                <a:cs typeface="Calibri"/>
              </a:rPr>
              <a:t>e.g.,</a:t>
            </a:r>
            <a:r>
              <a:rPr sz="1650" i="1" spc="-45" dirty="0">
                <a:solidFill>
                  <a:srgbClr val="122C41"/>
                </a:solidFill>
                <a:latin typeface="Calibri"/>
                <a:cs typeface="Calibri"/>
              </a:rPr>
              <a:t> </a:t>
            </a:r>
            <a:r>
              <a:rPr sz="1650" i="1" dirty="0">
                <a:solidFill>
                  <a:srgbClr val="122C41"/>
                </a:solidFill>
                <a:latin typeface="Calibri"/>
                <a:cs typeface="Calibri"/>
              </a:rPr>
              <a:t>Full</a:t>
            </a:r>
            <a:r>
              <a:rPr sz="1650" i="1" spc="-49" dirty="0">
                <a:solidFill>
                  <a:srgbClr val="122C41"/>
                </a:solidFill>
                <a:latin typeface="Calibri"/>
                <a:cs typeface="Calibri"/>
              </a:rPr>
              <a:t> </a:t>
            </a:r>
            <a:r>
              <a:rPr sz="1650" i="1" dirty="0">
                <a:solidFill>
                  <a:srgbClr val="122C41"/>
                </a:solidFill>
                <a:latin typeface="Calibri"/>
                <a:cs typeface="Calibri"/>
              </a:rPr>
              <a:t>medical</a:t>
            </a:r>
            <a:r>
              <a:rPr sz="1650" i="1" spc="-41" dirty="0">
                <a:solidFill>
                  <a:srgbClr val="122C41"/>
                </a:solidFill>
                <a:latin typeface="Calibri"/>
                <a:cs typeface="Calibri"/>
              </a:rPr>
              <a:t> </a:t>
            </a:r>
            <a:r>
              <a:rPr sz="1650" i="1" spc="-8" dirty="0">
                <a:solidFill>
                  <a:srgbClr val="122C41"/>
                </a:solidFill>
                <a:latin typeface="Calibri"/>
                <a:cs typeface="Calibri"/>
              </a:rPr>
              <a:t>history</a:t>
            </a:r>
            <a:r>
              <a:rPr sz="1650" i="1" spc="-53" dirty="0">
                <a:solidFill>
                  <a:srgbClr val="122C41"/>
                </a:solidFill>
                <a:latin typeface="Calibri"/>
                <a:cs typeface="Calibri"/>
              </a:rPr>
              <a:t> </a:t>
            </a:r>
            <a:r>
              <a:rPr sz="1650" i="1" dirty="0">
                <a:solidFill>
                  <a:srgbClr val="122C41"/>
                </a:solidFill>
                <a:latin typeface="Calibri"/>
                <a:cs typeface="Calibri"/>
              </a:rPr>
              <a:t>is</a:t>
            </a:r>
            <a:r>
              <a:rPr sz="1650" i="1" spc="-49" dirty="0">
                <a:solidFill>
                  <a:srgbClr val="122C41"/>
                </a:solidFill>
                <a:latin typeface="Calibri"/>
                <a:cs typeface="Calibri"/>
              </a:rPr>
              <a:t> </a:t>
            </a:r>
            <a:r>
              <a:rPr sz="1650" i="1" dirty="0">
                <a:solidFill>
                  <a:srgbClr val="122C41"/>
                </a:solidFill>
                <a:latin typeface="Calibri"/>
                <a:cs typeface="Calibri"/>
              </a:rPr>
              <a:t>not</a:t>
            </a:r>
            <a:r>
              <a:rPr sz="1650" i="1" spc="-45" dirty="0">
                <a:solidFill>
                  <a:srgbClr val="122C41"/>
                </a:solidFill>
                <a:latin typeface="Calibri"/>
                <a:cs typeface="Calibri"/>
              </a:rPr>
              <a:t> </a:t>
            </a:r>
            <a:r>
              <a:rPr sz="1650" i="1" dirty="0">
                <a:solidFill>
                  <a:srgbClr val="122C41"/>
                </a:solidFill>
                <a:latin typeface="Calibri"/>
                <a:cs typeface="Calibri"/>
              </a:rPr>
              <a:t>known</a:t>
            </a:r>
            <a:r>
              <a:rPr sz="1650" i="1" spc="-38" dirty="0">
                <a:solidFill>
                  <a:srgbClr val="122C41"/>
                </a:solidFill>
                <a:latin typeface="Calibri"/>
                <a:cs typeface="Calibri"/>
              </a:rPr>
              <a:t> </a:t>
            </a:r>
            <a:r>
              <a:rPr sz="1650" i="1" dirty="0">
                <a:solidFill>
                  <a:srgbClr val="122C41"/>
                </a:solidFill>
                <a:latin typeface="Calibri"/>
                <a:cs typeface="Calibri"/>
              </a:rPr>
              <a:t>because</a:t>
            </a:r>
            <a:r>
              <a:rPr sz="1650" i="1" spc="-49" dirty="0">
                <a:solidFill>
                  <a:srgbClr val="122C41"/>
                </a:solidFill>
                <a:latin typeface="Calibri"/>
                <a:cs typeface="Calibri"/>
              </a:rPr>
              <a:t> </a:t>
            </a:r>
            <a:r>
              <a:rPr sz="1650" i="1" spc="-8" dirty="0">
                <a:solidFill>
                  <a:srgbClr val="122C41"/>
                </a:solidFill>
                <a:latin typeface="Calibri"/>
                <a:cs typeface="Calibri"/>
              </a:rPr>
              <a:t>translation</a:t>
            </a:r>
            <a:r>
              <a:rPr sz="1650" i="1" spc="-56" dirty="0">
                <a:solidFill>
                  <a:srgbClr val="122C41"/>
                </a:solidFill>
                <a:latin typeface="Calibri"/>
                <a:cs typeface="Calibri"/>
              </a:rPr>
              <a:t> </a:t>
            </a:r>
            <a:r>
              <a:rPr sz="1650" i="1" dirty="0">
                <a:solidFill>
                  <a:srgbClr val="122C41"/>
                </a:solidFill>
                <a:latin typeface="Calibri"/>
                <a:cs typeface="Calibri"/>
              </a:rPr>
              <a:t>services</a:t>
            </a:r>
            <a:r>
              <a:rPr sz="1650" i="1" spc="-53" dirty="0">
                <a:solidFill>
                  <a:srgbClr val="122C41"/>
                </a:solidFill>
                <a:latin typeface="Calibri"/>
                <a:cs typeface="Calibri"/>
              </a:rPr>
              <a:t> </a:t>
            </a:r>
            <a:r>
              <a:rPr sz="1650" i="1" dirty="0">
                <a:solidFill>
                  <a:srgbClr val="122C41"/>
                </a:solidFill>
                <a:latin typeface="Calibri"/>
                <a:cs typeface="Calibri"/>
              </a:rPr>
              <a:t>were</a:t>
            </a:r>
            <a:r>
              <a:rPr sz="1650" i="1" spc="-49" dirty="0">
                <a:solidFill>
                  <a:srgbClr val="122C41"/>
                </a:solidFill>
                <a:latin typeface="Calibri"/>
                <a:cs typeface="Calibri"/>
              </a:rPr>
              <a:t> </a:t>
            </a:r>
            <a:r>
              <a:rPr sz="1650" i="1" dirty="0">
                <a:solidFill>
                  <a:srgbClr val="122C41"/>
                </a:solidFill>
                <a:latin typeface="Calibri"/>
                <a:cs typeface="Calibri"/>
              </a:rPr>
              <a:t>not</a:t>
            </a:r>
            <a:r>
              <a:rPr sz="1650" i="1" spc="-38" dirty="0">
                <a:solidFill>
                  <a:srgbClr val="122C41"/>
                </a:solidFill>
                <a:latin typeface="Calibri"/>
                <a:cs typeface="Calibri"/>
              </a:rPr>
              <a:t> </a:t>
            </a:r>
            <a:r>
              <a:rPr sz="1650" i="1" spc="-8" dirty="0">
                <a:solidFill>
                  <a:srgbClr val="122C41"/>
                </a:solidFill>
                <a:latin typeface="Calibri"/>
                <a:cs typeface="Calibri"/>
              </a:rPr>
              <a:t>available.</a:t>
            </a:r>
            <a:endParaRPr sz="1650" dirty="0">
              <a:latin typeface="Calibri"/>
              <a:cs typeface="Calibri"/>
            </a:endParaRPr>
          </a:p>
        </p:txBody>
      </p:sp>
      <p:sp>
        <p:nvSpPr>
          <p:cNvPr id="5" name="object 5"/>
          <p:cNvSpPr txBox="1"/>
          <p:nvPr/>
        </p:nvSpPr>
        <p:spPr>
          <a:xfrm>
            <a:off x="3948208" y="919543"/>
            <a:ext cx="4843463" cy="217367"/>
          </a:xfrm>
          <a:prstGeom prst="rect">
            <a:avLst/>
          </a:prstGeom>
        </p:spPr>
        <p:txBody>
          <a:bodyPr vert="horz" wrap="square" lIns="0" tIns="9525" rIns="0" bIns="0" rtlCol="0">
            <a:spAutoFit/>
          </a:bodyPr>
          <a:lstStyle/>
          <a:p>
            <a:pPr marL="9525" defTabSz="685800" eaLnBrk="1" fontAlgn="auto" hangingPunct="1">
              <a:spcBef>
                <a:spcPts val="75"/>
              </a:spcBef>
              <a:spcAft>
                <a:spcPts val="0"/>
              </a:spcAft>
            </a:pPr>
            <a:r>
              <a:rPr sz="1350" b="1" i="1" kern="0" dirty="0">
                <a:solidFill>
                  <a:srgbClr val="122C41"/>
                </a:solidFill>
                <a:latin typeface="Calibri"/>
                <a:cs typeface="Calibri"/>
              </a:rPr>
              <a:t>Hypothetical</a:t>
            </a:r>
            <a:r>
              <a:rPr sz="1350" b="1" i="1" kern="0" spc="-45" dirty="0">
                <a:solidFill>
                  <a:srgbClr val="122C41"/>
                </a:solidFill>
                <a:latin typeface="Calibri"/>
                <a:cs typeface="Calibri"/>
              </a:rPr>
              <a:t> </a:t>
            </a:r>
            <a:r>
              <a:rPr sz="1350" b="1" i="1" kern="0" dirty="0">
                <a:solidFill>
                  <a:srgbClr val="122C41"/>
                </a:solidFill>
                <a:latin typeface="Calibri"/>
                <a:cs typeface="Calibri"/>
              </a:rPr>
              <a:t>examples</a:t>
            </a:r>
            <a:r>
              <a:rPr sz="1350" b="1" i="1" kern="0" spc="-30" dirty="0">
                <a:solidFill>
                  <a:srgbClr val="122C41"/>
                </a:solidFill>
                <a:latin typeface="Calibri"/>
                <a:cs typeface="Calibri"/>
              </a:rPr>
              <a:t> </a:t>
            </a:r>
            <a:r>
              <a:rPr sz="1350" b="1" i="1" kern="0" dirty="0">
                <a:solidFill>
                  <a:srgbClr val="122C41"/>
                </a:solidFill>
                <a:latin typeface="Calibri"/>
                <a:cs typeface="Calibri"/>
              </a:rPr>
              <a:t>developed</a:t>
            </a:r>
            <a:r>
              <a:rPr sz="1350" b="1" i="1" kern="0" spc="-19" dirty="0">
                <a:solidFill>
                  <a:srgbClr val="122C41"/>
                </a:solidFill>
                <a:latin typeface="Calibri"/>
                <a:cs typeface="Calibri"/>
              </a:rPr>
              <a:t> </a:t>
            </a:r>
            <a:r>
              <a:rPr sz="1350" b="1" i="1" kern="0" dirty="0">
                <a:solidFill>
                  <a:srgbClr val="122C41"/>
                </a:solidFill>
                <a:latin typeface="Calibri"/>
                <a:cs typeface="Calibri"/>
              </a:rPr>
              <a:t>based</a:t>
            </a:r>
            <a:r>
              <a:rPr sz="1350" b="1" i="1" kern="0" spc="-19" dirty="0">
                <a:solidFill>
                  <a:srgbClr val="122C41"/>
                </a:solidFill>
                <a:latin typeface="Calibri"/>
                <a:cs typeface="Calibri"/>
              </a:rPr>
              <a:t> </a:t>
            </a:r>
            <a:r>
              <a:rPr sz="1350" b="1" i="1" kern="0" dirty="0">
                <a:solidFill>
                  <a:srgbClr val="122C41"/>
                </a:solidFill>
                <a:latin typeface="Calibri"/>
                <a:cs typeface="Calibri"/>
              </a:rPr>
              <a:t>on</a:t>
            </a:r>
            <a:r>
              <a:rPr sz="1350" b="1" i="1" kern="0" spc="-30" dirty="0">
                <a:solidFill>
                  <a:srgbClr val="122C41"/>
                </a:solidFill>
                <a:latin typeface="Calibri"/>
                <a:cs typeface="Calibri"/>
              </a:rPr>
              <a:t> </a:t>
            </a:r>
            <a:r>
              <a:rPr sz="1350" b="1" i="1" kern="0" dirty="0">
                <a:solidFill>
                  <a:srgbClr val="122C41"/>
                </a:solidFill>
                <a:latin typeface="Calibri"/>
                <a:cs typeface="Calibri"/>
              </a:rPr>
              <a:t>case</a:t>
            </a:r>
            <a:r>
              <a:rPr sz="1350" b="1" i="1" kern="0" spc="-19" dirty="0">
                <a:solidFill>
                  <a:srgbClr val="122C41"/>
                </a:solidFill>
                <a:latin typeface="Calibri"/>
                <a:cs typeface="Calibri"/>
              </a:rPr>
              <a:t> </a:t>
            </a:r>
            <a:r>
              <a:rPr sz="1350" b="1" i="1" kern="0" dirty="0">
                <a:solidFill>
                  <a:srgbClr val="122C41"/>
                </a:solidFill>
                <a:latin typeface="Calibri"/>
                <a:cs typeface="Calibri"/>
              </a:rPr>
              <a:t>review</a:t>
            </a:r>
            <a:r>
              <a:rPr sz="1350" b="1" i="1" kern="0" spc="-30" dirty="0">
                <a:solidFill>
                  <a:srgbClr val="122C41"/>
                </a:solidFill>
                <a:latin typeface="Calibri"/>
                <a:cs typeface="Calibri"/>
              </a:rPr>
              <a:t> </a:t>
            </a:r>
            <a:r>
              <a:rPr sz="1350" b="1" i="1" kern="0" spc="-8" dirty="0">
                <a:solidFill>
                  <a:srgbClr val="122C41"/>
                </a:solidFill>
                <a:latin typeface="Calibri"/>
                <a:cs typeface="Calibri"/>
              </a:rPr>
              <a:t>observation</a:t>
            </a:r>
            <a:endParaRPr sz="1350" kern="0" dirty="0">
              <a:solidFill>
                <a:sysClr val="windowText" lastClr="000000"/>
              </a:solidFill>
              <a:latin typeface="Calibri"/>
              <a:cs typeface="Calibri"/>
            </a:endParaRPr>
          </a:p>
        </p:txBody>
      </p:sp>
      <p:sp>
        <p:nvSpPr>
          <p:cNvPr id="6" name="TextBox 5">
            <a:extLst>
              <a:ext uri="{FF2B5EF4-FFF2-40B4-BE49-F238E27FC236}">
                <a16:creationId xmlns:a16="http://schemas.microsoft.com/office/drawing/2014/main" id="{EFCBCD2A-35EE-852F-E60C-1B6A04AC6A18}"/>
              </a:ext>
            </a:extLst>
          </p:cNvPr>
          <p:cNvSpPr txBox="1"/>
          <p:nvPr/>
        </p:nvSpPr>
        <p:spPr>
          <a:xfrm>
            <a:off x="508883" y="6209969"/>
            <a:ext cx="5263764" cy="230832"/>
          </a:xfrm>
          <a:prstGeom prst="rect">
            <a:avLst/>
          </a:prstGeom>
          <a:noFill/>
        </p:spPr>
        <p:txBody>
          <a:bodyPr wrap="square" rtlCol="0">
            <a:spAutoFit/>
          </a:bodyPr>
          <a:lstStyle/>
          <a:p>
            <a:r>
              <a:rPr lang="en-US" sz="900" dirty="0"/>
              <a:t>Source: CDC ERASE MM</a:t>
            </a:r>
          </a:p>
        </p:txBody>
      </p:sp>
    </p:spTree>
    <p:extLst>
      <p:ext uri="{BB962C8B-B14F-4D97-AF65-F5344CB8AC3E}">
        <p14:creationId xmlns:p14="http://schemas.microsoft.com/office/powerpoint/2010/main" val="3567870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41173" y="1353040"/>
            <a:ext cx="8692787" cy="3951623"/>
          </a:xfrm>
          <a:prstGeom prst="rect">
            <a:avLst/>
          </a:prstGeom>
        </p:spPr>
      </p:pic>
      <p:sp>
        <p:nvSpPr>
          <p:cNvPr id="3" name="object 3"/>
          <p:cNvSpPr txBox="1"/>
          <p:nvPr/>
        </p:nvSpPr>
        <p:spPr>
          <a:xfrm>
            <a:off x="300228" y="5490134"/>
            <a:ext cx="8141018" cy="263534"/>
          </a:xfrm>
          <a:prstGeom prst="rect">
            <a:avLst/>
          </a:prstGeom>
        </p:spPr>
        <p:txBody>
          <a:bodyPr vert="horz" wrap="square" lIns="0" tIns="9525" rIns="0" bIns="0" rtlCol="0">
            <a:spAutoFit/>
          </a:bodyPr>
          <a:lstStyle/>
          <a:p>
            <a:pPr marL="9525" marR="3810" defTabSz="685800" eaLnBrk="1" fontAlgn="auto" hangingPunct="1">
              <a:spcBef>
                <a:spcPts val="75"/>
              </a:spcBef>
              <a:spcAft>
                <a:spcPts val="0"/>
              </a:spcAft>
            </a:pPr>
            <a:r>
              <a:rPr sz="825" kern="0" dirty="0">
                <a:solidFill>
                  <a:srgbClr val="202020"/>
                </a:solidFill>
                <a:latin typeface="Calibri"/>
                <a:cs typeface="Calibri"/>
              </a:rPr>
              <a:t>Hardeman</a:t>
            </a:r>
            <a:r>
              <a:rPr sz="825" kern="0" spc="-34" dirty="0">
                <a:solidFill>
                  <a:srgbClr val="202020"/>
                </a:solidFill>
                <a:latin typeface="Calibri"/>
                <a:cs typeface="Calibri"/>
              </a:rPr>
              <a:t> </a:t>
            </a:r>
            <a:r>
              <a:rPr sz="825" kern="0" dirty="0">
                <a:solidFill>
                  <a:srgbClr val="202020"/>
                </a:solidFill>
                <a:latin typeface="Calibri"/>
                <a:cs typeface="Calibri"/>
              </a:rPr>
              <a:t>RR, Kheyfets</a:t>
            </a:r>
            <a:r>
              <a:rPr sz="825" kern="0" spc="-19" dirty="0">
                <a:solidFill>
                  <a:srgbClr val="202020"/>
                </a:solidFill>
                <a:latin typeface="Calibri"/>
                <a:cs typeface="Calibri"/>
              </a:rPr>
              <a:t> </a:t>
            </a:r>
            <a:r>
              <a:rPr sz="825" kern="0" dirty="0">
                <a:solidFill>
                  <a:srgbClr val="202020"/>
                </a:solidFill>
                <a:latin typeface="Calibri"/>
                <a:cs typeface="Calibri"/>
              </a:rPr>
              <a:t>A,</a:t>
            </a:r>
            <a:r>
              <a:rPr sz="825" kern="0" spc="-4" dirty="0">
                <a:solidFill>
                  <a:srgbClr val="202020"/>
                </a:solidFill>
                <a:latin typeface="Calibri"/>
                <a:cs typeface="Calibri"/>
              </a:rPr>
              <a:t> </a:t>
            </a:r>
            <a:r>
              <a:rPr sz="825" kern="0" dirty="0">
                <a:solidFill>
                  <a:srgbClr val="202020"/>
                </a:solidFill>
                <a:latin typeface="Calibri"/>
                <a:cs typeface="Calibri"/>
              </a:rPr>
              <a:t>Mantha</a:t>
            </a:r>
            <a:r>
              <a:rPr sz="825" kern="0" spc="-30" dirty="0">
                <a:solidFill>
                  <a:srgbClr val="202020"/>
                </a:solidFill>
                <a:latin typeface="Calibri"/>
                <a:cs typeface="Calibri"/>
              </a:rPr>
              <a:t> </a:t>
            </a:r>
            <a:r>
              <a:rPr sz="825" kern="0" dirty="0">
                <a:solidFill>
                  <a:srgbClr val="202020"/>
                </a:solidFill>
                <a:latin typeface="Calibri"/>
                <a:cs typeface="Calibri"/>
              </a:rPr>
              <a:t>AB,</a:t>
            </a:r>
            <a:r>
              <a:rPr sz="825" kern="0" spc="-4" dirty="0">
                <a:solidFill>
                  <a:srgbClr val="202020"/>
                </a:solidFill>
                <a:latin typeface="Calibri"/>
                <a:cs typeface="Calibri"/>
              </a:rPr>
              <a:t> </a:t>
            </a:r>
            <a:r>
              <a:rPr sz="825" kern="0" dirty="0">
                <a:solidFill>
                  <a:srgbClr val="202020"/>
                </a:solidFill>
                <a:latin typeface="Calibri"/>
                <a:cs typeface="Calibri"/>
              </a:rPr>
              <a:t>et</a:t>
            </a:r>
            <a:r>
              <a:rPr sz="825" kern="0" spc="-11" dirty="0">
                <a:solidFill>
                  <a:srgbClr val="202020"/>
                </a:solidFill>
                <a:latin typeface="Calibri"/>
                <a:cs typeface="Calibri"/>
              </a:rPr>
              <a:t> </a:t>
            </a:r>
            <a:r>
              <a:rPr sz="825" kern="0" dirty="0">
                <a:solidFill>
                  <a:srgbClr val="202020"/>
                </a:solidFill>
                <a:latin typeface="Calibri"/>
                <a:cs typeface="Calibri"/>
              </a:rPr>
              <a:t>al.</a:t>
            </a:r>
            <a:r>
              <a:rPr sz="825" kern="0" spc="-15" dirty="0">
                <a:solidFill>
                  <a:srgbClr val="202020"/>
                </a:solidFill>
                <a:latin typeface="Calibri"/>
                <a:cs typeface="Calibri"/>
              </a:rPr>
              <a:t> </a:t>
            </a:r>
            <a:r>
              <a:rPr sz="825" kern="0" dirty="0">
                <a:solidFill>
                  <a:srgbClr val="202020"/>
                </a:solidFill>
                <a:latin typeface="Calibri"/>
                <a:cs typeface="Calibri"/>
              </a:rPr>
              <a:t>Developing</a:t>
            </a:r>
            <a:r>
              <a:rPr sz="825" kern="0" spc="-34" dirty="0">
                <a:solidFill>
                  <a:srgbClr val="202020"/>
                </a:solidFill>
                <a:latin typeface="Calibri"/>
                <a:cs typeface="Calibri"/>
              </a:rPr>
              <a:t> </a:t>
            </a:r>
            <a:r>
              <a:rPr sz="825" kern="0" dirty="0">
                <a:solidFill>
                  <a:srgbClr val="202020"/>
                </a:solidFill>
                <a:latin typeface="Calibri"/>
                <a:cs typeface="Calibri"/>
              </a:rPr>
              <a:t>Tools</a:t>
            </a:r>
            <a:r>
              <a:rPr sz="825" kern="0" spc="-30" dirty="0">
                <a:solidFill>
                  <a:srgbClr val="202020"/>
                </a:solidFill>
                <a:latin typeface="Calibri"/>
                <a:cs typeface="Calibri"/>
              </a:rPr>
              <a:t> </a:t>
            </a:r>
            <a:r>
              <a:rPr sz="825" kern="0" dirty="0">
                <a:solidFill>
                  <a:srgbClr val="202020"/>
                </a:solidFill>
                <a:latin typeface="Calibri"/>
                <a:cs typeface="Calibri"/>
              </a:rPr>
              <a:t>to</a:t>
            </a:r>
            <a:r>
              <a:rPr sz="825" kern="0" spc="-15" dirty="0">
                <a:solidFill>
                  <a:srgbClr val="202020"/>
                </a:solidFill>
                <a:latin typeface="Calibri"/>
                <a:cs typeface="Calibri"/>
              </a:rPr>
              <a:t> </a:t>
            </a:r>
            <a:r>
              <a:rPr sz="825" kern="0" dirty="0">
                <a:solidFill>
                  <a:srgbClr val="202020"/>
                </a:solidFill>
                <a:latin typeface="Calibri"/>
                <a:cs typeface="Calibri"/>
              </a:rPr>
              <a:t>Report</a:t>
            </a:r>
            <a:r>
              <a:rPr sz="825" kern="0" spc="-23" dirty="0">
                <a:solidFill>
                  <a:srgbClr val="202020"/>
                </a:solidFill>
                <a:latin typeface="Calibri"/>
                <a:cs typeface="Calibri"/>
              </a:rPr>
              <a:t> </a:t>
            </a:r>
            <a:r>
              <a:rPr sz="825" kern="0" dirty="0">
                <a:solidFill>
                  <a:srgbClr val="202020"/>
                </a:solidFill>
                <a:latin typeface="Calibri"/>
                <a:cs typeface="Calibri"/>
              </a:rPr>
              <a:t>Racism</a:t>
            </a:r>
            <a:r>
              <a:rPr sz="825" kern="0" spc="-26" dirty="0">
                <a:solidFill>
                  <a:srgbClr val="202020"/>
                </a:solidFill>
                <a:latin typeface="Calibri"/>
                <a:cs typeface="Calibri"/>
              </a:rPr>
              <a:t> </a:t>
            </a:r>
            <a:r>
              <a:rPr sz="825" kern="0" dirty="0">
                <a:solidFill>
                  <a:srgbClr val="202020"/>
                </a:solidFill>
                <a:latin typeface="Calibri"/>
                <a:cs typeface="Calibri"/>
              </a:rPr>
              <a:t>in</a:t>
            </a:r>
            <a:r>
              <a:rPr sz="825" kern="0" spc="-11" dirty="0">
                <a:solidFill>
                  <a:srgbClr val="202020"/>
                </a:solidFill>
                <a:latin typeface="Calibri"/>
                <a:cs typeface="Calibri"/>
              </a:rPr>
              <a:t> </a:t>
            </a:r>
            <a:r>
              <a:rPr sz="825" kern="0" dirty="0">
                <a:solidFill>
                  <a:srgbClr val="202020"/>
                </a:solidFill>
                <a:latin typeface="Calibri"/>
                <a:cs typeface="Calibri"/>
              </a:rPr>
              <a:t>Maternal</a:t>
            </a:r>
            <a:r>
              <a:rPr sz="825" kern="0" spc="-30" dirty="0">
                <a:solidFill>
                  <a:srgbClr val="202020"/>
                </a:solidFill>
                <a:latin typeface="Calibri"/>
                <a:cs typeface="Calibri"/>
              </a:rPr>
              <a:t> </a:t>
            </a:r>
            <a:r>
              <a:rPr sz="825" kern="0" dirty="0">
                <a:solidFill>
                  <a:srgbClr val="202020"/>
                </a:solidFill>
                <a:latin typeface="Calibri"/>
                <a:cs typeface="Calibri"/>
              </a:rPr>
              <a:t>Health</a:t>
            </a:r>
            <a:r>
              <a:rPr sz="825" kern="0" spc="-15" dirty="0">
                <a:solidFill>
                  <a:srgbClr val="202020"/>
                </a:solidFill>
                <a:latin typeface="Calibri"/>
                <a:cs typeface="Calibri"/>
              </a:rPr>
              <a:t> </a:t>
            </a:r>
            <a:r>
              <a:rPr sz="825" kern="0" dirty="0">
                <a:solidFill>
                  <a:srgbClr val="202020"/>
                </a:solidFill>
                <a:latin typeface="Calibri"/>
                <a:cs typeface="Calibri"/>
              </a:rPr>
              <a:t>for</a:t>
            </a:r>
            <a:r>
              <a:rPr sz="825" kern="0" spc="-11" dirty="0">
                <a:solidFill>
                  <a:srgbClr val="202020"/>
                </a:solidFill>
                <a:latin typeface="Calibri"/>
                <a:cs typeface="Calibri"/>
              </a:rPr>
              <a:t> </a:t>
            </a:r>
            <a:r>
              <a:rPr sz="825" kern="0" dirty="0">
                <a:solidFill>
                  <a:srgbClr val="202020"/>
                </a:solidFill>
                <a:latin typeface="Calibri"/>
                <a:cs typeface="Calibri"/>
              </a:rPr>
              <a:t>the</a:t>
            </a:r>
            <a:r>
              <a:rPr sz="825" kern="0" spc="-11" dirty="0">
                <a:solidFill>
                  <a:srgbClr val="202020"/>
                </a:solidFill>
                <a:latin typeface="Calibri"/>
                <a:cs typeface="Calibri"/>
              </a:rPr>
              <a:t> </a:t>
            </a:r>
            <a:r>
              <a:rPr sz="825" kern="0" dirty="0">
                <a:solidFill>
                  <a:srgbClr val="202020"/>
                </a:solidFill>
                <a:latin typeface="Calibri"/>
                <a:cs typeface="Calibri"/>
              </a:rPr>
              <a:t>CDC</a:t>
            </a:r>
            <a:r>
              <a:rPr sz="825" kern="0" spc="-11" dirty="0">
                <a:solidFill>
                  <a:srgbClr val="202020"/>
                </a:solidFill>
                <a:latin typeface="Calibri"/>
                <a:cs typeface="Calibri"/>
              </a:rPr>
              <a:t> </a:t>
            </a:r>
            <a:r>
              <a:rPr sz="825" kern="0" dirty="0">
                <a:solidFill>
                  <a:srgbClr val="202020"/>
                </a:solidFill>
                <a:latin typeface="Calibri"/>
                <a:cs typeface="Calibri"/>
              </a:rPr>
              <a:t>Maternal</a:t>
            </a:r>
            <a:r>
              <a:rPr sz="825" kern="0" spc="-30" dirty="0">
                <a:solidFill>
                  <a:srgbClr val="202020"/>
                </a:solidFill>
                <a:latin typeface="Calibri"/>
                <a:cs typeface="Calibri"/>
              </a:rPr>
              <a:t> </a:t>
            </a:r>
            <a:r>
              <a:rPr sz="825" kern="0" dirty="0">
                <a:solidFill>
                  <a:srgbClr val="202020"/>
                </a:solidFill>
                <a:latin typeface="Calibri"/>
                <a:cs typeface="Calibri"/>
              </a:rPr>
              <a:t>Mortality</a:t>
            </a:r>
            <a:r>
              <a:rPr sz="825" kern="0" spc="-26" dirty="0">
                <a:solidFill>
                  <a:srgbClr val="202020"/>
                </a:solidFill>
                <a:latin typeface="Calibri"/>
                <a:cs typeface="Calibri"/>
              </a:rPr>
              <a:t> </a:t>
            </a:r>
            <a:r>
              <a:rPr sz="825" kern="0" dirty="0">
                <a:solidFill>
                  <a:srgbClr val="202020"/>
                </a:solidFill>
                <a:latin typeface="Calibri"/>
                <a:cs typeface="Calibri"/>
              </a:rPr>
              <a:t>Review</a:t>
            </a:r>
            <a:r>
              <a:rPr sz="825" kern="0" spc="-11" dirty="0">
                <a:solidFill>
                  <a:srgbClr val="202020"/>
                </a:solidFill>
                <a:latin typeface="Calibri"/>
                <a:cs typeface="Calibri"/>
              </a:rPr>
              <a:t> </a:t>
            </a:r>
            <a:r>
              <a:rPr sz="825" kern="0" spc="-8" dirty="0">
                <a:solidFill>
                  <a:srgbClr val="202020"/>
                </a:solidFill>
                <a:latin typeface="Calibri"/>
                <a:cs typeface="Calibri"/>
              </a:rPr>
              <a:t>Information</a:t>
            </a:r>
            <a:r>
              <a:rPr sz="825" kern="0" spc="-34" dirty="0">
                <a:solidFill>
                  <a:srgbClr val="202020"/>
                </a:solidFill>
                <a:latin typeface="Calibri"/>
                <a:cs typeface="Calibri"/>
              </a:rPr>
              <a:t> </a:t>
            </a:r>
            <a:r>
              <a:rPr sz="825" kern="0" dirty="0">
                <a:solidFill>
                  <a:srgbClr val="202020"/>
                </a:solidFill>
                <a:latin typeface="Calibri"/>
                <a:cs typeface="Calibri"/>
              </a:rPr>
              <a:t>Application</a:t>
            </a:r>
            <a:r>
              <a:rPr sz="825" kern="0" spc="-34" dirty="0">
                <a:solidFill>
                  <a:srgbClr val="202020"/>
                </a:solidFill>
                <a:latin typeface="Calibri"/>
                <a:cs typeface="Calibri"/>
              </a:rPr>
              <a:t> </a:t>
            </a:r>
            <a:r>
              <a:rPr sz="825" kern="0" dirty="0">
                <a:solidFill>
                  <a:srgbClr val="202020"/>
                </a:solidFill>
                <a:latin typeface="Calibri"/>
                <a:cs typeface="Calibri"/>
              </a:rPr>
              <a:t>(MMRIA):</a:t>
            </a:r>
            <a:r>
              <a:rPr sz="825" kern="0" spc="-19" dirty="0">
                <a:solidFill>
                  <a:srgbClr val="202020"/>
                </a:solidFill>
                <a:latin typeface="Calibri"/>
                <a:cs typeface="Calibri"/>
              </a:rPr>
              <a:t> </a:t>
            </a:r>
            <a:r>
              <a:rPr sz="825" kern="0" dirty="0">
                <a:solidFill>
                  <a:srgbClr val="202020"/>
                </a:solidFill>
                <a:latin typeface="Calibri"/>
                <a:cs typeface="Calibri"/>
              </a:rPr>
              <a:t>Findings</a:t>
            </a:r>
            <a:r>
              <a:rPr sz="825" kern="0" spc="-23" dirty="0">
                <a:solidFill>
                  <a:srgbClr val="202020"/>
                </a:solidFill>
                <a:latin typeface="Calibri"/>
                <a:cs typeface="Calibri"/>
              </a:rPr>
              <a:t> </a:t>
            </a:r>
            <a:r>
              <a:rPr sz="825" kern="0" dirty="0">
                <a:solidFill>
                  <a:srgbClr val="202020"/>
                </a:solidFill>
                <a:latin typeface="Calibri"/>
                <a:cs typeface="Calibri"/>
              </a:rPr>
              <a:t>from</a:t>
            </a:r>
            <a:r>
              <a:rPr sz="825" kern="0" spc="-19" dirty="0">
                <a:solidFill>
                  <a:srgbClr val="202020"/>
                </a:solidFill>
                <a:latin typeface="Calibri"/>
                <a:cs typeface="Calibri"/>
              </a:rPr>
              <a:t> the </a:t>
            </a:r>
            <a:r>
              <a:rPr sz="825" kern="0" dirty="0">
                <a:solidFill>
                  <a:srgbClr val="202020"/>
                </a:solidFill>
                <a:latin typeface="Calibri"/>
                <a:cs typeface="Calibri"/>
              </a:rPr>
              <a:t>MMRIA</a:t>
            </a:r>
            <a:r>
              <a:rPr sz="825" kern="0" spc="-15" dirty="0">
                <a:solidFill>
                  <a:srgbClr val="202020"/>
                </a:solidFill>
                <a:latin typeface="Calibri"/>
                <a:cs typeface="Calibri"/>
              </a:rPr>
              <a:t> </a:t>
            </a:r>
            <a:r>
              <a:rPr sz="825" kern="0" dirty="0">
                <a:solidFill>
                  <a:srgbClr val="202020"/>
                </a:solidFill>
                <a:latin typeface="Calibri"/>
                <a:cs typeface="Calibri"/>
              </a:rPr>
              <a:t>Racism</a:t>
            </a:r>
            <a:r>
              <a:rPr sz="825" kern="0" spc="-19" dirty="0">
                <a:solidFill>
                  <a:srgbClr val="202020"/>
                </a:solidFill>
                <a:latin typeface="Calibri"/>
                <a:cs typeface="Calibri"/>
              </a:rPr>
              <a:t> </a:t>
            </a:r>
            <a:r>
              <a:rPr sz="825" kern="0" dirty="0">
                <a:solidFill>
                  <a:srgbClr val="202020"/>
                </a:solidFill>
                <a:latin typeface="Calibri"/>
                <a:cs typeface="Calibri"/>
              </a:rPr>
              <a:t>&amp;</a:t>
            </a:r>
            <a:r>
              <a:rPr sz="825" kern="0" spc="8" dirty="0">
                <a:solidFill>
                  <a:srgbClr val="202020"/>
                </a:solidFill>
                <a:latin typeface="Calibri"/>
                <a:cs typeface="Calibri"/>
              </a:rPr>
              <a:t> </a:t>
            </a:r>
            <a:r>
              <a:rPr sz="825" kern="0" spc="-8" dirty="0">
                <a:solidFill>
                  <a:srgbClr val="202020"/>
                </a:solidFill>
                <a:latin typeface="Calibri"/>
                <a:cs typeface="Calibri"/>
              </a:rPr>
              <a:t>Discrimination</a:t>
            </a:r>
            <a:r>
              <a:rPr sz="825" kern="0" spc="-26" dirty="0">
                <a:solidFill>
                  <a:srgbClr val="202020"/>
                </a:solidFill>
                <a:latin typeface="Calibri"/>
                <a:cs typeface="Calibri"/>
              </a:rPr>
              <a:t> </a:t>
            </a:r>
            <a:r>
              <a:rPr sz="825" kern="0" spc="-8" dirty="0">
                <a:solidFill>
                  <a:srgbClr val="202020"/>
                </a:solidFill>
                <a:latin typeface="Calibri"/>
                <a:cs typeface="Calibri"/>
              </a:rPr>
              <a:t>Working</a:t>
            </a:r>
            <a:r>
              <a:rPr sz="825" kern="0" spc="-26" dirty="0">
                <a:solidFill>
                  <a:srgbClr val="202020"/>
                </a:solidFill>
                <a:latin typeface="Calibri"/>
                <a:cs typeface="Calibri"/>
              </a:rPr>
              <a:t> </a:t>
            </a:r>
            <a:r>
              <a:rPr sz="825" kern="0" dirty="0">
                <a:solidFill>
                  <a:srgbClr val="202020"/>
                </a:solidFill>
                <a:latin typeface="Calibri"/>
                <a:cs typeface="Calibri"/>
              </a:rPr>
              <a:t>Group.</a:t>
            </a:r>
            <a:r>
              <a:rPr sz="825" kern="0" spc="11" dirty="0">
                <a:solidFill>
                  <a:srgbClr val="202020"/>
                </a:solidFill>
                <a:latin typeface="Calibri"/>
                <a:cs typeface="Calibri"/>
              </a:rPr>
              <a:t> </a:t>
            </a:r>
            <a:r>
              <a:rPr sz="825" kern="0" dirty="0">
                <a:solidFill>
                  <a:srgbClr val="202020"/>
                </a:solidFill>
                <a:latin typeface="Calibri"/>
                <a:cs typeface="Calibri"/>
              </a:rPr>
              <a:t>Matern</a:t>
            </a:r>
            <a:r>
              <a:rPr sz="825" kern="0" spc="-15" dirty="0">
                <a:solidFill>
                  <a:srgbClr val="202020"/>
                </a:solidFill>
                <a:latin typeface="Calibri"/>
                <a:cs typeface="Calibri"/>
              </a:rPr>
              <a:t> </a:t>
            </a:r>
            <a:r>
              <a:rPr sz="825" kern="0" dirty="0">
                <a:solidFill>
                  <a:srgbClr val="202020"/>
                </a:solidFill>
                <a:latin typeface="Calibri"/>
                <a:cs typeface="Calibri"/>
              </a:rPr>
              <a:t>Child</a:t>
            </a:r>
            <a:r>
              <a:rPr sz="825" kern="0" spc="-8" dirty="0">
                <a:solidFill>
                  <a:srgbClr val="202020"/>
                </a:solidFill>
                <a:latin typeface="Calibri"/>
                <a:cs typeface="Calibri"/>
              </a:rPr>
              <a:t> </a:t>
            </a:r>
            <a:r>
              <a:rPr sz="825" kern="0" dirty="0">
                <a:solidFill>
                  <a:srgbClr val="202020"/>
                </a:solidFill>
                <a:latin typeface="Calibri"/>
                <a:cs typeface="Calibri"/>
              </a:rPr>
              <a:t>Health</a:t>
            </a:r>
            <a:r>
              <a:rPr sz="825" kern="0" spc="-8" dirty="0">
                <a:solidFill>
                  <a:srgbClr val="202020"/>
                </a:solidFill>
                <a:latin typeface="Calibri"/>
                <a:cs typeface="Calibri"/>
              </a:rPr>
              <a:t> </a:t>
            </a:r>
            <a:r>
              <a:rPr sz="825" kern="0" dirty="0">
                <a:solidFill>
                  <a:srgbClr val="202020"/>
                </a:solidFill>
                <a:latin typeface="Calibri"/>
                <a:cs typeface="Calibri"/>
              </a:rPr>
              <a:t>J.</a:t>
            </a:r>
            <a:r>
              <a:rPr sz="825" kern="0" spc="-8" dirty="0">
                <a:solidFill>
                  <a:srgbClr val="202020"/>
                </a:solidFill>
                <a:latin typeface="Calibri"/>
                <a:cs typeface="Calibri"/>
              </a:rPr>
              <a:t> </a:t>
            </a:r>
            <a:r>
              <a:rPr sz="825" kern="0" dirty="0">
                <a:solidFill>
                  <a:srgbClr val="202020"/>
                </a:solidFill>
                <a:latin typeface="Calibri"/>
                <a:cs typeface="Calibri"/>
              </a:rPr>
              <a:t>2022</a:t>
            </a:r>
            <a:r>
              <a:rPr sz="825" kern="0" spc="8" dirty="0">
                <a:solidFill>
                  <a:srgbClr val="202020"/>
                </a:solidFill>
                <a:latin typeface="Calibri"/>
                <a:cs typeface="Calibri"/>
              </a:rPr>
              <a:t> </a:t>
            </a:r>
            <a:r>
              <a:rPr sz="825" kern="0" dirty="0">
                <a:solidFill>
                  <a:srgbClr val="202020"/>
                </a:solidFill>
                <a:latin typeface="Calibri"/>
                <a:cs typeface="Calibri"/>
              </a:rPr>
              <a:t>Apr;26(4):661-</a:t>
            </a:r>
            <a:r>
              <a:rPr sz="825" kern="0" spc="-19" dirty="0">
                <a:solidFill>
                  <a:srgbClr val="202020"/>
                </a:solidFill>
                <a:latin typeface="Calibri"/>
                <a:cs typeface="Calibri"/>
              </a:rPr>
              <a:t>669</a:t>
            </a:r>
            <a:endParaRPr sz="825" kern="0" dirty="0">
              <a:solidFill>
                <a:sysClr val="windowText" lastClr="000000"/>
              </a:solidFill>
              <a:latin typeface="Calibri"/>
              <a:cs typeface="Calibri"/>
            </a:endParaRPr>
          </a:p>
        </p:txBody>
      </p:sp>
      <p:sp>
        <p:nvSpPr>
          <p:cNvPr id="4" name="object 4"/>
          <p:cNvSpPr txBox="1"/>
          <p:nvPr/>
        </p:nvSpPr>
        <p:spPr>
          <a:xfrm>
            <a:off x="264338" y="1372171"/>
            <a:ext cx="2604134" cy="741324"/>
          </a:xfrm>
          <a:prstGeom prst="rect">
            <a:avLst/>
          </a:prstGeom>
        </p:spPr>
        <p:txBody>
          <a:bodyPr vert="horz" wrap="square" lIns="0" tIns="10001" rIns="0" bIns="0" rtlCol="0">
            <a:spAutoFit/>
          </a:bodyPr>
          <a:lstStyle/>
          <a:p>
            <a:pPr marL="9525" marR="3810" defTabSz="685800" eaLnBrk="1" fontAlgn="auto" hangingPunct="1">
              <a:lnSpc>
                <a:spcPct val="99400"/>
              </a:lnSpc>
              <a:spcBef>
                <a:spcPts val="79"/>
              </a:spcBef>
              <a:spcAft>
                <a:spcPts val="0"/>
              </a:spcAft>
            </a:pPr>
            <a:r>
              <a:rPr sz="1200" b="1" kern="0" dirty="0">
                <a:solidFill>
                  <a:srgbClr val="005DAA"/>
                </a:solidFill>
                <a:latin typeface="Georgia"/>
                <a:cs typeface="Georgia"/>
              </a:rPr>
              <a:t>Fig</a:t>
            </a:r>
            <a:r>
              <a:rPr sz="1200" b="1" kern="0" spc="-15" dirty="0">
                <a:solidFill>
                  <a:srgbClr val="005DAA"/>
                </a:solidFill>
                <a:latin typeface="Georgia"/>
                <a:cs typeface="Georgia"/>
              </a:rPr>
              <a:t> </a:t>
            </a:r>
            <a:r>
              <a:rPr sz="1200" b="1" kern="0" dirty="0">
                <a:solidFill>
                  <a:srgbClr val="005DAA"/>
                </a:solidFill>
                <a:latin typeface="Georgia"/>
                <a:cs typeface="Georgia"/>
              </a:rPr>
              <a:t>1.</a:t>
            </a:r>
            <a:r>
              <a:rPr sz="1200" b="1" kern="0" spc="-15" dirty="0">
                <a:solidFill>
                  <a:srgbClr val="005DAA"/>
                </a:solidFill>
                <a:latin typeface="Georgia"/>
                <a:cs typeface="Georgia"/>
              </a:rPr>
              <a:t> </a:t>
            </a:r>
            <a:r>
              <a:rPr sz="1200" b="1" kern="0" dirty="0">
                <a:solidFill>
                  <a:srgbClr val="005DAA"/>
                </a:solidFill>
                <a:latin typeface="Georgia"/>
                <a:cs typeface="Georgia"/>
              </a:rPr>
              <a:t>A</a:t>
            </a:r>
            <a:r>
              <a:rPr sz="1200" b="1" kern="0" spc="-19" dirty="0">
                <a:solidFill>
                  <a:srgbClr val="005DAA"/>
                </a:solidFill>
                <a:latin typeface="Georgia"/>
                <a:cs typeface="Georgia"/>
              </a:rPr>
              <a:t> </a:t>
            </a:r>
            <a:r>
              <a:rPr sz="1200" b="1" kern="0" spc="-8" dirty="0">
                <a:solidFill>
                  <a:srgbClr val="005DAA"/>
                </a:solidFill>
                <a:latin typeface="Georgia"/>
                <a:cs typeface="Georgia"/>
              </a:rPr>
              <a:t>Conceptual</a:t>
            </a:r>
            <a:r>
              <a:rPr sz="1200" b="1" kern="0" spc="-15" dirty="0">
                <a:solidFill>
                  <a:srgbClr val="005DAA"/>
                </a:solidFill>
                <a:latin typeface="Georgia"/>
                <a:cs typeface="Georgia"/>
              </a:rPr>
              <a:t> </a:t>
            </a:r>
            <a:r>
              <a:rPr sz="1200" b="1" kern="0" dirty="0">
                <a:solidFill>
                  <a:srgbClr val="005DAA"/>
                </a:solidFill>
                <a:latin typeface="Georgia"/>
                <a:cs typeface="Georgia"/>
              </a:rPr>
              <a:t>Model</a:t>
            </a:r>
            <a:r>
              <a:rPr sz="1200" b="1" kern="0" spc="-11" dirty="0">
                <a:solidFill>
                  <a:srgbClr val="005DAA"/>
                </a:solidFill>
                <a:latin typeface="Georgia"/>
                <a:cs typeface="Georgia"/>
              </a:rPr>
              <a:t> </a:t>
            </a:r>
            <a:r>
              <a:rPr sz="1200" b="1" kern="0" dirty="0">
                <a:solidFill>
                  <a:srgbClr val="005DAA"/>
                </a:solidFill>
                <a:latin typeface="Georgia"/>
                <a:cs typeface="Georgia"/>
              </a:rPr>
              <a:t>of</a:t>
            </a:r>
            <a:r>
              <a:rPr sz="1200" b="1" kern="0" spc="-23" dirty="0">
                <a:solidFill>
                  <a:srgbClr val="005DAA"/>
                </a:solidFill>
                <a:latin typeface="Georgia"/>
                <a:cs typeface="Georgia"/>
              </a:rPr>
              <a:t> </a:t>
            </a:r>
            <a:r>
              <a:rPr sz="1200" b="1" kern="0" spc="-19" dirty="0">
                <a:solidFill>
                  <a:srgbClr val="005DAA"/>
                </a:solidFill>
                <a:latin typeface="Georgia"/>
                <a:cs typeface="Georgia"/>
              </a:rPr>
              <a:t>how </a:t>
            </a:r>
            <a:r>
              <a:rPr sz="1200" b="1" kern="0" dirty="0">
                <a:solidFill>
                  <a:srgbClr val="005DAA"/>
                </a:solidFill>
                <a:latin typeface="Georgia"/>
                <a:cs typeface="Georgia"/>
              </a:rPr>
              <a:t>Racism</a:t>
            </a:r>
            <a:r>
              <a:rPr sz="1200" b="1" kern="0" spc="-34" dirty="0">
                <a:solidFill>
                  <a:srgbClr val="005DAA"/>
                </a:solidFill>
                <a:latin typeface="Georgia"/>
                <a:cs typeface="Georgia"/>
              </a:rPr>
              <a:t> </a:t>
            </a:r>
            <a:r>
              <a:rPr sz="1200" b="1" kern="0" dirty="0">
                <a:solidFill>
                  <a:srgbClr val="005DAA"/>
                </a:solidFill>
                <a:latin typeface="Georgia"/>
                <a:cs typeface="Georgia"/>
              </a:rPr>
              <a:t>Operates</a:t>
            </a:r>
            <a:r>
              <a:rPr sz="1200" b="1" kern="0" spc="-30" dirty="0">
                <a:solidFill>
                  <a:srgbClr val="005DAA"/>
                </a:solidFill>
                <a:latin typeface="Georgia"/>
                <a:cs typeface="Georgia"/>
              </a:rPr>
              <a:t> </a:t>
            </a:r>
            <a:r>
              <a:rPr sz="1200" b="1" kern="0" dirty="0">
                <a:solidFill>
                  <a:srgbClr val="005DAA"/>
                </a:solidFill>
                <a:latin typeface="Georgia"/>
                <a:cs typeface="Georgia"/>
              </a:rPr>
              <a:t>and</a:t>
            </a:r>
            <a:r>
              <a:rPr sz="1200" b="1" kern="0" spc="-38" dirty="0">
                <a:solidFill>
                  <a:srgbClr val="005DAA"/>
                </a:solidFill>
                <a:latin typeface="Georgia"/>
                <a:cs typeface="Georgia"/>
              </a:rPr>
              <a:t> </a:t>
            </a:r>
            <a:r>
              <a:rPr sz="1200" b="1" kern="0" dirty="0">
                <a:solidFill>
                  <a:srgbClr val="005DAA"/>
                </a:solidFill>
                <a:latin typeface="Georgia"/>
                <a:cs typeface="Georgia"/>
              </a:rPr>
              <a:t>Results</a:t>
            </a:r>
            <a:r>
              <a:rPr sz="1200" b="1" kern="0" spc="-34" dirty="0">
                <a:solidFill>
                  <a:srgbClr val="005DAA"/>
                </a:solidFill>
                <a:latin typeface="Georgia"/>
                <a:cs typeface="Georgia"/>
              </a:rPr>
              <a:t> </a:t>
            </a:r>
            <a:r>
              <a:rPr sz="1200" b="1" kern="0" spc="-19" dirty="0">
                <a:solidFill>
                  <a:srgbClr val="005DAA"/>
                </a:solidFill>
                <a:latin typeface="Georgia"/>
                <a:cs typeface="Georgia"/>
              </a:rPr>
              <a:t>in </a:t>
            </a:r>
            <a:r>
              <a:rPr sz="1200" b="1" kern="0" dirty="0">
                <a:solidFill>
                  <a:srgbClr val="005DAA"/>
                </a:solidFill>
                <a:latin typeface="Georgia"/>
                <a:cs typeface="Georgia"/>
              </a:rPr>
              <a:t>Inequities</a:t>
            </a:r>
            <a:r>
              <a:rPr sz="1200" b="1" kern="0" spc="-45" dirty="0">
                <a:solidFill>
                  <a:srgbClr val="005DAA"/>
                </a:solidFill>
                <a:latin typeface="Georgia"/>
                <a:cs typeface="Georgia"/>
              </a:rPr>
              <a:t> </a:t>
            </a:r>
            <a:r>
              <a:rPr sz="1200" b="1" kern="0" dirty="0">
                <a:solidFill>
                  <a:srgbClr val="005DAA"/>
                </a:solidFill>
                <a:latin typeface="Georgia"/>
                <a:cs typeface="Georgia"/>
              </a:rPr>
              <a:t>in</a:t>
            </a:r>
            <a:r>
              <a:rPr sz="1200" b="1" kern="0" spc="-60" dirty="0">
                <a:solidFill>
                  <a:srgbClr val="005DAA"/>
                </a:solidFill>
                <a:latin typeface="Georgia"/>
                <a:cs typeface="Georgia"/>
              </a:rPr>
              <a:t> </a:t>
            </a:r>
            <a:r>
              <a:rPr sz="1200" b="1" kern="0" dirty="0">
                <a:solidFill>
                  <a:srgbClr val="005DAA"/>
                </a:solidFill>
                <a:latin typeface="Georgia"/>
                <a:cs typeface="Georgia"/>
              </a:rPr>
              <a:t>Maternal</a:t>
            </a:r>
            <a:r>
              <a:rPr sz="1200" b="1" kern="0" spc="-41" dirty="0">
                <a:solidFill>
                  <a:srgbClr val="005DAA"/>
                </a:solidFill>
                <a:latin typeface="Georgia"/>
                <a:cs typeface="Georgia"/>
              </a:rPr>
              <a:t> </a:t>
            </a:r>
            <a:r>
              <a:rPr sz="1200" b="1" kern="0" spc="-8" dirty="0">
                <a:solidFill>
                  <a:srgbClr val="005DAA"/>
                </a:solidFill>
                <a:latin typeface="Georgia"/>
                <a:cs typeface="Georgia"/>
              </a:rPr>
              <a:t>Mortality </a:t>
            </a:r>
            <a:r>
              <a:rPr sz="1200" b="1" kern="0" dirty="0">
                <a:solidFill>
                  <a:srgbClr val="005DAA"/>
                </a:solidFill>
                <a:latin typeface="Georgia"/>
                <a:cs typeface="Georgia"/>
              </a:rPr>
              <a:t>and</a:t>
            </a:r>
            <a:r>
              <a:rPr sz="1200" b="1" kern="0" spc="-41" dirty="0">
                <a:solidFill>
                  <a:srgbClr val="005DAA"/>
                </a:solidFill>
                <a:latin typeface="Georgia"/>
                <a:cs typeface="Georgia"/>
              </a:rPr>
              <a:t> </a:t>
            </a:r>
            <a:r>
              <a:rPr sz="1200" b="1" kern="0" dirty="0">
                <a:solidFill>
                  <a:srgbClr val="005DAA"/>
                </a:solidFill>
                <a:latin typeface="Georgia"/>
                <a:cs typeface="Georgia"/>
              </a:rPr>
              <a:t>Severe</a:t>
            </a:r>
            <a:r>
              <a:rPr sz="1200" b="1" kern="0" spc="-23" dirty="0">
                <a:solidFill>
                  <a:srgbClr val="005DAA"/>
                </a:solidFill>
                <a:latin typeface="Georgia"/>
                <a:cs typeface="Georgia"/>
              </a:rPr>
              <a:t> </a:t>
            </a:r>
            <a:r>
              <a:rPr sz="1200" b="1" kern="0" dirty="0">
                <a:solidFill>
                  <a:srgbClr val="005DAA"/>
                </a:solidFill>
                <a:latin typeface="Georgia"/>
                <a:cs typeface="Georgia"/>
              </a:rPr>
              <a:t>Maternal</a:t>
            </a:r>
            <a:r>
              <a:rPr sz="1200" b="1" kern="0" spc="-38" dirty="0">
                <a:solidFill>
                  <a:srgbClr val="005DAA"/>
                </a:solidFill>
                <a:latin typeface="Georgia"/>
                <a:cs typeface="Georgia"/>
              </a:rPr>
              <a:t> </a:t>
            </a:r>
            <a:r>
              <a:rPr sz="1200" b="1" kern="0" spc="-8" dirty="0">
                <a:solidFill>
                  <a:srgbClr val="005DAA"/>
                </a:solidFill>
                <a:latin typeface="Georgia"/>
                <a:cs typeface="Georgia"/>
              </a:rPr>
              <a:t>Morbidity</a:t>
            </a:r>
            <a:endParaRPr sz="1200" kern="0" dirty="0">
              <a:solidFill>
                <a:sysClr val="windowText" lastClr="000000"/>
              </a:solidFill>
              <a:latin typeface="Georgia"/>
              <a:cs typeface="Georgi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5C7CB-F422-787D-F0D1-E8E595B719C7}"/>
              </a:ext>
            </a:extLst>
          </p:cNvPr>
          <p:cNvSpPr>
            <a:spLocks noGrp="1"/>
          </p:cNvSpPr>
          <p:nvPr>
            <p:ph type="title"/>
          </p:nvPr>
        </p:nvSpPr>
        <p:spPr/>
        <p:txBody>
          <a:bodyPr/>
          <a:lstStyle/>
          <a:p>
            <a:r>
              <a:rPr lang="en-US" sz="2400" dirty="0"/>
              <a:t>Recommendation/Clinical Application</a:t>
            </a:r>
          </a:p>
        </p:txBody>
      </p:sp>
      <p:sp>
        <p:nvSpPr>
          <p:cNvPr id="3" name="Content Placeholder 2">
            <a:extLst>
              <a:ext uri="{FF2B5EF4-FFF2-40B4-BE49-F238E27FC236}">
                <a16:creationId xmlns:a16="http://schemas.microsoft.com/office/drawing/2014/main" id="{00BBED63-6441-7525-6C1C-E837CB628E40}"/>
              </a:ext>
            </a:extLst>
          </p:cNvPr>
          <p:cNvSpPr>
            <a:spLocks noGrp="1"/>
          </p:cNvSpPr>
          <p:nvPr>
            <p:ph idx="1"/>
          </p:nvPr>
        </p:nvSpPr>
        <p:spPr/>
        <p:txBody>
          <a:bodyPr/>
          <a:lstStyle/>
          <a:p>
            <a:pPr algn="l"/>
            <a:r>
              <a:rPr lang="en-US" sz="1800" b="0" i="0" u="none" strike="noStrike" baseline="0" dirty="0">
                <a:solidFill>
                  <a:srgbClr val="FF0000"/>
                </a:solidFill>
                <a:latin typeface="CIDFont+F4"/>
              </a:rPr>
              <a:t>Recognize and address racism </a:t>
            </a:r>
            <a:r>
              <a:rPr lang="en-US" sz="1800" b="0" i="0" u="none" strike="noStrike" baseline="0" dirty="0">
                <a:latin typeface="CIDFont+F4"/>
              </a:rPr>
              <a:t>and improve the quality of care to birthing women of color. Birthing women of color should receive equitable and comprehensive care during pregnancy and the post-partum period.</a:t>
            </a:r>
          </a:p>
          <a:p>
            <a:pPr algn="l"/>
            <a:r>
              <a:rPr lang="en-US" sz="1800" b="0" i="0" u="none" strike="noStrike" baseline="0" dirty="0">
                <a:latin typeface="CIDFont+F4"/>
              </a:rPr>
              <a:t>All SC hospitals and obstetric providers </a:t>
            </a:r>
            <a:r>
              <a:rPr lang="en-US" sz="1800" b="0" i="0" u="none" strike="noStrike" baseline="0" dirty="0">
                <a:solidFill>
                  <a:srgbClr val="FF0000"/>
                </a:solidFill>
                <a:latin typeface="CIDFont+F4"/>
              </a:rPr>
              <a:t>should utilize interpretative services </a:t>
            </a:r>
            <a:r>
              <a:rPr lang="en-US" sz="1800" b="0" i="0" u="none" strike="noStrike" baseline="0" dirty="0">
                <a:latin typeface="CIDFont+F4"/>
              </a:rPr>
              <a:t>to assist birthing women when English is not their primary language.</a:t>
            </a:r>
            <a:endParaRPr lang="en-US" dirty="0"/>
          </a:p>
        </p:txBody>
      </p:sp>
    </p:spTree>
    <p:extLst>
      <p:ext uri="{BB962C8B-B14F-4D97-AF65-F5344CB8AC3E}">
        <p14:creationId xmlns:p14="http://schemas.microsoft.com/office/powerpoint/2010/main" val="1598036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59C1B-9B74-70F4-6D0A-DF7CE540D847}"/>
              </a:ext>
            </a:extLst>
          </p:cNvPr>
          <p:cNvSpPr>
            <a:spLocks noGrp="1"/>
          </p:cNvSpPr>
          <p:nvPr>
            <p:ph type="title"/>
          </p:nvPr>
        </p:nvSpPr>
        <p:spPr>
          <a:xfrm>
            <a:off x="628650" y="1307653"/>
            <a:ext cx="7886700" cy="822960"/>
          </a:xfrm>
        </p:spPr>
        <p:txBody>
          <a:bodyPr/>
          <a:lstStyle/>
          <a:p>
            <a:r>
              <a:rPr lang="en-US" sz="2800" dirty="0"/>
              <a:t>Geography</a:t>
            </a:r>
          </a:p>
        </p:txBody>
      </p:sp>
      <p:sp>
        <p:nvSpPr>
          <p:cNvPr id="3" name="Content Placeholder 2">
            <a:extLst>
              <a:ext uri="{FF2B5EF4-FFF2-40B4-BE49-F238E27FC236}">
                <a16:creationId xmlns:a16="http://schemas.microsoft.com/office/drawing/2014/main" id="{000D5464-8794-D4AC-004F-D3A5035B332F}"/>
              </a:ext>
            </a:extLst>
          </p:cNvPr>
          <p:cNvSpPr>
            <a:spLocks noGrp="1"/>
          </p:cNvSpPr>
          <p:nvPr>
            <p:ph sz="half" idx="1"/>
          </p:nvPr>
        </p:nvSpPr>
        <p:spPr>
          <a:xfrm>
            <a:off x="628650" y="3172271"/>
            <a:ext cx="3668142" cy="2267090"/>
          </a:xfrm>
        </p:spPr>
        <p:txBody>
          <a:bodyPr/>
          <a:lstStyle/>
          <a:p>
            <a:pPr marL="0" indent="0">
              <a:buNone/>
            </a:pPr>
            <a:r>
              <a:rPr lang="en-US" sz="2400" dirty="0"/>
              <a:t>Mothers in rural counties experienced PR deaths at a </a:t>
            </a:r>
            <a:r>
              <a:rPr lang="en-US" sz="2400" b="1" dirty="0"/>
              <a:t>70.4% higher </a:t>
            </a:r>
            <a:r>
              <a:rPr lang="en-US" sz="2400" dirty="0"/>
              <a:t>rate than mothers in urban counties. </a:t>
            </a:r>
          </a:p>
        </p:txBody>
      </p:sp>
      <p:graphicFrame>
        <p:nvGraphicFramePr>
          <p:cNvPr id="5" name="Content Placeholder 4">
            <a:extLst>
              <a:ext uri="{FF2B5EF4-FFF2-40B4-BE49-F238E27FC236}">
                <a16:creationId xmlns:a16="http://schemas.microsoft.com/office/drawing/2014/main" id="{690524CC-C5EC-74B1-525A-1D5DE4C260DE}"/>
              </a:ext>
            </a:extLst>
          </p:cNvPr>
          <p:cNvGraphicFramePr>
            <a:graphicFrameLocks noGrp="1"/>
          </p:cNvGraphicFramePr>
          <p:nvPr>
            <p:ph sz="half" idx="2"/>
          </p:nvPr>
        </p:nvGraphicFramePr>
        <p:xfrm>
          <a:off x="4648200" y="2645546"/>
          <a:ext cx="3867150" cy="353935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00B9E81B-4F9B-41AE-07FE-FE2BC70E84DC}"/>
              </a:ext>
            </a:extLst>
          </p:cNvPr>
          <p:cNvSpPr txBox="1"/>
          <p:nvPr/>
        </p:nvSpPr>
        <p:spPr>
          <a:xfrm>
            <a:off x="4648200" y="2130613"/>
            <a:ext cx="3867150" cy="369332"/>
          </a:xfrm>
          <a:prstGeom prst="rect">
            <a:avLst/>
          </a:prstGeom>
          <a:noFill/>
        </p:spPr>
        <p:txBody>
          <a:bodyPr wrap="square" rtlCol="0">
            <a:spAutoFit/>
          </a:bodyPr>
          <a:lstStyle/>
          <a:p>
            <a:pPr>
              <a:defRPr/>
            </a:pPr>
            <a:r>
              <a:rPr lang="en-US" dirty="0">
                <a:solidFill>
                  <a:srgbClr val="E7E6E6">
                    <a:lumMod val="10000"/>
                  </a:srgbClr>
                </a:solidFill>
              </a:rPr>
              <a:t>PRMR, by Rurality</a:t>
            </a:r>
          </a:p>
        </p:txBody>
      </p:sp>
      <p:sp>
        <p:nvSpPr>
          <p:cNvPr id="9" name="TextBox 8">
            <a:extLst>
              <a:ext uri="{FF2B5EF4-FFF2-40B4-BE49-F238E27FC236}">
                <a16:creationId xmlns:a16="http://schemas.microsoft.com/office/drawing/2014/main" id="{CB59FC35-270F-2759-0A4E-1306962E2EE7}"/>
              </a:ext>
            </a:extLst>
          </p:cNvPr>
          <p:cNvSpPr txBox="1"/>
          <p:nvPr/>
        </p:nvSpPr>
        <p:spPr>
          <a:xfrm>
            <a:off x="4648204" y="2438385"/>
            <a:ext cx="2161713" cy="276999"/>
          </a:xfrm>
          <a:prstGeom prst="rect">
            <a:avLst/>
          </a:prstGeom>
          <a:noFill/>
        </p:spPr>
        <p:txBody>
          <a:bodyPr wrap="square" rtlCol="0">
            <a:spAutoFit/>
          </a:bodyPr>
          <a:lstStyle/>
          <a:p>
            <a:pPr>
              <a:defRPr/>
            </a:pPr>
            <a:r>
              <a:rPr lang="en-US" sz="1200" i="1" dirty="0">
                <a:solidFill>
                  <a:srgbClr val="E7E6E6">
                    <a:lumMod val="10000"/>
                  </a:srgbClr>
                </a:solidFill>
              </a:rPr>
              <a:t>Rate</a:t>
            </a:r>
          </a:p>
        </p:txBody>
      </p:sp>
      <p:sp>
        <p:nvSpPr>
          <p:cNvPr id="10" name="TextBox 9">
            <a:extLst>
              <a:ext uri="{FF2B5EF4-FFF2-40B4-BE49-F238E27FC236}">
                <a16:creationId xmlns:a16="http://schemas.microsoft.com/office/drawing/2014/main" id="{B904944E-61CE-0FC1-303D-FDD08B948969}"/>
              </a:ext>
            </a:extLst>
          </p:cNvPr>
          <p:cNvSpPr txBox="1"/>
          <p:nvPr/>
        </p:nvSpPr>
        <p:spPr>
          <a:xfrm>
            <a:off x="4648204" y="6184904"/>
            <a:ext cx="3732745" cy="246221"/>
          </a:xfrm>
          <a:prstGeom prst="rect">
            <a:avLst/>
          </a:prstGeom>
          <a:noFill/>
        </p:spPr>
        <p:txBody>
          <a:bodyPr wrap="square" rtlCol="0">
            <a:spAutoFit/>
          </a:bodyPr>
          <a:lstStyle/>
          <a:p>
            <a:pPr>
              <a:defRPr/>
            </a:pPr>
            <a:r>
              <a:rPr lang="en-US" sz="1000" dirty="0">
                <a:solidFill>
                  <a:srgbClr val="E7E6E6">
                    <a:lumMod val="10000"/>
                  </a:srgbClr>
                </a:solidFill>
              </a:rPr>
              <a:t>Note: 2018-2019; Rate per 100,000 live births.</a:t>
            </a:r>
          </a:p>
        </p:txBody>
      </p:sp>
    </p:spTree>
    <p:extLst>
      <p:ext uri="{BB962C8B-B14F-4D97-AF65-F5344CB8AC3E}">
        <p14:creationId xmlns:p14="http://schemas.microsoft.com/office/powerpoint/2010/main" val="1773553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Moms And Babies Free">
            <a:extLst>
              <a:ext uri="{FF2B5EF4-FFF2-40B4-BE49-F238E27FC236}">
                <a16:creationId xmlns:a16="http://schemas.microsoft.com/office/drawing/2014/main" id="{69E2CAAB-84B6-33C2-FE2F-6917F85F5A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9345" y="1661823"/>
            <a:ext cx="3933477" cy="35144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38286CD-D2DC-DAD3-3663-DF638FFC6D12}"/>
              </a:ext>
            </a:extLst>
          </p:cNvPr>
          <p:cNvSpPr txBox="1"/>
          <p:nvPr/>
        </p:nvSpPr>
        <p:spPr>
          <a:xfrm>
            <a:off x="477078" y="1184744"/>
            <a:ext cx="8997214" cy="369332"/>
          </a:xfrm>
          <a:prstGeom prst="rect">
            <a:avLst/>
          </a:prstGeom>
          <a:noFill/>
        </p:spPr>
        <p:txBody>
          <a:bodyPr wrap="square" rtlCol="0">
            <a:spAutoFit/>
          </a:bodyPr>
          <a:lstStyle/>
          <a:p>
            <a:pPr algn="ctr">
              <a:defRPr/>
            </a:pPr>
            <a:r>
              <a:rPr lang="en-US" b="1" dirty="0">
                <a:solidFill>
                  <a:srgbClr val="00629B"/>
                </a:solidFill>
              </a:rPr>
              <a:t>Over 70% of the PR deaths occur in the postpartum period</a:t>
            </a:r>
          </a:p>
        </p:txBody>
      </p:sp>
      <p:sp>
        <p:nvSpPr>
          <p:cNvPr id="2" name="TextBox 1">
            <a:extLst>
              <a:ext uri="{FF2B5EF4-FFF2-40B4-BE49-F238E27FC236}">
                <a16:creationId xmlns:a16="http://schemas.microsoft.com/office/drawing/2014/main" id="{BDE049E4-03CE-D336-833B-93C59394CEA2}"/>
              </a:ext>
            </a:extLst>
          </p:cNvPr>
          <p:cNvSpPr txBox="1"/>
          <p:nvPr/>
        </p:nvSpPr>
        <p:spPr>
          <a:xfrm>
            <a:off x="1208598" y="5732890"/>
            <a:ext cx="7187979" cy="646331"/>
          </a:xfrm>
          <a:prstGeom prst="rect">
            <a:avLst/>
          </a:prstGeom>
          <a:noFill/>
        </p:spPr>
        <p:txBody>
          <a:bodyPr wrap="square" rtlCol="0">
            <a:spAutoFit/>
          </a:bodyPr>
          <a:lstStyle/>
          <a:p>
            <a:pPr algn="l"/>
            <a:r>
              <a:rPr lang="en-US" sz="1800" b="0" i="0" u="none" strike="noStrike" baseline="0" dirty="0">
                <a:latin typeface="CIDFont+F1"/>
              </a:rPr>
              <a:t>Recommendation: </a:t>
            </a:r>
            <a:r>
              <a:rPr lang="en-US" sz="1800" b="0" i="0" u="none" strike="noStrike" baseline="0" dirty="0">
                <a:latin typeface="CIDFont+F4"/>
              </a:rPr>
              <a:t>All birthing women should have a post-partum appointment within 1-3 weeks following delivery.</a:t>
            </a:r>
            <a:endParaRPr lang="en-US" dirty="0"/>
          </a:p>
        </p:txBody>
      </p:sp>
    </p:spTree>
    <p:extLst>
      <p:ext uri="{BB962C8B-B14F-4D97-AF65-F5344CB8AC3E}">
        <p14:creationId xmlns:p14="http://schemas.microsoft.com/office/powerpoint/2010/main" val="3894952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33975-92C8-47D4-959D-4A57A880A10D}"/>
              </a:ext>
            </a:extLst>
          </p:cNvPr>
          <p:cNvSpPr>
            <a:spLocks noGrp="1"/>
          </p:cNvSpPr>
          <p:nvPr>
            <p:ph type="title"/>
          </p:nvPr>
        </p:nvSpPr>
        <p:spPr>
          <a:xfrm>
            <a:off x="497417" y="820296"/>
            <a:ext cx="7886700" cy="1010038"/>
          </a:xfrm>
        </p:spPr>
        <p:txBody>
          <a:bodyPr>
            <a:normAutofit/>
          </a:bodyPr>
          <a:lstStyle/>
          <a:p>
            <a:r>
              <a:rPr lang="en-US" sz="3000" b="1" dirty="0">
                <a:solidFill>
                  <a:srgbClr val="005DAA"/>
                </a:solidFill>
                <a:latin typeface="Calibri" pitchFamily="34" charset="0"/>
              </a:rPr>
              <a:t>Preventability</a:t>
            </a:r>
            <a:endParaRPr lang="en-US" sz="3000" dirty="0"/>
          </a:p>
        </p:txBody>
      </p:sp>
      <p:pic>
        <p:nvPicPr>
          <p:cNvPr id="4" name="Content Placeholder 3">
            <a:extLst>
              <a:ext uri="{FF2B5EF4-FFF2-40B4-BE49-F238E27FC236}">
                <a16:creationId xmlns:a16="http://schemas.microsoft.com/office/drawing/2014/main" id="{CDD5701A-0DCE-4F35-838A-F93F3981E159}"/>
              </a:ext>
            </a:extLst>
          </p:cNvPr>
          <p:cNvPicPr>
            <a:picLocks noGrp="1" noChangeAspect="1"/>
          </p:cNvPicPr>
          <p:nvPr>
            <p:ph idx="1"/>
          </p:nvPr>
        </p:nvPicPr>
        <p:blipFill>
          <a:blip r:embed="rId3">
            <a:alphaModFix amt="50000"/>
            <a:extLst>
              <a:ext uri="{28A0092B-C50C-407E-A947-70E740481C1C}">
                <a14:useLocalDpi xmlns:a14="http://schemas.microsoft.com/office/drawing/2010/main" val="0"/>
              </a:ext>
            </a:extLst>
          </a:blip>
          <a:srcRect/>
          <a:stretch/>
        </p:blipFill>
        <p:spPr>
          <a:xfrm>
            <a:off x="255187" y="1479259"/>
            <a:ext cx="8516679" cy="4274289"/>
          </a:xfrm>
          <a:prstGeom prst="rect">
            <a:avLst/>
          </a:prstGeom>
          <a:ln>
            <a:solidFill>
              <a:srgbClr val="FF0000"/>
            </a:solidFill>
          </a:ln>
        </p:spPr>
      </p:pic>
      <p:pic>
        <p:nvPicPr>
          <p:cNvPr id="5" name="Picture 4">
            <a:extLst>
              <a:ext uri="{FF2B5EF4-FFF2-40B4-BE49-F238E27FC236}">
                <a16:creationId xmlns:a16="http://schemas.microsoft.com/office/drawing/2014/main" id="{73321623-DA61-4380-8272-3223DA7D8DF3}"/>
              </a:ext>
            </a:extLst>
          </p:cNvPr>
          <p:cNvPicPr>
            <a:picLocks noChangeAspect="1"/>
          </p:cNvPicPr>
          <p:nvPr/>
        </p:nvPicPr>
        <p:blipFill>
          <a:blip r:embed="rId4"/>
          <a:stretch>
            <a:fillRect/>
          </a:stretch>
        </p:blipFill>
        <p:spPr>
          <a:xfrm>
            <a:off x="169338" y="1766657"/>
            <a:ext cx="8542867" cy="741594"/>
          </a:xfrm>
          <a:prstGeom prst="rect">
            <a:avLst/>
          </a:prstGeom>
          <a:ln w="38100">
            <a:solidFill>
              <a:srgbClr val="FF0000"/>
            </a:solidFill>
          </a:ln>
        </p:spPr>
      </p:pic>
      <p:sp>
        <p:nvSpPr>
          <p:cNvPr id="6" name="Rectangle 5">
            <a:extLst>
              <a:ext uri="{FF2B5EF4-FFF2-40B4-BE49-F238E27FC236}">
                <a16:creationId xmlns:a16="http://schemas.microsoft.com/office/drawing/2014/main" id="{506CBE35-6584-418A-8046-3536CE12653C}"/>
              </a:ext>
            </a:extLst>
          </p:cNvPr>
          <p:cNvSpPr/>
          <p:nvPr/>
        </p:nvSpPr>
        <p:spPr>
          <a:xfrm>
            <a:off x="1583307" y="2949369"/>
            <a:ext cx="6193187" cy="1631216"/>
          </a:xfrm>
          <a:prstGeom prst="rect">
            <a:avLst/>
          </a:prstGeom>
          <a:solidFill>
            <a:schemeClr val="bg1"/>
          </a:solidFill>
          <a:ln w="57150">
            <a:solidFill>
              <a:srgbClr val="7030A0"/>
            </a:solidFill>
          </a:ln>
        </p:spPr>
        <p:txBody>
          <a:bodyPr wrap="square">
            <a:spAutoFit/>
          </a:bodyPr>
          <a:lstStyle/>
          <a:p>
            <a:pPr defTabSz="685800" eaLnBrk="1" fontAlgn="auto" hangingPunct="1">
              <a:spcBef>
                <a:spcPts val="0"/>
              </a:spcBef>
              <a:spcAft>
                <a:spcPts val="0"/>
              </a:spcAft>
              <a:defRPr/>
            </a:pPr>
            <a:r>
              <a:rPr lang="en-US" sz="2800" b="1" dirty="0">
                <a:solidFill>
                  <a:srgbClr val="005DAA"/>
                </a:solidFill>
                <a:latin typeface="Calibri" pitchFamily="34" charset="0"/>
              </a:rPr>
              <a:t>Preventability</a:t>
            </a:r>
          </a:p>
          <a:p>
            <a:pPr defTabSz="685800" eaLnBrk="1" fontAlgn="auto" hangingPunct="1">
              <a:spcBef>
                <a:spcPts val="0"/>
              </a:spcBef>
              <a:spcAft>
                <a:spcPts val="0"/>
              </a:spcAft>
              <a:defRPr/>
            </a:pPr>
            <a:r>
              <a:rPr lang="en-US" i="1" dirty="0">
                <a:solidFill>
                  <a:prstClr val="black"/>
                </a:solidFill>
                <a:latin typeface="Calibri" panose="020F0502020204030204"/>
              </a:rPr>
              <a:t>A death is considered preventable if the committee determines that there was at least some chance of the death being averted by one or more reasonable changes to patient, family, provider, facility, system and/or community factors.</a:t>
            </a:r>
            <a:endParaRPr lang="en-US" i="1" baseline="30000" dirty="0">
              <a:solidFill>
                <a:prstClr val="black"/>
              </a:solidFill>
              <a:latin typeface="Calibri" panose="020F0502020204030204"/>
            </a:endParaRPr>
          </a:p>
        </p:txBody>
      </p:sp>
      <p:sp>
        <p:nvSpPr>
          <p:cNvPr id="8" name="TextBox 7">
            <a:extLst>
              <a:ext uri="{FF2B5EF4-FFF2-40B4-BE49-F238E27FC236}">
                <a16:creationId xmlns:a16="http://schemas.microsoft.com/office/drawing/2014/main" id="{D79556A2-CE86-FFE2-DEF6-BBF25E713A4B}"/>
              </a:ext>
            </a:extLst>
          </p:cNvPr>
          <p:cNvSpPr txBox="1"/>
          <p:nvPr/>
        </p:nvSpPr>
        <p:spPr>
          <a:xfrm>
            <a:off x="870016" y="4980377"/>
            <a:ext cx="7514105" cy="276999"/>
          </a:xfrm>
          <a:prstGeom prst="rect">
            <a:avLst/>
          </a:prstGeom>
          <a:noFill/>
          <a:ln w="38100">
            <a:solidFill>
              <a:srgbClr val="FF0000"/>
            </a:solidFill>
          </a:ln>
        </p:spPr>
        <p:txBody>
          <a:bodyPr wrap="square" rtlCol="0">
            <a:spAutoFit/>
          </a:bodyPr>
          <a:lstStyle/>
          <a:p>
            <a:pPr>
              <a:defRPr/>
            </a:pPr>
            <a:r>
              <a:rPr lang="en-US" sz="1200" b="1" dirty="0">
                <a:solidFill>
                  <a:prstClr val="black"/>
                </a:solidFill>
              </a:rPr>
              <a:t>Prevention occurs at various levels, patient and family, provider, facility, system and community</a:t>
            </a:r>
          </a:p>
        </p:txBody>
      </p:sp>
    </p:spTree>
    <p:extLst>
      <p:ext uri="{BB962C8B-B14F-4D97-AF65-F5344CB8AC3E}">
        <p14:creationId xmlns:p14="http://schemas.microsoft.com/office/powerpoint/2010/main" val="2020537091"/>
      </p:ext>
    </p:extLst>
  </p:cSld>
  <p:clrMapOvr>
    <a:masterClrMapping/>
  </p:clrMapOvr>
  <p:transition spd="slow" advTm="26062">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7F2C7DB-436F-6358-2D71-C5DC36BDFB85}"/>
              </a:ext>
            </a:extLst>
          </p:cNvPr>
          <p:cNvSpPr>
            <a:spLocks noGrp="1"/>
          </p:cNvSpPr>
          <p:nvPr>
            <p:ph type="title"/>
          </p:nvPr>
        </p:nvSpPr>
        <p:spPr>
          <a:xfrm>
            <a:off x="628650" y="1303228"/>
            <a:ext cx="7886700" cy="822960"/>
          </a:xfrm>
        </p:spPr>
        <p:txBody>
          <a:bodyPr/>
          <a:lstStyle/>
          <a:p>
            <a:r>
              <a:rPr lang="en-US" sz="2800" dirty="0"/>
              <a:t>Prevention</a:t>
            </a:r>
          </a:p>
        </p:txBody>
      </p:sp>
      <p:sp>
        <p:nvSpPr>
          <p:cNvPr id="8" name="Content Placeholder 7">
            <a:extLst>
              <a:ext uri="{FF2B5EF4-FFF2-40B4-BE49-F238E27FC236}">
                <a16:creationId xmlns:a16="http://schemas.microsoft.com/office/drawing/2014/main" id="{04100BF4-6D2A-94C6-2B13-EB6C950508BC}"/>
              </a:ext>
            </a:extLst>
          </p:cNvPr>
          <p:cNvSpPr>
            <a:spLocks noGrp="1"/>
          </p:cNvSpPr>
          <p:nvPr>
            <p:ph sz="half" idx="1"/>
          </p:nvPr>
        </p:nvSpPr>
        <p:spPr>
          <a:xfrm>
            <a:off x="628650" y="3501112"/>
            <a:ext cx="3867150" cy="1330951"/>
          </a:xfrm>
        </p:spPr>
        <p:txBody>
          <a:bodyPr/>
          <a:lstStyle/>
          <a:p>
            <a:pPr marL="0" indent="0">
              <a:buNone/>
            </a:pPr>
            <a:r>
              <a:rPr lang="en-US" dirty="0"/>
              <a:t>More than 4 out of every 5 PR deaths were preventable.</a:t>
            </a:r>
          </a:p>
        </p:txBody>
      </p:sp>
      <p:graphicFrame>
        <p:nvGraphicFramePr>
          <p:cNvPr id="10" name="Chart 9">
            <a:extLst>
              <a:ext uri="{FF2B5EF4-FFF2-40B4-BE49-F238E27FC236}">
                <a16:creationId xmlns:a16="http://schemas.microsoft.com/office/drawing/2014/main" id="{CDC4D1FD-73DE-5DDC-79B8-4E55FF79766C}"/>
              </a:ext>
            </a:extLst>
          </p:cNvPr>
          <p:cNvGraphicFramePr/>
          <p:nvPr/>
        </p:nvGraphicFramePr>
        <p:xfrm>
          <a:off x="4756150" y="3196778"/>
          <a:ext cx="3759200" cy="2709333"/>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7A401DE3-192A-A014-BE4D-81C8691DC1F3}"/>
              </a:ext>
            </a:extLst>
          </p:cNvPr>
          <p:cNvSpPr txBox="1"/>
          <p:nvPr/>
        </p:nvSpPr>
        <p:spPr>
          <a:xfrm>
            <a:off x="4739783" y="2571614"/>
            <a:ext cx="4295163" cy="369332"/>
          </a:xfrm>
          <a:prstGeom prst="rect">
            <a:avLst/>
          </a:prstGeom>
          <a:noFill/>
        </p:spPr>
        <p:txBody>
          <a:bodyPr wrap="square" rtlCol="0">
            <a:spAutoFit/>
          </a:bodyPr>
          <a:lstStyle/>
          <a:p>
            <a:pPr>
              <a:defRPr/>
            </a:pPr>
            <a:r>
              <a:rPr lang="en-US" dirty="0">
                <a:solidFill>
                  <a:srgbClr val="E7E6E6">
                    <a:lumMod val="10000"/>
                  </a:srgbClr>
                </a:solidFill>
              </a:rPr>
              <a:t>Preventability of PR Deaths</a:t>
            </a:r>
          </a:p>
        </p:txBody>
      </p:sp>
      <p:sp>
        <p:nvSpPr>
          <p:cNvPr id="13" name="TextBox 12">
            <a:extLst>
              <a:ext uri="{FF2B5EF4-FFF2-40B4-BE49-F238E27FC236}">
                <a16:creationId xmlns:a16="http://schemas.microsoft.com/office/drawing/2014/main" id="{9CEC8CD6-A0FE-72B9-4BBB-A77572290CAB}"/>
              </a:ext>
            </a:extLst>
          </p:cNvPr>
          <p:cNvSpPr txBox="1"/>
          <p:nvPr/>
        </p:nvSpPr>
        <p:spPr>
          <a:xfrm>
            <a:off x="4739784" y="2885167"/>
            <a:ext cx="2161713" cy="276999"/>
          </a:xfrm>
          <a:prstGeom prst="rect">
            <a:avLst/>
          </a:prstGeom>
          <a:noFill/>
        </p:spPr>
        <p:txBody>
          <a:bodyPr wrap="square" rtlCol="0">
            <a:spAutoFit/>
          </a:bodyPr>
          <a:lstStyle/>
          <a:p>
            <a:pPr>
              <a:defRPr/>
            </a:pPr>
            <a:r>
              <a:rPr lang="en-US" sz="1200" i="1" dirty="0">
                <a:solidFill>
                  <a:srgbClr val="E7E6E6">
                    <a:lumMod val="10000"/>
                  </a:srgbClr>
                </a:solidFill>
              </a:rPr>
              <a:t>Percent</a:t>
            </a:r>
          </a:p>
        </p:txBody>
      </p:sp>
    </p:spTree>
    <p:extLst>
      <p:ext uri="{BB962C8B-B14F-4D97-AF65-F5344CB8AC3E}">
        <p14:creationId xmlns:p14="http://schemas.microsoft.com/office/powerpoint/2010/main" val="74181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3F082-30C9-280B-CB92-83E72799175D}"/>
              </a:ext>
            </a:extLst>
          </p:cNvPr>
          <p:cNvSpPr>
            <a:spLocks noGrp="1"/>
          </p:cNvSpPr>
          <p:nvPr>
            <p:ph type="title"/>
          </p:nvPr>
        </p:nvSpPr>
        <p:spPr>
          <a:xfrm>
            <a:off x="628650" y="1171856"/>
            <a:ext cx="7886700" cy="834501"/>
          </a:xfrm>
        </p:spPr>
        <p:txBody>
          <a:bodyPr/>
          <a:lstStyle/>
          <a:p>
            <a:r>
              <a:rPr lang="en-US" sz="3200" dirty="0"/>
              <a:t>Contributing Factors of PR Deaths</a:t>
            </a:r>
          </a:p>
        </p:txBody>
      </p:sp>
      <p:sp>
        <p:nvSpPr>
          <p:cNvPr id="3" name="Content Placeholder 2">
            <a:extLst>
              <a:ext uri="{FF2B5EF4-FFF2-40B4-BE49-F238E27FC236}">
                <a16:creationId xmlns:a16="http://schemas.microsoft.com/office/drawing/2014/main" id="{C6DC3D25-E44D-16ED-8B2B-EDBFC6F41C19}"/>
              </a:ext>
            </a:extLst>
          </p:cNvPr>
          <p:cNvSpPr>
            <a:spLocks noGrp="1"/>
          </p:cNvSpPr>
          <p:nvPr>
            <p:ph sz="half" idx="1"/>
          </p:nvPr>
        </p:nvSpPr>
        <p:spPr>
          <a:xfrm>
            <a:off x="628650" y="1899822"/>
            <a:ext cx="3867150" cy="4811696"/>
          </a:xfrm>
        </p:spPr>
        <p:txBody>
          <a:bodyPr/>
          <a:lstStyle/>
          <a:p>
            <a:r>
              <a:rPr lang="en-US" sz="1600" dirty="0">
                <a:solidFill>
                  <a:srgbClr val="C00000"/>
                </a:solidFill>
              </a:rPr>
              <a:t>Access/financial</a:t>
            </a:r>
          </a:p>
          <a:p>
            <a:r>
              <a:rPr lang="en-US" sz="1600" dirty="0">
                <a:solidFill>
                  <a:srgbClr val="C00000"/>
                </a:solidFill>
              </a:rPr>
              <a:t>Adherence</a:t>
            </a:r>
          </a:p>
          <a:p>
            <a:r>
              <a:rPr lang="en-US" sz="1600" dirty="0"/>
              <a:t>Assessment</a:t>
            </a:r>
          </a:p>
          <a:p>
            <a:r>
              <a:rPr lang="en-US" sz="1600" dirty="0"/>
              <a:t>Chronic disease</a:t>
            </a:r>
          </a:p>
          <a:p>
            <a:r>
              <a:rPr lang="en-US" sz="1600" dirty="0">
                <a:solidFill>
                  <a:srgbClr val="C00000"/>
                </a:solidFill>
              </a:rPr>
              <a:t>Clinical skill</a:t>
            </a:r>
          </a:p>
          <a:p>
            <a:r>
              <a:rPr lang="en-US" sz="1600" dirty="0"/>
              <a:t>Poor communications</a:t>
            </a:r>
          </a:p>
          <a:p>
            <a:r>
              <a:rPr lang="en-US" sz="1600" dirty="0">
                <a:solidFill>
                  <a:srgbClr val="C00000"/>
                </a:solidFill>
              </a:rPr>
              <a:t>Continuity of care</a:t>
            </a:r>
          </a:p>
          <a:p>
            <a:r>
              <a:rPr lang="en-US" sz="1600" dirty="0"/>
              <a:t>Cultural/religious</a:t>
            </a:r>
          </a:p>
          <a:p>
            <a:r>
              <a:rPr lang="en-US" sz="1600" dirty="0"/>
              <a:t>Delay</a:t>
            </a:r>
          </a:p>
          <a:p>
            <a:r>
              <a:rPr lang="en-US" sz="1600" dirty="0">
                <a:solidFill>
                  <a:srgbClr val="C00000"/>
                </a:solidFill>
              </a:rPr>
              <a:t>Discrimination</a:t>
            </a:r>
          </a:p>
          <a:p>
            <a:r>
              <a:rPr lang="en-US" sz="1600" dirty="0"/>
              <a:t>Environmental</a:t>
            </a:r>
          </a:p>
          <a:p>
            <a:r>
              <a:rPr lang="en-US" sz="1600" dirty="0"/>
              <a:t>Interpersonal racism</a:t>
            </a:r>
          </a:p>
          <a:p>
            <a:r>
              <a:rPr lang="en-US" sz="1600" dirty="0">
                <a:solidFill>
                  <a:srgbClr val="C00000"/>
                </a:solidFill>
              </a:rPr>
              <a:t>Knowledge </a:t>
            </a:r>
          </a:p>
          <a:p>
            <a:r>
              <a:rPr lang="en-US" sz="1600" dirty="0"/>
              <a:t>Law enforcement </a:t>
            </a:r>
          </a:p>
          <a:p>
            <a:endParaRPr lang="en-US" sz="1400" dirty="0"/>
          </a:p>
        </p:txBody>
      </p:sp>
      <p:sp>
        <p:nvSpPr>
          <p:cNvPr id="4" name="Content Placeholder 3">
            <a:extLst>
              <a:ext uri="{FF2B5EF4-FFF2-40B4-BE49-F238E27FC236}">
                <a16:creationId xmlns:a16="http://schemas.microsoft.com/office/drawing/2014/main" id="{DD22E608-E52F-ACBD-C40C-F675E0A23285}"/>
              </a:ext>
            </a:extLst>
          </p:cNvPr>
          <p:cNvSpPr>
            <a:spLocks noGrp="1"/>
          </p:cNvSpPr>
          <p:nvPr>
            <p:ph sz="half" idx="2"/>
          </p:nvPr>
        </p:nvSpPr>
        <p:spPr>
          <a:xfrm>
            <a:off x="4648200" y="1899826"/>
            <a:ext cx="3867150" cy="4811695"/>
          </a:xfrm>
        </p:spPr>
        <p:txBody>
          <a:bodyPr/>
          <a:lstStyle/>
          <a:p>
            <a:r>
              <a:rPr lang="en-US" sz="1600" dirty="0"/>
              <a:t>Legal</a:t>
            </a:r>
          </a:p>
          <a:p>
            <a:r>
              <a:rPr lang="en-US" sz="1600" dirty="0">
                <a:solidFill>
                  <a:srgbClr val="C00000"/>
                </a:solidFill>
              </a:rPr>
              <a:t>Mental health conditions</a:t>
            </a:r>
          </a:p>
          <a:p>
            <a:r>
              <a:rPr lang="en-US" sz="1600" dirty="0"/>
              <a:t>Outreach resources</a:t>
            </a:r>
          </a:p>
          <a:p>
            <a:r>
              <a:rPr lang="en-US" sz="1600" dirty="0"/>
              <a:t>Policies/procedures</a:t>
            </a:r>
          </a:p>
          <a:p>
            <a:r>
              <a:rPr lang="en-US" sz="1600" dirty="0">
                <a:solidFill>
                  <a:srgbClr val="C00000"/>
                </a:solidFill>
              </a:rPr>
              <a:t>Referral</a:t>
            </a:r>
          </a:p>
          <a:p>
            <a:r>
              <a:rPr lang="en-US" sz="1600" dirty="0">
                <a:solidFill>
                  <a:srgbClr val="C00000"/>
                </a:solidFill>
              </a:rPr>
              <a:t>Support support/isolation</a:t>
            </a:r>
          </a:p>
          <a:p>
            <a:r>
              <a:rPr lang="en-US" sz="1600" dirty="0"/>
              <a:t>Structural racism</a:t>
            </a:r>
          </a:p>
          <a:p>
            <a:r>
              <a:rPr lang="en-US" sz="1600" dirty="0">
                <a:solidFill>
                  <a:srgbClr val="C00000"/>
                </a:solidFill>
              </a:rPr>
              <a:t>Substance use disorder</a:t>
            </a:r>
          </a:p>
          <a:p>
            <a:r>
              <a:rPr lang="en-US" sz="1600" dirty="0"/>
              <a:t>Tobacco use</a:t>
            </a:r>
          </a:p>
          <a:p>
            <a:r>
              <a:rPr lang="en-US" sz="1600" dirty="0"/>
              <a:t>Trauma</a:t>
            </a:r>
          </a:p>
          <a:p>
            <a:r>
              <a:rPr lang="en-US" sz="1600" dirty="0"/>
              <a:t>Unstable housing</a:t>
            </a:r>
          </a:p>
          <a:p>
            <a:r>
              <a:rPr lang="en-US" sz="1600" dirty="0"/>
              <a:t>Violence and IPV</a:t>
            </a:r>
          </a:p>
          <a:p>
            <a:r>
              <a:rPr lang="en-US" sz="1600" dirty="0"/>
              <a:t>Other</a:t>
            </a:r>
          </a:p>
        </p:txBody>
      </p:sp>
    </p:spTree>
    <p:extLst>
      <p:ext uri="{BB962C8B-B14F-4D97-AF65-F5344CB8AC3E}">
        <p14:creationId xmlns:p14="http://schemas.microsoft.com/office/powerpoint/2010/main" val="607440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0FF858-6A55-673F-2D63-65DEC0694B28}"/>
              </a:ext>
            </a:extLst>
          </p:cNvPr>
          <p:cNvPicPr>
            <a:picLocks noChangeAspect="1"/>
          </p:cNvPicPr>
          <p:nvPr/>
        </p:nvPicPr>
        <p:blipFill>
          <a:blip r:embed="rId2"/>
          <a:stretch>
            <a:fillRect/>
          </a:stretch>
        </p:blipFill>
        <p:spPr>
          <a:xfrm>
            <a:off x="301382" y="2050741"/>
            <a:ext cx="8541236" cy="3622090"/>
          </a:xfrm>
          <a:prstGeom prst="rect">
            <a:avLst/>
          </a:prstGeom>
        </p:spPr>
      </p:pic>
      <p:sp>
        <p:nvSpPr>
          <p:cNvPr id="4" name="TextBox 3">
            <a:extLst>
              <a:ext uri="{FF2B5EF4-FFF2-40B4-BE49-F238E27FC236}">
                <a16:creationId xmlns:a16="http://schemas.microsoft.com/office/drawing/2014/main" id="{9F49473A-A251-0D02-300B-88D1680ED6CF}"/>
              </a:ext>
            </a:extLst>
          </p:cNvPr>
          <p:cNvSpPr txBox="1"/>
          <p:nvPr/>
        </p:nvSpPr>
        <p:spPr>
          <a:xfrm>
            <a:off x="470518" y="1384917"/>
            <a:ext cx="7208666" cy="400110"/>
          </a:xfrm>
          <a:prstGeom prst="rect">
            <a:avLst/>
          </a:prstGeom>
          <a:noFill/>
        </p:spPr>
        <p:txBody>
          <a:bodyPr wrap="square" rtlCol="0">
            <a:spAutoFit/>
          </a:bodyPr>
          <a:lstStyle/>
          <a:p>
            <a:r>
              <a:rPr lang="en-US" sz="2000" b="1" dirty="0">
                <a:solidFill>
                  <a:srgbClr val="00629B"/>
                </a:solidFill>
              </a:rPr>
              <a:t>SC Maternal Mortality Review Committee (MMRC)</a:t>
            </a:r>
          </a:p>
        </p:txBody>
      </p:sp>
    </p:spTree>
    <p:extLst>
      <p:ext uri="{BB962C8B-B14F-4D97-AF65-F5344CB8AC3E}">
        <p14:creationId xmlns:p14="http://schemas.microsoft.com/office/powerpoint/2010/main" val="38140975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E3FE2-39D3-2605-4DC8-1B782BA0E50E}"/>
              </a:ext>
            </a:extLst>
          </p:cNvPr>
          <p:cNvSpPr>
            <a:spLocks noGrp="1"/>
          </p:cNvSpPr>
          <p:nvPr>
            <p:ph type="title"/>
          </p:nvPr>
        </p:nvSpPr>
        <p:spPr/>
        <p:txBody>
          <a:bodyPr/>
          <a:lstStyle/>
          <a:p>
            <a:r>
              <a:rPr lang="en-US" sz="2000" b="1" dirty="0"/>
              <a:t>Strategies for Preventing Pregnancy-Related Deaths</a:t>
            </a:r>
          </a:p>
        </p:txBody>
      </p:sp>
      <p:sp>
        <p:nvSpPr>
          <p:cNvPr id="3" name="Content Placeholder 2">
            <a:extLst>
              <a:ext uri="{FF2B5EF4-FFF2-40B4-BE49-F238E27FC236}">
                <a16:creationId xmlns:a16="http://schemas.microsoft.com/office/drawing/2014/main" id="{FE689E42-8DB1-DB03-ADB0-5F56EB206221}"/>
              </a:ext>
            </a:extLst>
          </p:cNvPr>
          <p:cNvSpPr>
            <a:spLocks noGrp="1"/>
          </p:cNvSpPr>
          <p:nvPr>
            <p:ph idx="1"/>
          </p:nvPr>
        </p:nvSpPr>
        <p:spPr>
          <a:xfrm>
            <a:off x="567144" y="2781386"/>
            <a:ext cx="8183982" cy="3483210"/>
          </a:xfrm>
        </p:spPr>
        <p:txBody>
          <a:bodyPr/>
          <a:lstStyle/>
          <a:p>
            <a:pPr marL="0" indent="0">
              <a:buNone/>
            </a:pPr>
            <a:r>
              <a:rPr lang="en-US" sz="2400" dirty="0">
                <a:solidFill>
                  <a:srgbClr val="00629B"/>
                </a:solidFill>
                <a:ea typeface="Open Sans"/>
                <a:cs typeface="Open Sans"/>
              </a:rPr>
              <a:t>Step 1:</a:t>
            </a:r>
            <a:r>
              <a:rPr lang="en-US" sz="2400" dirty="0">
                <a:ea typeface="Open Sans"/>
                <a:cs typeface="Open Sans"/>
              </a:rPr>
              <a:t> Use data to understand the scope of the 	 	  problem.</a:t>
            </a:r>
          </a:p>
          <a:p>
            <a:pPr marL="0" indent="0">
              <a:buNone/>
            </a:pPr>
            <a:r>
              <a:rPr lang="en-US" sz="2400" dirty="0">
                <a:solidFill>
                  <a:srgbClr val="00629B"/>
                </a:solidFill>
                <a:ea typeface="Open Sans"/>
                <a:cs typeface="Open Sans"/>
              </a:rPr>
              <a:t>Step 2:</a:t>
            </a:r>
            <a:r>
              <a:rPr lang="en-US" sz="2400" dirty="0">
                <a:ea typeface="Open Sans"/>
                <a:cs typeface="Open Sans"/>
              </a:rPr>
              <a:t> Understand the context of the solution.</a:t>
            </a:r>
          </a:p>
          <a:p>
            <a:pPr marL="0" indent="0">
              <a:buNone/>
            </a:pPr>
            <a:r>
              <a:rPr lang="en-US" sz="2400" dirty="0">
                <a:solidFill>
                  <a:srgbClr val="00629B"/>
                </a:solidFill>
                <a:ea typeface="Open Sans"/>
                <a:cs typeface="Open Sans"/>
              </a:rPr>
              <a:t>Step 3:</a:t>
            </a:r>
            <a:r>
              <a:rPr lang="en-US" sz="2400" dirty="0">
                <a:ea typeface="Open Sans"/>
                <a:cs typeface="Open Sans"/>
              </a:rPr>
              <a:t> Identify potential goals and strategies.</a:t>
            </a:r>
          </a:p>
          <a:p>
            <a:pPr marL="0" indent="0">
              <a:buNone/>
            </a:pPr>
            <a:r>
              <a:rPr lang="en-US" sz="2400" dirty="0">
                <a:solidFill>
                  <a:srgbClr val="00629B"/>
                </a:solidFill>
                <a:ea typeface="Open Sans"/>
                <a:cs typeface="Open Sans"/>
              </a:rPr>
              <a:t>Step 4:</a:t>
            </a:r>
            <a:r>
              <a:rPr lang="en-US" sz="2400" dirty="0">
                <a:ea typeface="Open Sans"/>
                <a:cs typeface="Open Sans"/>
              </a:rPr>
              <a:t> Act on your strategies.</a:t>
            </a:r>
          </a:p>
          <a:p>
            <a:endParaRPr lang="en-US" sz="2400" dirty="0">
              <a:ea typeface="Open Sans"/>
              <a:cs typeface="Open Sans"/>
            </a:endParaRPr>
          </a:p>
          <a:p>
            <a:pPr marL="0" indent="0">
              <a:buNone/>
            </a:pPr>
            <a:endParaRPr lang="en-US" dirty="0">
              <a:ea typeface="Open Sans"/>
              <a:cs typeface="Open Sans"/>
            </a:endParaRPr>
          </a:p>
        </p:txBody>
      </p:sp>
      <p:sp>
        <p:nvSpPr>
          <p:cNvPr id="5" name="TextBox 4">
            <a:extLst>
              <a:ext uri="{FF2B5EF4-FFF2-40B4-BE49-F238E27FC236}">
                <a16:creationId xmlns:a16="http://schemas.microsoft.com/office/drawing/2014/main" id="{EC6272AB-795B-825B-678B-9CB0EE3370CD}"/>
              </a:ext>
            </a:extLst>
          </p:cNvPr>
          <p:cNvSpPr txBox="1"/>
          <p:nvPr/>
        </p:nvSpPr>
        <p:spPr>
          <a:xfrm>
            <a:off x="623272" y="6143705"/>
            <a:ext cx="8084033"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Open Sans"/>
                <a:ea typeface="Open Sans"/>
                <a:cs typeface="Open Sans"/>
              </a:rPr>
              <a:t>Sourced from: https://www.Cdc.gov/reproductivehealth/maternal-mortaliyt/preventing-pregnancy-related-death/state-strategies.html</a:t>
            </a:r>
          </a:p>
        </p:txBody>
      </p:sp>
    </p:spTree>
    <p:extLst>
      <p:ext uri="{BB962C8B-B14F-4D97-AF65-F5344CB8AC3E}">
        <p14:creationId xmlns:p14="http://schemas.microsoft.com/office/powerpoint/2010/main" val="1724936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CCEE21-353E-8EDE-19CE-B04BD7CBF9CC}"/>
              </a:ext>
            </a:extLst>
          </p:cNvPr>
          <p:cNvSpPr>
            <a:spLocks noGrp="1"/>
          </p:cNvSpPr>
          <p:nvPr>
            <p:ph type="title"/>
          </p:nvPr>
        </p:nvSpPr>
        <p:spPr>
          <a:xfrm>
            <a:off x="628650" y="1136371"/>
            <a:ext cx="7886700" cy="857451"/>
          </a:xfrm>
        </p:spPr>
        <p:txBody>
          <a:bodyPr/>
          <a:lstStyle/>
          <a:p>
            <a:r>
              <a:rPr lang="en-US" sz="2400" b="1" dirty="0"/>
              <a:t>Moving the Needle to Prevent Maternal Mortality in South Carolina</a:t>
            </a:r>
          </a:p>
        </p:txBody>
      </p:sp>
      <p:sp>
        <p:nvSpPr>
          <p:cNvPr id="6" name="Content Placeholder 5">
            <a:extLst>
              <a:ext uri="{FF2B5EF4-FFF2-40B4-BE49-F238E27FC236}">
                <a16:creationId xmlns:a16="http://schemas.microsoft.com/office/drawing/2014/main" id="{99BDFD61-7AA8-A56C-B7D3-24DCD30C6C2B}"/>
              </a:ext>
            </a:extLst>
          </p:cNvPr>
          <p:cNvSpPr>
            <a:spLocks noGrp="1"/>
          </p:cNvSpPr>
          <p:nvPr>
            <p:ph idx="1"/>
          </p:nvPr>
        </p:nvSpPr>
        <p:spPr>
          <a:xfrm>
            <a:off x="628650" y="1993227"/>
            <a:ext cx="7886700" cy="4987312"/>
          </a:xfrm>
        </p:spPr>
        <p:txBody>
          <a:bodyPr/>
          <a:lstStyle/>
          <a:p>
            <a:r>
              <a:rPr lang="en-US" sz="2400" dirty="0"/>
              <a:t>SC Birth Outcomes Initiative (BOI)</a:t>
            </a:r>
            <a:endParaRPr lang="en-US" sz="2400" dirty="0">
              <a:ea typeface="Open Sans"/>
              <a:cs typeface="Open Sans"/>
            </a:endParaRPr>
          </a:p>
          <a:p>
            <a:r>
              <a:rPr lang="en-US" sz="2400" dirty="0"/>
              <a:t>Alliance for Innovation on Maternal Health (AIM) and safety bundles</a:t>
            </a:r>
            <a:endParaRPr lang="en-US" sz="2400" dirty="0">
              <a:ea typeface="Open Sans"/>
              <a:cs typeface="Open Sans"/>
            </a:endParaRPr>
          </a:p>
          <a:p>
            <a:r>
              <a:rPr lang="en-US" sz="2400" dirty="0"/>
              <a:t>Extended Medicaid Coverage to 12 months postpartum</a:t>
            </a:r>
            <a:endParaRPr lang="en-US" sz="2400" dirty="0">
              <a:ea typeface="Open Sans"/>
              <a:cs typeface="Open Sans"/>
            </a:endParaRPr>
          </a:p>
          <a:p>
            <a:r>
              <a:rPr lang="en-US" sz="2400" dirty="0">
                <a:ea typeface="Open Sans"/>
                <a:cs typeface="Open Sans"/>
              </a:rPr>
              <a:t>SC's Perinatal Regionalized System of Care</a:t>
            </a:r>
          </a:p>
          <a:p>
            <a:r>
              <a:rPr lang="en-US" sz="2400" dirty="0">
                <a:ea typeface="Open Sans"/>
                <a:cs typeface="Open Sans"/>
              </a:rPr>
              <a:t>Educate providers and hospital staff</a:t>
            </a:r>
          </a:p>
          <a:p>
            <a:r>
              <a:rPr lang="en-US" sz="2400" dirty="0"/>
              <a:t>Partner with stakeholders </a:t>
            </a:r>
            <a:endParaRPr lang="en-US" sz="2400" dirty="0">
              <a:ea typeface="Open Sans"/>
              <a:cs typeface="Open Sans"/>
            </a:endParaRPr>
          </a:p>
          <a:p>
            <a:r>
              <a:rPr lang="en-US" sz="2400" dirty="0">
                <a:ea typeface="+mn-lt"/>
                <a:cs typeface="+mn-lt"/>
              </a:rPr>
              <a:t>Increase funding for maternal health</a:t>
            </a:r>
          </a:p>
          <a:p>
            <a:r>
              <a:rPr lang="en-US" sz="2400" dirty="0">
                <a:ea typeface="+mn-lt"/>
                <a:cs typeface="+mn-lt"/>
              </a:rPr>
              <a:t>Collaborate with community partners</a:t>
            </a:r>
          </a:p>
          <a:p>
            <a:r>
              <a:rPr lang="en-US" sz="2400" dirty="0">
                <a:ea typeface="+mn-lt"/>
                <a:cs typeface="+mn-lt"/>
              </a:rPr>
              <a:t>Promote the CDC Hear Her Campaign</a:t>
            </a:r>
          </a:p>
          <a:p>
            <a:pPr marL="0" indent="0">
              <a:buNone/>
            </a:pPr>
            <a:endParaRPr lang="en-US" sz="2400" dirty="0">
              <a:ea typeface="+mn-lt"/>
              <a:cs typeface="+mn-lt"/>
            </a:endParaRPr>
          </a:p>
        </p:txBody>
      </p:sp>
    </p:spTree>
    <p:extLst>
      <p:ext uri="{BB962C8B-B14F-4D97-AF65-F5344CB8AC3E}">
        <p14:creationId xmlns:p14="http://schemas.microsoft.com/office/powerpoint/2010/main" val="3854245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creenshot-urgent maternal warning signs.png">
            <a:extLst>
              <a:ext uri="{FF2B5EF4-FFF2-40B4-BE49-F238E27FC236}">
                <a16:creationId xmlns:a16="http://schemas.microsoft.com/office/drawing/2014/main" id="{BEFC6156-D36B-87DA-6706-8B37826072D9}"/>
              </a:ext>
            </a:extLst>
          </p:cNvPr>
          <p:cNvPicPr>
            <a:picLocks noChangeAspect="1"/>
          </p:cNvPicPr>
          <p:nvPr/>
        </p:nvPicPr>
        <p:blipFill>
          <a:blip r:embed="rId2"/>
          <a:stretch>
            <a:fillRect/>
          </a:stretch>
        </p:blipFill>
        <p:spPr>
          <a:xfrm>
            <a:off x="1417612" y="1219208"/>
            <a:ext cx="5891841" cy="5569772"/>
          </a:xfrm>
          <a:prstGeom prst="rect">
            <a:avLst/>
          </a:prstGeom>
        </p:spPr>
      </p:pic>
    </p:spTree>
    <p:extLst>
      <p:ext uri="{BB962C8B-B14F-4D97-AF65-F5344CB8AC3E}">
        <p14:creationId xmlns:p14="http://schemas.microsoft.com/office/powerpoint/2010/main" val="2937781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5BEDFC-24F2-8A7D-C759-C8BF2EE40DC3}"/>
              </a:ext>
            </a:extLst>
          </p:cNvPr>
          <p:cNvSpPr txBox="1"/>
          <p:nvPr/>
        </p:nvSpPr>
        <p:spPr>
          <a:xfrm>
            <a:off x="1705708" y="2312376"/>
            <a:ext cx="5134707" cy="369332"/>
          </a:xfrm>
          <a:prstGeom prst="rect">
            <a:avLst/>
          </a:prstGeom>
          <a:noFill/>
        </p:spPr>
        <p:txBody>
          <a:bodyPr wrap="square">
            <a:spAutoFit/>
          </a:bodyPr>
          <a:lstStyle/>
          <a:p>
            <a:pPr algn="ctr" eaLnBrk="1" hangingPunct="1"/>
            <a:r>
              <a:rPr lang="en-US" altLang="en-US" dirty="0">
                <a:latin typeface="Open Sans"/>
                <a:ea typeface="Open Sans"/>
                <a:cs typeface="Open Sans"/>
              </a:rPr>
              <a:t>Kimberly Jenkins </a:t>
            </a:r>
            <a:r>
              <a:rPr lang="en-US" altLang="en-US" dirty="0">
                <a:latin typeface="Open Sans"/>
                <a:ea typeface="Open Sans"/>
                <a:cs typeface="Open Sans"/>
                <a:hlinkClick r:id="rId2"/>
              </a:rPr>
              <a:t>jenkinka@dhec.sc.gov</a:t>
            </a:r>
            <a:endParaRPr lang="en-US" altLang="en-US" dirty="0">
              <a:hlinkClick r:id="rId2"/>
            </a:endParaRPr>
          </a:p>
        </p:txBody>
      </p:sp>
      <p:pic>
        <p:nvPicPr>
          <p:cNvPr id="4" name="Picture 3">
            <a:extLst>
              <a:ext uri="{FF2B5EF4-FFF2-40B4-BE49-F238E27FC236}">
                <a16:creationId xmlns:a16="http://schemas.microsoft.com/office/drawing/2014/main" id="{C795286D-9E24-58D4-2FAA-9D49AE235AFF}"/>
              </a:ext>
            </a:extLst>
          </p:cNvPr>
          <p:cNvPicPr>
            <a:picLocks noChangeAspect="1"/>
          </p:cNvPicPr>
          <p:nvPr/>
        </p:nvPicPr>
        <p:blipFill>
          <a:blip r:embed="rId3"/>
          <a:stretch>
            <a:fillRect/>
          </a:stretch>
        </p:blipFill>
        <p:spPr>
          <a:xfrm>
            <a:off x="2648308" y="3613666"/>
            <a:ext cx="3467819" cy="2672834"/>
          </a:xfrm>
          <a:prstGeom prst="rect">
            <a:avLst/>
          </a:prstGeom>
        </p:spPr>
      </p:pic>
      <p:sp>
        <p:nvSpPr>
          <p:cNvPr id="5" name="TextBox 4">
            <a:extLst>
              <a:ext uri="{FF2B5EF4-FFF2-40B4-BE49-F238E27FC236}">
                <a16:creationId xmlns:a16="http://schemas.microsoft.com/office/drawing/2014/main" id="{14B4CAD5-2198-845C-8957-DFB4E2215D3B}"/>
              </a:ext>
            </a:extLst>
          </p:cNvPr>
          <p:cNvSpPr txBox="1"/>
          <p:nvPr/>
        </p:nvSpPr>
        <p:spPr>
          <a:xfrm>
            <a:off x="1793631" y="1529862"/>
            <a:ext cx="5222631" cy="646331"/>
          </a:xfrm>
          <a:prstGeom prst="rect">
            <a:avLst/>
          </a:prstGeom>
          <a:noFill/>
        </p:spPr>
        <p:txBody>
          <a:bodyPr wrap="square" rtlCol="0">
            <a:spAutoFit/>
          </a:bodyPr>
          <a:lstStyle/>
          <a:p>
            <a:pPr algn="ctr"/>
            <a:r>
              <a:rPr lang="en-US" b="1" dirty="0"/>
              <a:t>Thank you</a:t>
            </a:r>
          </a:p>
          <a:p>
            <a:pPr algn="ctr"/>
            <a:r>
              <a:rPr lang="en-US" b="1" dirty="0"/>
              <a:t>Comments or Questions?</a:t>
            </a:r>
          </a:p>
        </p:txBody>
      </p:sp>
    </p:spTree>
    <p:extLst>
      <p:ext uri="{BB962C8B-B14F-4D97-AF65-F5344CB8AC3E}">
        <p14:creationId xmlns:p14="http://schemas.microsoft.com/office/powerpoint/2010/main" val="3273290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B72818-DDC3-4DDE-9ABC-75DB8881C2A2}"/>
              </a:ext>
            </a:extLst>
          </p:cNvPr>
          <p:cNvSpPr>
            <a:spLocks noGrp="1"/>
          </p:cNvSpPr>
          <p:nvPr>
            <p:ph type="title"/>
          </p:nvPr>
        </p:nvSpPr>
        <p:spPr/>
        <p:txBody>
          <a:bodyPr/>
          <a:lstStyle/>
          <a:p>
            <a:r>
              <a:rPr lang="en-US" sz="2700" b="1" dirty="0">
                <a:solidFill>
                  <a:srgbClr val="005DAA"/>
                </a:solidFill>
                <a:latin typeface="Calibri" pitchFamily="34" charset="0"/>
              </a:rPr>
              <a:t>South Carolina MMMRC Scope, Mission, and Vision</a:t>
            </a:r>
          </a:p>
        </p:txBody>
      </p:sp>
      <p:sp>
        <p:nvSpPr>
          <p:cNvPr id="9" name="Rectangle 8">
            <a:extLst>
              <a:ext uri="{FF2B5EF4-FFF2-40B4-BE49-F238E27FC236}">
                <a16:creationId xmlns:a16="http://schemas.microsoft.com/office/drawing/2014/main" id="{7F4FBE44-5C2F-4089-A40C-5ABEFCCDE59C}"/>
              </a:ext>
            </a:extLst>
          </p:cNvPr>
          <p:cNvSpPr/>
          <p:nvPr/>
        </p:nvSpPr>
        <p:spPr>
          <a:xfrm>
            <a:off x="2437193" y="5723751"/>
            <a:ext cx="6706811" cy="230832"/>
          </a:xfrm>
          <a:prstGeom prst="rect">
            <a:avLst/>
          </a:prstGeom>
        </p:spPr>
        <p:txBody>
          <a:bodyPr wrap="square">
            <a:spAutoFit/>
          </a:bodyPr>
          <a:lstStyle/>
          <a:p>
            <a:pPr algn="r"/>
            <a:r>
              <a:rPr lang="en-US" sz="900" dirty="0"/>
              <a:t>Sourced from: MMRIA Facilitation Guide </a:t>
            </a:r>
            <a:r>
              <a:rPr lang="en-US" sz="900" dirty="0">
                <a:hlinkClick r:id="rId3"/>
              </a:rPr>
              <a:t>https://reviewtoaction.org/content/committee-facilitation-guide</a:t>
            </a:r>
            <a:r>
              <a:rPr lang="en-US" sz="900" dirty="0"/>
              <a:t> </a:t>
            </a:r>
          </a:p>
        </p:txBody>
      </p:sp>
      <p:graphicFrame>
        <p:nvGraphicFramePr>
          <p:cNvPr id="2" name="Table 1">
            <a:extLst>
              <a:ext uri="{FF2B5EF4-FFF2-40B4-BE49-F238E27FC236}">
                <a16:creationId xmlns:a16="http://schemas.microsoft.com/office/drawing/2014/main" id="{D7A48FFC-E282-44BD-88AF-F11139619F6E}"/>
              </a:ext>
            </a:extLst>
          </p:cNvPr>
          <p:cNvGraphicFramePr>
            <a:graphicFrameLocks noGrp="1"/>
          </p:cNvGraphicFramePr>
          <p:nvPr>
            <p:extLst>
              <p:ext uri="{D42A27DB-BD31-4B8C-83A1-F6EECF244321}">
                <p14:modId xmlns:p14="http://schemas.microsoft.com/office/powerpoint/2010/main" val="663952170"/>
              </p:ext>
            </p:extLst>
          </p:nvPr>
        </p:nvGraphicFramePr>
        <p:xfrm>
          <a:off x="133165" y="2621565"/>
          <a:ext cx="8889194" cy="4236439"/>
        </p:xfrm>
        <a:graphic>
          <a:graphicData uri="http://schemas.openxmlformats.org/drawingml/2006/table">
            <a:tbl>
              <a:tblPr firstRow="1" bandRow="1">
                <a:tableStyleId>{5C22544A-7EE6-4342-B048-85BDC9FD1C3A}</a:tableStyleId>
              </a:tblPr>
              <a:tblGrid>
                <a:gridCol w="2955382">
                  <a:extLst>
                    <a:ext uri="{9D8B030D-6E8A-4147-A177-3AD203B41FA5}">
                      <a16:colId xmlns:a16="http://schemas.microsoft.com/office/drawing/2014/main" val="555365270"/>
                    </a:ext>
                  </a:extLst>
                </a:gridCol>
                <a:gridCol w="2966906">
                  <a:extLst>
                    <a:ext uri="{9D8B030D-6E8A-4147-A177-3AD203B41FA5}">
                      <a16:colId xmlns:a16="http://schemas.microsoft.com/office/drawing/2014/main" val="338323233"/>
                    </a:ext>
                  </a:extLst>
                </a:gridCol>
                <a:gridCol w="2966906">
                  <a:extLst>
                    <a:ext uri="{9D8B030D-6E8A-4147-A177-3AD203B41FA5}">
                      <a16:colId xmlns:a16="http://schemas.microsoft.com/office/drawing/2014/main" val="2289559104"/>
                    </a:ext>
                  </a:extLst>
                </a:gridCol>
              </a:tblGrid>
              <a:tr h="42364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A9CE"/>
                          </a:solidFill>
                          <a:latin typeface="Calibri" pitchFamily="34" charset="0"/>
                          <a:ea typeface="+mn-ea"/>
                          <a:cs typeface="+mn-cs"/>
                        </a:rPr>
                        <a:t>Scope: </a:t>
                      </a:r>
                      <a:r>
                        <a:rPr lang="en-US" sz="1500" b="0" i="1" dirty="0">
                          <a:solidFill>
                            <a:srgbClr val="00629B"/>
                          </a:solidFill>
                        </a:rPr>
                        <a:t>To review all pregnancy-associated deaths of persons with indication of </a:t>
                      </a:r>
                      <a:r>
                        <a:rPr lang="en-US" sz="1500" b="0" i="1" dirty="0">
                          <a:solidFill>
                            <a:srgbClr val="FF0000"/>
                          </a:solidFill>
                        </a:rPr>
                        <a:t>pregnancy up to 365 days, regardless of cause.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1" kern="1200" dirty="0">
                        <a:solidFill>
                          <a:srgbClr val="005DAA"/>
                        </a:solidFill>
                        <a:latin typeface="Calibri" pitchFamily="34" charset="0"/>
                        <a:ea typeface="+mn-ea"/>
                        <a:cs typeface="+mn-cs"/>
                      </a:endParaRPr>
                    </a:p>
                    <a:p>
                      <a:endParaRPr lang="en-US" sz="1500" dirty="0"/>
                    </a:p>
                  </a:txBody>
                  <a:tcPr marL="68580" marR="68580" marT="34290" marB="34290">
                    <a:solidFill>
                      <a:schemeClr val="bg1"/>
                    </a:solidFill>
                  </a:tcPr>
                </a:tc>
                <a:tc>
                  <a:txBody>
                    <a:bodyPr/>
                    <a:lstStyle/>
                    <a:p>
                      <a:pPr marL="0" indent="0">
                        <a:buNone/>
                      </a:pPr>
                      <a:r>
                        <a:rPr lang="en-US" sz="2400" b="1" kern="1200" dirty="0">
                          <a:solidFill>
                            <a:srgbClr val="00A9CE"/>
                          </a:solidFill>
                          <a:latin typeface="Calibri" pitchFamily="34" charset="0"/>
                          <a:ea typeface="+mn-ea"/>
                          <a:cs typeface="+mn-cs"/>
                        </a:rPr>
                        <a:t>Mission: </a:t>
                      </a:r>
                      <a:r>
                        <a:rPr lang="en-US" sz="1500" b="0" i="1" dirty="0">
                          <a:solidFill>
                            <a:srgbClr val="00629B"/>
                          </a:solidFill>
                        </a:rPr>
                        <a:t>To identify pregnancy-associated deaths, review those caused by pregnancy complications and other associated causes and </a:t>
                      </a:r>
                      <a:r>
                        <a:rPr lang="en-US" sz="1500" b="0" i="1" dirty="0">
                          <a:solidFill>
                            <a:srgbClr val="FF0000"/>
                          </a:solidFill>
                        </a:rPr>
                        <a:t>identify the factors contributing to these deaths and recommend public health and clinical interventions that may reduce these deaths and improve systems of care.</a:t>
                      </a:r>
                    </a:p>
                  </a:txBody>
                  <a:tcPr marL="68580" marR="68580" marT="34290" marB="34290">
                    <a:solidFill>
                      <a:schemeClr val="bg1"/>
                    </a:solidFill>
                  </a:tcPr>
                </a:tc>
                <a:tc>
                  <a:txBody>
                    <a:bodyPr/>
                    <a:lstStyle/>
                    <a:p>
                      <a:pPr marL="0" indent="0">
                        <a:buNone/>
                      </a:pPr>
                      <a:r>
                        <a:rPr lang="en-US" sz="2400" b="1" kern="1200" dirty="0">
                          <a:solidFill>
                            <a:srgbClr val="00A9CE"/>
                          </a:solidFill>
                          <a:latin typeface="Calibri" pitchFamily="34" charset="0"/>
                          <a:ea typeface="+mn-ea"/>
                          <a:cs typeface="+mn-cs"/>
                        </a:rPr>
                        <a:t>Vision: </a:t>
                      </a:r>
                      <a:r>
                        <a:rPr lang="en-US" sz="1500" b="0" i="1" dirty="0">
                          <a:solidFill>
                            <a:schemeClr val="tx1"/>
                          </a:solidFill>
                        </a:rPr>
                        <a:t>The Maternal Mortality Review Committee’s vision is </a:t>
                      </a:r>
                      <a:r>
                        <a:rPr lang="en-US" sz="1500" b="0" i="1" dirty="0">
                          <a:solidFill>
                            <a:srgbClr val="00629B"/>
                          </a:solidFill>
                        </a:rPr>
                        <a:t>to </a:t>
                      </a:r>
                      <a:r>
                        <a:rPr lang="en-US" sz="1500" b="0" i="1" dirty="0">
                          <a:solidFill>
                            <a:srgbClr val="FF0000"/>
                          </a:solidFill>
                        </a:rPr>
                        <a:t>eliminate preventable maternal deaths, reduce maternal morbidities, and improve population health for those of reproductive age.</a:t>
                      </a:r>
                    </a:p>
                    <a:p>
                      <a:endParaRPr lang="en-US" sz="1500" dirty="0"/>
                    </a:p>
                  </a:txBody>
                  <a:tcPr marL="68580" marR="68580" marT="34290" marB="34290">
                    <a:solidFill>
                      <a:schemeClr val="bg1"/>
                    </a:solidFill>
                  </a:tcPr>
                </a:tc>
                <a:extLst>
                  <a:ext uri="{0D108BD9-81ED-4DB2-BD59-A6C34878D82A}">
                    <a16:rowId xmlns:a16="http://schemas.microsoft.com/office/drawing/2014/main" val="352933087"/>
                  </a:ext>
                </a:extLst>
              </a:tr>
            </a:tbl>
          </a:graphicData>
        </a:graphic>
      </p:graphicFrame>
      <p:sp>
        <p:nvSpPr>
          <p:cNvPr id="3" name="TextBox 2">
            <a:extLst>
              <a:ext uri="{FF2B5EF4-FFF2-40B4-BE49-F238E27FC236}">
                <a16:creationId xmlns:a16="http://schemas.microsoft.com/office/drawing/2014/main" id="{CE27F896-6AF2-FF89-1730-D7D869E8564B}"/>
              </a:ext>
            </a:extLst>
          </p:cNvPr>
          <p:cNvSpPr txBox="1"/>
          <p:nvPr/>
        </p:nvSpPr>
        <p:spPr>
          <a:xfrm>
            <a:off x="798990" y="2263806"/>
            <a:ext cx="6853561" cy="369332"/>
          </a:xfrm>
          <a:prstGeom prst="rect">
            <a:avLst/>
          </a:prstGeom>
          <a:noFill/>
        </p:spPr>
        <p:txBody>
          <a:bodyPr wrap="square" rtlCol="0">
            <a:spAutoFit/>
          </a:bodyPr>
          <a:lstStyle/>
          <a:p>
            <a:pPr algn="ctr"/>
            <a:r>
              <a:rPr lang="en-US" b="1" dirty="0"/>
              <a:t>SC Maternal Mortality Review Committee</a:t>
            </a:r>
          </a:p>
        </p:txBody>
      </p:sp>
    </p:spTree>
    <p:extLst>
      <p:ext uri="{BB962C8B-B14F-4D97-AF65-F5344CB8AC3E}">
        <p14:creationId xmlns:p14="http://schemas.microsoft.com/office/powerpoint/2010/main" val="2868509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27C9B3-0E59-450D-8289-665F2D171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300" y="857255"/>
            <a:ext cx="4457700" cy="4564019"/>
          </a:xfrm>
          <a:prstGeom prst="rect">
            <a:avLst/>
          </a:prstGeom>
          <a:blipFill dpi="0" rotWithShape="1">
            <a:blip r:embed="rId4"/>
            <a:srcRect/>
            <a:tile tx="0" ty="0" sx="100000" sy="100000" flip="none" algn="tl"/>
          </a:blipFill>
          <a:ln>
            <a:solidFill>
              <a:schemeClr val="bg1"/>
            </a:solidFill>
          </a:ln>
        </p:spPr>
      </p:pic>
      <p:sp>
        <p:nvSpPr>
          <p:cNvPr id="3" name="Content Placeholder 2">
            <a:extLst>
              <a:ext uri="{FF2B5EF4-FFF2-40B4-BE49-F238E27FC236}">
                <a16:creationId xmlns:a16="http://schemas.microsoft.com/office/drawing/2014/main" id="{3863CC15-A310-401D-ADD5-A6158B5738CF}"/>
              </a:ext>
            </a:extLst>
          </p:cNvPr>
          <p:cNvSpPr>
            <a:spLocks noGrp="1"/>
          </p:cNvSpPr>
          <p:nvPr>
            <p:ph sz="half" idx="1"/>
          </p:nvPr>
        </p:nvSpPr>
        <p:spPr>
          <a:xfrm>
            <a:off x="-176322" y="1532707"/>
            <a:ext cx="6183086" cy="1479050"/>
          </a:xfrm>
        </p:spPr>
        <p:txBody>
          <a:bodyPr>
            <a:normAutofit/>
          </a:bodyPr>
          <a:lstStyle/>
          <a:p>
            <a:pPr lvl="1"/>
            <a:endParaRPr lang="en-US" sz="2700" b="1" dirty="0">
              <a:solidFill>
                <a:srgbClr val="005DAA"/>
              </a:solidFill>
              <a:latin typeface="Calibri" pitchFamily="34" charset="0"/>
              <a:ea typeface="+mj-ea"/>
              <a:cs typeface="+mj-cs"/>
            </a:endParaRPr>
          </a:p>
          <a:p>
            <a:pPr marL="342900" lvl="1" indent="0">
              <a:buNone/>
            </a:pPr>
            <a:r>
              <a:rPr lang="en-US" sz="2175" b="1" dirty="0">
                <a:solidFill>
                  <a:srgbClr val="005DAA"/>
                </a:solidFill>
                <a:latin typeface="Calibri" pitchFamily="34" charset="0"/>
                <a:ea typeface="+mj-ea"/>
                <a:cs typeface="+mj-cs"/>
              </a:rPr>
              <a:t>Pregnancy-associated death: </a:t>
            </a:r>
          </a:p>
          <a:p>
            <a:pPr lvl="2"/>
            <a:r>
              <a:rPr lang="en-US" i="1" dirty="0"/>
              <a:t>A death during or within one year of pregnancy irrespective of cause.</a:t>
            </a:r>
          </a:p>
          <a:p>
            <a:endParaRPr lang="en-US" dirty="0"/>
          </a:p>
        </p:txBody>
      </p:sp>
      <p:sp>
        <p:nvSpPr>
          <p:cNvPr id="4" name="Content Placeholder 3">
            <a:extLst>
              <a:ext uri="{FF2B5EF4-FFF2-40B4-BE49-F238E27FC236}">
                <a16:creationId xmlns:a16="http://schemas.microsoft.com/office/drawing/2014/main" id="{BA541BAA-837E-4264-AB59-7B354805BB0C}"/>
              </a:ext>
            </a:extLst>
          </p:cNvPr>
          <p:cNvSpPr>
            <a:spLocks noGrp="1"/>
          </p:cNvSpPr>
          <p:nvPr>
            <p:ph sz="half" idx="2"/>
          </p:nvPr>
        </p:nvSpPr>
        <p:spPr>
          <a:xfrm>
            <a:off x="95145" y="2995614"/>
            <a:ext cx="5157902" cy="1556203"/>
          </a:xfrm>
        </p:spPr>
        <p:txBody>
          <a:bodyPr>
            <a:normAutofit/>
          </a:bodyPr>
          <a:lstStyle/>
          <a:p>
            <a:pPr marL="0" indent="0">
              <a:buNone/>
            </a:pPr>
            <a:r>
              <a:rPr lang="en-US" sz="2175" b="1" dirty="0">
                <a:solidFill>
                  <a:srgbClr val="005DAA"/>
                </a:solidFill>
                <a:latin typeface="Calibri" pitchFamily="34" charset="0"/>
                <a:ea typeface="+mj-ea"/>
                <a:cs typeface="+mj-cs"/>
              </a:rPr>
              <a:t>Pregnancy-related death:</a:t>
            </a:r>
            <a:r>
              <a:rPr lang="en-US" sz="2175" dirty="0"/>
              <a:t> </a:t>
            </a:r>
          </a:p>
          <a:p>
            <a:pPr lvl="1"/>
            <a:r>
              <a:rPr lang="en-US" sz="1500" i="1" dirty="0"/>
              <a:t>A death while pregnant or within one year of the end of pregnancy from a pregnancy complication, a chain of events initiated by pregnancy, or the aggravation of an unrelated condition by the physiologic effects of pregnancy.</a:t>
            </a:r>
          </a:p>
          <a:p>
            <a:endParaRPr lang="en-US" dirty="0"/>
          </a:p>
        </p:txBody>
      </p:sp>
      <p:sp>
        <p:nvSpPr>
          <p:cNvPr id="5" name="Rectangle 4">
            <a:extLst>
              <a:ext uri="{FF2B5EF4-FFF2-40B4-BE49-F238E27FC236}">
                <a16:creationId xmlns:a16="http://schemas.microsoft.com/office/drawing/2014/main" id="{8C3BED81-4953-458C-8476-3895CFB37DA5}"/>
              </a:ext>
            </a:extLst>
          </p:cNvPr>
          <p:cNvSpPr/>
          <p:nvPr/>
        </p:nvSpPr>
        <p:spPr>
          <a:xfrm>
            <a:off x="2338758" y="5614142"/>
            <a:ext cx="6666035" cy="369332"/>
          </a:xfrm>
          <a:prstGeom prst="rect">
            <a:avLst/>
          </a:prstGeom>
        </p:spPr>
        <p:txBody>
          <a:bodyPr wrap="square">
            <a:spAutoFit/>
          </a:bodyPr>
          <a:lstStyle/>
          <a:p>
            <a:pPr algn="r" defTabSz="685800" eaLnBrk="1" fontAlgn="auto" hangingPunct="1">
              <a:spcBef>
                <a:spcPts val="0"/>
              </a:spcBef>
              <a:spcAft>
                <a:spcPts val="0"/>
              </a:spcAft>
            </a:pPr>
            <a:r>
              <a:rPr lang="en-US" sz="900" dirty="0">
                <a:solidFill>
                  <a:prstClr val="black"/>
                </a:solidFill>
                <a:latin typeface="Calibri" panose="020F0502020204030204"/>
              </a:rPr>
              <a:t>Sourced from: MMRIA Facilitation Guide and Review to Action </a:t>
            </a:r>
            <a:r>
              <a:rPr lang="en-US" sz="900" dirty="0">
                <a:solidFill>
                  <a:prstClr val="black"/>
                </a:solidFill>
                <a:latin typeface="Calibri" panose="020F0502020204030204"/>
                <a:hlinkClick r:id="rId5"/>
              </a:rPr>
              <a:t>https://reviewtoaction.org/content/mmria-committee-facilitation-guide</a:t>
            </a:r>
            <a:r>
              <a:rPr lang="en-US" sz="900" dirty="0">
                <a:solidFill>
                  <a:prstClr val="black"/>
                </a:solidFill>
                <a:latin typeface="Calibri" panose="020F0502020204030204"/>
              </a:rPr>
              <a:t> </a:t>
            </a:r>
          </a:p>
          <a:p>
            <a:pPr algn="r" defTabSz="685800" eaLnBrk="1" fontAlgn="auto" hangingPunct="1">
              <a:spcBef>
                <a:spcPts val="0"/>
              </a:spcBef>
              <a:spcAft>
                <a:spcPts val="0"/>
              </a:spcAft>
            </a:pPr>
            <a:r>
              <a:rPr lang="en-US" sz="900" dirty="0">
                <a:solidFill>
                  <a:prstClr val="black"/>
                </a:solidFill>
                <a:latin typeface="Calibri" panose="020F0502020204030204"/>
              </a:rPr>
              <a:t>Graphic sourced from: South Dakota Department of Health </a:t>
            </a:r>
            <a:r>
              <a:rPr lang="en-US" sz="900" u="sng" dirty="0">
                <a:solidFill>
                  <a:prstClr val="black"/>
                </a:solidFill>
                <a:latin typeface="Calibri" panose="020F0502020204030204"/>
                <a:hlinkClick r:id="rId6"/>
              </a:rPr>
              <a:t>https://doh.sd.gov/statistics/maternalmortality.aspx</a:t>
            </a:r>
            <a:r>
              <a:rPr lang="en-US" sz="900" dirty="0">
                <a:solidFill>
                  <a:prstClr val="black"/>
                </a:solidFill>
                <a:latin typeface="Calibri" panose="020F0502020204030204"/>
              </a:rPr>
              <a:t> </a:t>
            </a:r>
          </a:p>
        </p:txBody>
      </p:sp>
      <p:sp>
        <p:nvSpPr>
          <p:cNvPr id="2" name="TextBox 1">
            <a:extLst>
              <a:ext uri="{FF2B5EF4-FFF2-40B4-BE49-F238E27FC236}">
                <a16:creationId xmlns:a16="http://schemas.microsoft.com/office/drawing/2014/main" id="{BE8F38BC-F98D-43BE-957F-9E7869D5B6C2}"/>
              </a:ext>
            </a:extLst>
          </p:cNvPr>
          <p:cNvSpPr txBox="1"/>
          <p:nvPr/>
        </p:nvSpPr>
        <p:spPr>
          <a:xfrm>
            <a:off x="187821" y="4554241"/>
            <a:ext cx="5316164" cy="1223412"/>
          </a:xfrm>
          <a:prstGeom prst="rect">
            <a:avLst/>
          </a:prstGeom>
          <a:noFill/>
        </p:spPr>
        <p:txBody>
          <a:bodyPr wrap="square" rtlCol="0">
            <a:spAutoFit/>
          </a:bodyPr>
          <a:lstStyle/>
          <a:p>
            <a:pPr defTabSz="685800" eaLnBrk="1" fontAlgn="auto" hangingPunct="1">
              <a:spcBef>
                <a:spcPts val="0"/>
              </a:spcBef>
              <a:spcAft>
                <a:spcPts val="0"/>
              </a:spcAft>
            </a:pPr>
            <a:r>
              <a:rPr lang="en-US" sz="2175" b="1" dirty="0">
                <a:solidFill>
                  <a:srgbClr val="005DAA"/>
                </a:solidFill>
                <a:latin typeface="Calibri" pitchFamily="34" charset="0"/>
              </a:rPr>
              <a:t>Pregnancy-associated but NOT related death:</a:t>
            </a:r>
          </a:p>
          <a:p>
            <a:pPr marL="557213" lvl="1" indent="-214313" defTabSz="685800" eaLnBrk="1" fontAlgn="auto" hangingPunct="1">
              <a:spcBef>
                <a:spcPts val="0"/>
              </a:spcBef>
              <a:spcAft>
                <a:spcPts val="0"/>
              </a:spcAft>
              <a:buFont typeface="Arial" panose="020B0604020202020204" pitchFamily="34" charset="0"/>
              <a:buChar char="•"/>
            </a:pPr>
            <a:r>
              <a:rPr lang="en-US" sz="1500" i="1" dirty="0">
                <a:solidFill>
                  <a:prstClr val="black"/>
                </a:solidFill>
                <a:latin typeface="Calibri" panose="020F0502020204030204"/>
              </a:rPr>
              <a:t>A death during or within one year of the end of pregnancy from a cause that is not related to pregnancy.</a:t>
            </a:r>
          </a:p>
        </p:txBody>
      </p:sp>
      <p:sp>
        <p:nvSpPr>
          <p:cNvPr id="8" name="TextBox 7">
            <a:extLst>
              <a:ext uri="{FF2B5EF4-FFF2-40B4-BE49-F238E27FC236}">
                <a16:creationId xmlns:a16="http://schemas.microsoft.com/office/drawing/2014/main" id="{1FC7478F-9368-4FAA-9F8B-19BBA4C31E0A}"/>
              </a:ext>
            </a:extLst>
          </p:cNvPr>
          <p:cNvSpPr txBox="1"/>
          <p:nvPr/>
        </p:nvSpPr>
        <p:spPr>
          <a:xfrm>
            <a:off x="2530046" y="1044567"/>
            <a:ext cx="3568014" cy="761747"/>
          </a:xfrm>
          <a:prstGeom prst="rect">
            <a:avLst/>
          </a:prstGeom>
          <a:noFill/>
        </p:spPr>
        <p:txBody>
          <a:bodyPr wrap="square" rtlCol="0">
            <a:spAutoFit/>
          </a:bodyPr>
          <a:lstStyle/>
          <a:p>
            <a:pPr algn="ctr" defTabSz="685800" eaLnBrk="1" fontAlgn="auto" hangingPunct="1">
              <a:spcBef>
                <a:spcPts val="0"/>
              </a:spcBef>
              <a:spcAft>
                <a:spcPts val="0"/>
              </a:spcAft>
            </a:pPr>
            <a:r>
              <a:rPr lang="en-US" sz="3000" b="1" dirty="0">
                <a:solidFill>
                  <a:srgbClr val="005DAA"/>
                </a:solidFill>
                <a:latin typeface="Calibri" pitchFamily="34" charset="0"/>
              </a:rPr>
              <a:t>Key Definitions</a:t>
            </a:r>
          </a:p>
          <a:p>
            <a:pPr algn="ctr" defTabSz="685800" eaLnBrk="1" fontAlgn="auto" hangingPunct="1">
              <a:spcBef>
                <a:spcPts val="0"/>
              </a:spcBef>
              <a:spcAft>
                <a:spcPts val="0"/>
              </a:spcAft>
            </a:pPr>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2609792467"/>
      </p:ext>
    </p:extLst>
  </p:cSld>
  <p:clrMapOvr>
    <a:masterClrMapping/>
  </p:clrMapOvr>
  <mc:AlternateContent xmlns:mc="http://schemas.openxmlformats.org/markup-compatibility/2006" xmlns:p14="http://schemas.microsoft.com/office/powerpoint/2010/main">
    <mc:Choice Requires="p14">
      <p:transition p14:dur="0" advTm="51860"/>
    </mc:Choice>
    <mc:Fallback xmlns="">
      <p:transition advTm="5186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748393" y="2272892"/>
            <a:ext cx="7886700" cy="4043549"/>
          </a:xfrm>
        </p:spPr>
        <p:txBody>
          <a:bodyPr>
            <a:normAutofit/>
          </a:bodyPr>
          <a:lstStyle/>
          <a:p>
            <a:pPr marL="0" indent="0" algn="ctr">
              <a:buNone/>
            </a:pPr>
            <a:r>
              <a:rPr lang="en-US" sz="12450" b="1" dirty="0">
                <a:solidFill>
                  <a:srgbClr val="000000"/>
                </a:solidFill>
              </a:rPr>
              <a:t>42</a:t>
            </a:r>
          </a:p>
          <a:p>
            <a:pPr marL="0" indent="0" algn="ctr">
              <a:buNone/>
            </a:pPr>
            <a:r>
              <a:rPr lang="en-US" sz="2400" dirty="0">
                <a:solidFill>
                  <a:srgbClr val="000000"/>
                </a:solidFill>
              </a:rPr>
              <a:t>In 2018-2019, 42 women died because of pregnancy complications, the committee reviewed 115 pregnancy associated deaths. </a:t>
            </a:r>
          </a:p>
          <a:p>
            <a:pPr marL="0" indent="0" algn="ctr">
              <a:buNone/>
            </a:pPr>
            <a:endParaRPr lang="en-US" sz="2400" dirty="0">
              <a:solidFill>
                <a:srgbClr val="000000"/>
              </a:solidFill>
              <a:ea typeface="Open Sans"/>
              <a:cs typeface="Open Sans"/>
            </a:endParaRPr>
          </a:p>
          <a:p>
            <a:pPr marL="0" indent="0" algn="ctr">
              <a:buNone/>
            </a:pPr>
            <a:endParaRPr lang="en-US" sz="2400" dirty="0">
              <a:solidFill>
                <a:srgbClr val="000000"/>
              </a:solidFill>
              <a:ea typeface="Open Sans"/>
              <a:cs typeface="Open Sans"/>
            </a:endParaRPr>
          </a:p>
          <a:p>
            <a:pPr marL="0" indent="0" algn="ctr">
              <a:buNone/>
            </a:pPr>
            <a:endParaRPr lang="en-US" sz="2400" b="1" dirty="0">
              <a:solidFill>
                <a:srgbClr val="000000"/>
              </a:solidFill>
            </a:endParaRPr>
          </a:p>
          <a:p>
            <a:pPr marL="0" indent="0" algn="ctr">
              <a:buNone/>
            </a:pPr>
            <a:endParaRPr lang="en-US" sz="2400" b="1" dirty="0">
              <a:solidFill>
                <a:srgbClr val="000000"/>
              </a:solidFill>
            </a:endParaRPr>
          </a:p>
        </p:txBody>
      </p:sp>
      <p:sp>
        <p:nvSpPr>
          <p:cNvPr id="6" name="Title 1">
            <a:extLst>
              <a:ext uri="{FF2B5EF4-FFF2-40B4-BE49-F238E27FC236}">
                <a16:creationId xmlns:a16="http://schemas.microsoft.com/office/drawing/2014/main" id="{F06F5CB7-9D64-453F-BE72-71A4C0727238}"/>
              </a:ext>
            </a:extLst>
          </p:cNvPr>
          <p:cNvSpPr txBox="1">
            <a:spLocks/>
          </p:cNvSpPr>
          <p:nvPr/>
        </p:nvSpPr>
        <p:spPr>
          <a:xfrm>
            <a:off x="403687" y="1088380"/>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rgbClr val="005DAA"/>
                </a:solidFill>
                <a:latin typeface="Montserrat"/>
              </a:rPr>
              <a:t>Every Maternal Death is a Tragedy</a:t>
            </a:r>
            <a:r>
              <a:rPr lang="en-US" sz="3000" b="1" dirty="0">
                <a:solidFill>
                  <a:srgbClr val="005DAA"/>
                </a:solidFill>
                <a:latin typeface="Calibri"/>
                <a:cs typeface="Calibri"/>
              </a:rPr>
              <a:t> </a:t>
            </a:r>
            <a:endParaRPr lang="en-US" sz="3000" dirty="0">
              <a:latin typeface="+mn-lt"/>
            </a:endParaRPr>
          </a:p>
        </p:txBody>
      </p:sp>
      <p:sp>
        <p:nvSpPr>
          <p:cNvPr id="2" name="Rectangle 1">
            <a:extLst>
              <a:ext uri="{FF2B5EF4-FFF2-40B4-BE49-F238E27FC236}">
                <a16:creationId xmlns:a16="http://schemas.microsoft.com/office/drawing/2014/main" id="{524FDB1B-E2D5-4917-BB65-52F07BCEC481}"/>
              </a:ext>
            </a:extLst>
          </p:cNvPr>
          <p:cNvSpPr/>
          <p:nvPr/>
        </p:nvSpPr>
        <p:spPr>
          <a:xfrm>
            <a:off x="949911" y="5829762"/>
            <a:ext cx="10309660" cy="261610"/>
          </a:xfrm>
          <a:prstGeom prst="rect">
            <a:avLst/>
          </a:prstGeom>
        </p:spPr>
        <p:txBody>
          <a:bodyPr wrap="square" lIns="91440" tIns="45720" rIns="91440" bIns="45720" anchor="t">
            <a:spAutoFit/>
          </a:bodyPr>
          <a:lstStyle/>
          <a:p>
            <a:r>
              <a:rPr lang="en-US" sz="1100" dirty="0">
                <a:latin typeface="Open Sans"/>
                <a:ea typeface="Open Sans"/>
                <a:cs typeface="Open Sans"/>
              </a:rPr>
              <a:t>Sourced from: 2022 and 2023 SCMMMRC Legislative Briefs </a:t>
            </a:r>
          </a:p>
        </p:txBody>
      </p:sp>
    </p:spTree>
    <p:extLst>
      <p:ext uri="{BB962C8B-B14F-4D97-AF65-F5344CB8AC3E}">
        <p14:creationId xmlns:p14="http://schemas.microsoft.com/office/powerpoint/2010/main" val="352116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F81E0B39-86FC-D7C5-5E6E-2EB65D9F4CE1}"/>
              </a:ext>
            </a:extLst>
          </p:cNvPr>
          <p:cNvSpPr>
            <a:spLocks noGrp="1"/>
          </p:cNvSpPr>
          <p:nvPr>
            <p:ph type="title"/>
          </p:nvPr>
        </p:nvSpPr>
        <p:spPr>
          <a:xfrm>
            <a:off x="628650" y="1301118"/>
            <a:ext cx="7886700" cy="82296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eaLnBrk="1" hangingPunct="1"/>
            <a:r>
              <a:rPr lang="en-US" sz="2800" dirty="0"/>
              <a:t>Pregnancy Related Mortality Ratio (PRMR)</a:t>
            </a:r>
            <a:endParaRPr lang="en-US" altLang="en-US" sz="2800" dirty="0"/>
          </a:p>
        </p:txBody>
      </p:sp>
      <p:graphicFrame>
        <p:nvGraphicFramePr>
          <p:cNvPr id="7" name="Content Placeholder 6">
            <a:extLst>
              <a:ext uri="{FF2B5EF4-FFF2-40B4-BE49-F238E27FC236}">
                <a16:creationId xmlns:a16="http://schemas.microsoft.com/office/drawing/2014/main" id="{245BA5AC-1872-9E13-2C14-BE318053C388}"/>
              </a:ext>
            </a:extLst>
          </p:cNvPr>
          <p:cNvGraphicFramePr>
            <a:graphicFrameLocks noGrp="1"/>
          </p:cNvGraphicFramePr>
          <p:nvPr>
            <p:ph idx="1"/>
            <p:extLst>
              <p:ext uri="{D42A27DB-BD31-4B8C-83A1-F6EECF244321}">
                <p14:modId xmlns:p14="http://schemas.microsoft.com/office/powerpoint/2010/main" val="1715625288"/>
              </p:ext>
            </p:extLst>
          </p:nvPr>
        </p:nvGraphicFramePr>
        <p:xfrm>
          <a:off x="4572004" y="3125253"/>
          <a:ext cx="3943349" cy="3217347"/>
        </p:xfrm>
        <a:graphic>
          <a:graphicData uri="http://schemas.openxmlformats.org/drawingml/2006/chart">
            <c:chart xmlns:c="http://schemas.openxmlformats.org/drawingml/2006/chart" xmlns:r="http://schemas.openxmlformats.org/officeDocument/2006/relationships" r:id="rId2"/>
          </a:graphicData>
        </a:graphic>
      </p:graphicFrame>
      <p:sp>
        <p:nvSpPr>
          <p:cNvPr id="9" name="Content Placeholder 2">
            <a:extLst>
              <a:ext uri="{FF2B5EF4-FFF2-40B4-BE49-F238E27FC236}">
                <a16:creationId xmlns:a16="http://schemas.microsoft.com/office/drawing/2014/main" id="{BB60F79E-0E61-D654-9C86-6229734B2087}"/>
              </a:ext>
            </a:extLst>
          </p:cNvPr>
          <p:cNvSpPr txBox="1">
            <a:spLocks/>
          </p:cNvSpPr>
          <p:nvPr/>
        </p:nvSpPr>
        <p:spPr bwMode="auto">
          <a:xfrm>
            <a:off x="628650" y="3246120"/>
            <a:ext cx="3696860" cy="2160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A9CE"/>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A9CE"/>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A9CE"/>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A9CE"/>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00A9C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dirty="0"/>
              <a:t>In 2019 there were 22 Pregnancy Related deaths among 57,044 live births, resulting in a PRMR of 38.6 per 100k live births, a </a:t>
            </a:r>
            <a:r>
              <a:rPr lang="en-US" sz="2100" b="1" dirty="0"/>
              <a:t>9.3% increase from 2018</a:t>
            </a:r>
            <a:r>
              <a:rPr lang="en-US" sz="2100" dirty="0"/>
              <a:t>. The United States PRMR is 17.6</a:t>
            </a:r>
          </a:p>
        </p:txBody>
      </p:sp>
      <p:sp>
        <p:nvSpPr>
          <p:cNvPr id="6" name="TextBox 5">
            <a:extLst>
              <a:ext uri="{FF2B5EF4-FFF2-40B4-BE49-F238E27FC236}">
                <a16:creationId xmlns:a16="http://schemas.microsoft.com/office/drawing/2014/main" id="{D30218C4-8E84-1CCC-62DA-97F4EAD5FAA6}"/>
              </a:ext>
            </a:extLst>
          </p:cNvPr>
          <p:cNvSpPr txBox="1"/>
          <p:nvPr/>
        </p:nvSpPr>
        <p:spPr>
          <a:xfrm>
            <a:off x="4571998" y="2476692"/>
            <a:ext cx="3943350" cy="369332"/>
          </a:xfrm>
          <a:prstGeom prst="rect">
            <a:avLst/>
          </a:prstGeom>
          <a:noFill/>
        </p:spPr>
        <p:txBody>
          <a:bodyPr wrap="square" rtlCol="0">
            <a:spAutoFit/>
          </a:bodyPr>
          <a:lstStyle/>
          <a:p>
            <a:r>
              <a:rPr lang="en-US" dirty="0">
                <a:solidFill>
                  <a:schemeClr val="bg2">
                    <a:lumMod val="10000"/>
                  </a:schemeClr>
                </a:solidFill>
              </a:rPr>
              <a:t>PRMR, by Year</a:t>
            </a:r>
          </a:p>
        </p:txBody>
      </p:sp>
      <p:sp>
        <p:nvSpPr>
          <p:cNvPr id="8" name="TextBox 7">
            <a:extLst>
              <a:ext uri="{FF2B5EF4-FFF2-40B4-BE49-F238E27FC236}">
                <a16:creationId xmlns:a16="http://schemas.microsoft.com/office/drawing/2014/main" id="{67C0D83D-77B0-5C5B-1BD7-C9B1A8BC0A17}"/>
              </a:ext>
            </a:extLst>
          </p:cNvPr>
          <p:cNvSpPr txBox="1"/>
          <p:nvPr/>
        </p:nvSpPr>
        <p:spPr>
          <a:xfrm>
            <a:off x="4572002" y="2852321"/>
            <a:ext cx="2161713" cy="276999"/>
          </a:xfrm>
          <a:prstGeom prst="rect">
            <a:avLst/>
          </a:prstGeom>
          <a:noFill/>
        </p:spPr>
        <p:txBody>
          <a:bodyPr wrap="square" rtlCol="0">
            <a:spAutoFit/>
          </a:bodyPr>
          <a:lstStyle/>
          <a:p>
            <a:r>
              <a:rPr lang="en-US" sz="1200" i="1" dirty="0">
                <a:solidFill>
                  <a:schemeClr val="bg2">
                    <a:lumMod val="10000"/>
                  </a:schemeClr>
                </a:solidFill>
              </a:rPr>
              <a:t>Rate</a:t>
            </a:r>
          </a:p>
        </p:txBody>
      </p:sp>
      <p:sp>
        <p:nvSpPr>
          <p:cNvPr id="10" name="TextBox 9">
            <a:extLst>
              <a:ext uri="{FF2B5EF4-FFF2-40B4-BE49-F238E27FC236}">
                <a16:creationId xmlns:a16="http://schemas.microsoft.com/office/drawing/2014/main" id="{63758BAF-214C-B994-68B0-8134B939D7ED}"/>
              </a:ext>
            </a:extLst>
          </p:cNvPr>
          <p:cNvSpPr txBox="1"/>
          <p:nvPr/>
        </p:nvSpPr>
        <p:spPr>
          <a:xfrm>
            <a:off x="4572002" y="6342600"/>
            <a:ext cx="3943349" cy="246221"/>
          </a:xfrm>
          <a:prstGeom prst="rect">
            <a:avLst/>
          </a:prstGeom>
          <a:noFill/>
        </p:spPr>
        <p:txBody>
          <a:bodyPr wrap="square" rtlCol="0">
            <a:spAutoFit/>
          </a:bodyPr>
          <a:lstStyle/>
          <a:p>
            <a:r>
              <a:rPr lang="en-US" sz="1000" dirty="0">
                <a:solidFill>
                  <a:schemeClr val="bg2">
                    <a:lumMod val="10000"/>
                  </a:schemeClr>
                </a:solidFill>
              </a:rPr>
              <a:t>Note: Rate per 100,000 live births</a:t>
            </a:r>
          </a:p>
        </p:txBody>
      </p:sp>
    </p:spTree>
    <p:extLst>
      <p:ext uri="{BB962C8B-B14F-4D97-AF65-F5344CB8AC3E}">
        <p14:creationId xmlns:p14="http://schemas.microsoft.com/office/powerpoint/2010/main" val="4144470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F81E0B39-86FC-D7C5-5E6E-2EB65D9F4CE1}"/>
              </a:ext>
            </a:extLst>
          </p:cNvPr>
          <p:cNvSpPr>
            <a:spLocks noGrp="1"/>
          </p:cNvSpPr>
          <p:nvPr>
            <p:ph type="title"/>
          </p:nvPr>
        </p:nvSpPr>
        <p:spPr>
          <a:xfrm>
            <a:off x="628650" y="1295621"/>
            <a:ext cx="7886700" cy="822960"/>
          </a:xfrm>
        </p:spPr>
        <p:txBody>
          <a:bodyPr/>
          <a:lstStyle/>
          <a:p>
            <a:pPr eaLnBrk="1" hangingPunct="1"/>
            <a:r>
              <a:rPr lang="en-US" altLang="en-US" sz="2800" dirty="0"/>
              <a:t>Racial Disparities</a:t>
            </a:r>
          </a:p>
        </p:txBody>
      </p:sp>
      <p:graphicFrame>
        <p:nvGraphicFramePr>
          <p:cNvPr id="5" name="Content Placeholder 4">
            <a:extLst>
              <a:ext uri="{FF2B5EF4-FFF2-40B4-BE49-F238E27FC236}">
                <a16:creationId xmlns:a16="http://schemas.microsoft.com/office/drawing/2014/main" id="{906BE8B1-8FF7-3D99-206F-CD0502E83DC7}"/>
              </a:ext>
            </a:extLst>
          </p:cNvPr>
          <p:cNvGraphicFramePr>
            <a:graphicFrameLocks noGrp="1"/>
          </p:cNvGraphicFramePr>
          <p:nvPr>
            <p:ph idx="1"/>
            <p:extLst>
              <p:ext uri="{D42A27DB-BD31-4B8C-83A1-F6EECF244321}">
                <p14:modId xmlns:p14="http://schemas.microsoft.com/office/powerpoint/2010/main" val="3745323047"/>
              </p:ext>
            </p:extLst>
          </p:nvPr>
        </p:nvGraphicFramePr>
        <p:xfrm>
          <a:off x="4818487" y="3091079"/>
          <a:ext cx="3696860" cy="2968229"/>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2">
            <a:extLst>
              <a:ext uri="{FF2B5EF4-FFF2-40B4-BE49-F238E27FC236}">
                <a16:creationId xmlns:a16="http://schemas.microsoft.com/office/drawing/2014/main" id="{C46B0C04-86C5-6F1F-C39D-889E1BA44688}"/>
              </a:ext>
            </a:extLst>
          </p:cNvPr>
          <p:cNvSpPr txBox="1">
            <a:spLocks/>
          </p:cNvSpPr>
          <p:nvPr/>
        </p:nvSpPr>
        <p:spPr bwMode="auto">
          <a:xfrm>
            <a:off x="628650" y="3750888"/>
            <a:ext cx="3943350" cy="98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A9CE"/>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A9CE"/>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A9CE"/>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A9CE"/>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00A9C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dirty="0"/>
              <a:t>Black mothers experienced a </a:t>
            </a:r>
            <a:r>
              <a:rPr lang="en-US" sz="2100" b="1" dirty="0"/>
              <a:t>67% higher </a:t>
            </a:r>
            <a:r>
              <a:rPr lang="en-US" sz="2100" dirty="0"/>
              <a:t>PRMR than their White counterparts. </a:t>
            </a:r>
          </a:p>
        </p:txBody>
      </p:sp>
      <p:sp>
        <p:nvSpPr>
          <p:cNvPr id="2" name="TextBox 1">
            <a:extLst>
              <a:ext uri="{FF2B5EF4-FFF2-40B4-BE49-F238E27FC236}">
                <a16:creationId xmlns:a16="http://schemas.microsoft.com/office/drawing/2014/main" id="{9AF19BD1-8725-5A79-8C9F-06300C5C2F4A}"/>
              </a:ext>
            </a:extLst>
          </p:cNvPr>
          <p:cNvSpPr txBox="1"/>
          <p:nvPr/>
        </p:nvSpPr>
        <p:spPr>
          <a:xfrm>
            <a:off x="4818487" y="2475522"/>
            <a:ext cx="3943350" cy="369332"/>
          </a:xfrm>
          <a:prstGeom prst="rect">
            <a:avLst/>
          </a:prstGeom>
          <a:noFill/>
        </p:spPr>
        <p:txBody>
          <a:bodyPr wrap="square" rtlCol="0">
            <a:spAutoFit/>
          </a:bodyPr>
          <a:lstStyle/>
          <a:p>
            <a:r>
              <a:rPr lang="en-US" dirty="0">
                <a:solidFill>
                  <a:schemeClr val="bg2">
                    <a:lumMod val="10000"/>
                  </a:schemeClr>
                </a:solidFill>
              </a:rPr>
              <a:t>PRMR, by Race</a:t>
            </a:r>
          </a:p>
        </p:txBody>
      </p:sp>
      <p:sp>
        <p:nvSpPr>
          <p:cNvPr id="8" name="TextBox 7">
            <a:extLst>
              <a:ext uri="{FF2B5EF4-FFF2-40B4-BE49-F238E27FC236}">
                <a16:creationId xmlns:a16="http://schemas.microsoft.com/office/drawing/2014/main" id="{986329E6-799E-49ED-B323-C4D402E327D6}"/>
              </a:ext>
            </a:extLst>
          </p:cNvPr>
          <p:cNvSpPr txBox="1"/>
          <p:nvPr/>
        </p:nvSpPr>
        <p:spPr>
          <a:xfrm>
            <a:off x="4818491" y="2844858"/>
            <a:ext cx="2161713" cy="276999"/>
          </a:xfrm>
          <a:prstGeom prst="rect">
            <a:avLst/>
          </a:prstGeom>
          <a:noFill/>
        </p:spPr>
        <p:txBody>
          <a:bodyPr wrap="square" rtlCol="0">
            <a:spAutoFit/>
          </a:bodyPr>
          <a:lstStyle/>
          <a:p>
            <a:r>
              <a:rPr lang="en-US" sz="1200" i="1" dirty="0">
                <a:solidFill>
                  <a:schemeClr val="bg2">
                    <a:lumMod val="10000"/>
                  </a:schemeClr>
                </a:solidFill>
              </a:rPr>
              <a:t>Rate</a:t>
            </a:r>
          </a:p>
        </p:txBody>
      </p:sp>
      <p:sp>
        <p:nvSpPr>
          <p:cNvPr id="9" name="TextBox 8">
            <a:extLst>
              <a:ext uri="{FF2B5EF4-FFF2-40B4-BE49-F238E27FC236}">
                <a16:creationId xmlns:a16="http://schemas.microsoft.com/office/drawing/2014/main" id="{F21708F0-A686-D258-9322-E61182A2E7FB}"/>
              </a:ext>
            </a:extLst>
          </p:cNvPr>
          <p:cNvSpPr txBox="1"/>
          <p:nvPr/>
        </p:nvSpPr>
        <p:spPr>
          <a:xfrm>
            <a:off x="4818491" y="6059308"/>
            <a:ext cx="3943349" cy="246221"/>
          </a:xfrm>
          <a:prstGeom prst="rect">
            <a:avLst/>
          </a:prstGeom>
          <a:noFill/>
        </p:spPr>
        <p:txBody>
          <a:bodyPr wrap="square" rtlCol="0">
            <a:spAutoFit/>
          </a:bodyPr>
          <a:lstStyle/>
          <a:p>
            <a:r>
              <a:rPr lang="en-US" sz="1000" dirty="0">
                <a:solidFill>
                  <a:schemeClr val="bg2">
                    <a:lumMod val="10000"/>
                  </a:schemeClr>
                </a:solidFill>
              </a:rPr>
              <a:t>Note: 2018-2019; Rate per 100,000 live births; non-Hispanic</a:t>
            </a:r>
          </a:p>
        </p:txBody>
      </p:sp>
    </p:spTree>
    <p:extLst>
      <p:ext uri="{BB962C8B-B14F-4D97-AF65-F5344CB8AC3E}">
        <p14:creationId xmlns:p14="http://schemas.microsoft.com/office/powerpoint/2010/main" val="2694282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4D2BD3E4-40BB-DB5D-BB3E-BDA5D2B53D5B}"/>
              </a:ext>
            </a:extLst>
          </p:cNvPr>
          <p:cNvGraphicFramePr>
            <a:graphicFrameLocks noGrp="1"/>
          </p:cNvGraphicFramePr>
          <p:nvPr>
            <p:ph idx="1"/>
          </p:nvPr>
        </p:nvGraphicFramePr>
        <p:xfrm>
          <a:off x="4899174" y="3059917"/>
          <a:ext cx="3604749" cy="3332497"/>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401AD2BF-6371-E43B-2E1D-31A644C9B6B1}"/>
              </a:ext>
            </a:extLst>
          </p:cNvPr>
          <p:cNvSpPr>
            <a:spLocks noGrp="1"/>
          </p:cNvSpPr>
          <p:nvPr>
            <p:ph type="title"/>
          </p:nvPr>
        </p:nvSpPr>
        <p:spPr>
          <a:xfrm>
            <a:off x="628650" y="1314018"/>
            <a:ext cx="7886700" cy="822960"/>
          </a:xfrm>
        </p:spPr>
        <p:txBody>
          <a:bodyPr/>
          <a:lstStyle/>
          <a:p>
            <a:pPr eaLnBrk="1" hangingPunct="1"/>
            <a:r>
              <a:rPr lang="en-US" altLang="en-US" sz="2800" dirty="0"/>
              <a:t>Leading Causes of PR Deaths</a:t>
            </a:r>
          </a:p>
        </p:txBody>
      </p:sp>
      <p:sp>
        <p:nvSpPr>
          <p:cNvPr id="2" name="TextBox 1">
            <a:extLst>
              <a:ext uri="{FF2B5EF4-FFF2-40B4-BE49-F238E27FC236}">
                <a16:creationId xmlns:a16="http://schemas.microsoft.com/office/drawing/2014/main" id="{4FE42E47-D9E3-E0B0-41FC-ACBBAA44983F}"/>
              </a:ext>
            </a:extLst>
          </p:cNvPr>
          <p:cNvSpPr txBox="1"/>
          <p:nvPr/>
        </p:nvSpPr>
        <p:spPr>
          <a:xfrm>
            <a:off x="4899170" y="2675184"/>
            <a:ext cx="3867150" cy="369332"/>
          </a:xfrm>
          <a:prstGeom prst="rect">
            <a:avLst/>
          </a:prstGeom>
          <a:noFill/>
        </p:spPr>
        <p:txBody>
          <a:bodyPr wrap="square" rtlCol="0">
            <a:spAutoFit/>
          </a:bodyPr>
          <a:lstStyle/>
          <a:p>
            <a:r>
              <a:rPr lang="en-US" dirty="0">
                <a:solidFill>
                  <a:schemeClr val="bg2">
                    <a:lumMod val="10000"/>
                  </a:schemeClr>
                </a:solidFill>
              </a:rPr>
              <a:t>PR Deaths, by Cause of Death</a:t>
            </a:r>
          </a:p>
        </p:txBody>
      </p:sp>
      <p:sp>
        <p:nvSpPr>
          <p:cNvPr id="3" name="TextBox 2">
            <a:extLst>
              <a:ext uri="{FF2B5EF4-FFF2-40B4-BE49-F238E27FC236}">
                <a16:creationId xmlns:a16="http://schemas.microsoft.com/office/drawing/2014/main" id="{1D3CAD72-8570-DE00-AF1F-8A111432200E}"/>
              </a:ext>
            </a:extLst>
          </p:cNvPr>
          <p:cNvSpPr txBox="1"/>
          <p:nvPr/>
        </p:nvSpPr>
        <p:spPr>
          <a:xfrm>
            <a:off x="4899174" y="3010168"/>
            <a:ext cx="2161713" cy="276999"/>
          </a:xfrm>
          <a:prstGeom prst="rect">
            <a:avLst/>
          </a:prstGeom>
          <a:noFill/>
        </p:spPr>
        <p:txBody>
          <a:bodyPr wrap="square" rtlCol="0">
            <a:spAutoFit/>
          </a:bodyPr>
          <a:lstStyle/>
          <a:p>
            <a:r>
              <a:rPr lang="en-US" sz="1200" i="1" dirty="0">
                <a:solidFill>
                  <a:schemeClr val="bg2">
                    <a:lumMod val="10000"/>
                  </a:schemeClr>
                </a:solidFill>
              </a:rPr>
              <a:t>Percent</a:t>
            </a:r>
          </a:p>
        </p:txBody>
      </p:sp>
      <p:sp>
        <p:nvSpPr>
          <p:cNvPr id="5" name="TextBox 4">
            <a:extLst>
              <a:ext uri="{FF2B5EF4-FFF2-40B4-BE49-F238E27FC236}">
                <a16:creationId xmlns:a16="http://schemas.microsoft.com/office/drawing/2014/main" id="{EE0D09C3-BF10-E9BA-3E67-8C9AA4698C0F}"/>
              </a:ext>
            </a:extLst>
          </p:cNvPr>
          <p:cNvSpPr txBox="1"/>
          <p:nvPr/>
        </p:nvSpPr>
        <p:spPr>
          <a:xfrm>
            <a:off x="4899174" y="6284700"/>
            <a:ext cx="3732745" cy="246221"/>
          </a:xfrm>
          <a:prstGeom prst="rect">
            <a:avLst/>
          </a:prstGeom>
          <a:noFill/>
        </p:spPr>
        <p:txBody>
          <a:bodyPr wrap="square" rtlCol="0">
            <a:spAutoFit/>
          </a:bodyPr>
          <a:lstStyle/>
          <a:p>
            <a:r>
              <a:rPr lang="en-US" sz="1000" dirty="0">
                <a:solidFill>
                  <a:schemeClr val="bg2">
                    <a:lumMod val="10000"/>
                  </a:schemeClr>
                </a:solidFill>
              </a:rPr>
              <a:t>Note: 2018-2019</a:t>
            </a:r>
          </a:p>
        </p:txBody>
      </p:sp>
      <p:sp>
        <p:nvSpPr>
          <p:cNvPr id="9" name="Content Placeholder 2">
            <a:extLst>
              <a:ext uri="{FF2B5EF4-FFF2-40B4-BE49-F238E27FC236}">
                <a16:creationId xmlns:a16="http://schemas.microsoft.com/office/drawing/2014/main" id="{EFA2E196-91EE-0AC3-90B1-BCE94B9FE3CC}"/>
              </a:ext>
            </a:extLst>
          </p:cNvPr>
          <p:cNvSpPr txBox="1">
            <a:spLocks/>
          </p:cNvSpPr>
          <p:nvPr/>
        </p:nvSpPr>
        <p:spPr bwMode="auto">
          <a:xfrm>
            <a:off x="628650" y="2675188"/>
            <a:ext cx="3668142" cy="378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A9CE"/>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A9CE"/>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A9CE"/>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A9CE"/>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00A9C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a:buNone/>
            </a:pPr>
            <a:r>
              <a:rPr lang="en-US" sz="2400" dirty="0"/>
              <a:t>The leading causes of PR Deaths differ by races. Mental Health Conditions were the leading cause of death among Non-Hispanic White women while Cardiomyopathy was the leading cause among non-Hispanic Black women.</a:t>
            </a:r>
          </a:p>
        </p:txBody>
      </p:sp>
    </p:spTree>
    <p:extLst>
      <p:ext uri="{BB962C8B-B14F-4D97-AF65-F5344CB8AC3E}">
        <p14:creationId xmlns:p14="http://schemas.microsoft.com/office/powerpoint/2010/main" val="2684389849"/>
      </p:ext>
    </p:extLst>
  </p:cSld>
  <p:clrMapOvr>
    <a:masterClrMapping/>
  </p:clrMapOvr>
</p:sld>
</file>

<file path=ppt/theme/theme1.xml><?xml version="1.0" encoding="utf-8"?>
<a:theme xmlns:a="http://schemas.openxmlformats.org/drawingml/2006/main" name="Cover (Title Slide)">
  <a:themeElements>
    <a:clrScheme name="DHEC colors">
      <a:dk1>
        <a:srgbClr val="00629B"/>
      </a:dk1>
      <a:lt1>
        <a:srgbClr val="FFFFFF"/>
      </a:lt1>
      <a:dk2>
        <a:srgbClr val="44546A"/>
      </a:dk2>
      <a:lt2>
        <a:srgbClr val="E7E6E6"/>
      </a:lt2>
      <a:accent1>
        <a:srgbClr val="00A9CE"/>
      </a:accent1>
      <a:accent2>
        <a:srgbClr val="84BD00"/>
      </a:accent2>
      <a:accent3>
        <a:srgbClr val="A5A5A5"/>
      </a:accent3>
      <a:accent4>
        <a:srgbClr val="FFC000"/>
      </a:accent4>
      <a:accent5>
        <a:srgbClr val="4472C4"/>
      </a:accent5>
      <a:accent6>
        <a:srgbClr val="70AD47"/>
      </a:accent6>
      <a:hlink>
        <a:srgbClr val="00A9CE"/>
      </a:hlink>
      <a:folHlink>
        <a:srgbClr val="954F72"/>
      </a:folHlink>
    </a:clrScheme>
    <a:fontScheme name="Custom 1">
      <a:majorFont>
        <a:latin typeface="Montserrat"/>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EC_White_Standard [Read-Only] [Compatibility Mode]" id="{C210F3FB-9BF7-460E-B5BC-52338E6734F9}" vid="{4A642A16-C698-4DAE-894C-3B0DF56C3C00}"/>
    </a:ext>
  </a:extLst>
</a:theme>
</file>

<file path=ppt/theme/theme2.xml><?xml version="1.0" encoding="utf-8"?>
<a:theme xmlns:a="http://schemas.openxmlformats.org/drawingml/2006/main" name="Custom Design">
  <a:themeElements>
    <a:clrScheme name="DHEC colors">
      <a:dk1>
        <a:srgbClr val="00629B"/>
      </a:dk1>
      <a:lt1>
        <a:srgbClr val="FFFFFF"/>
      </a:lt1>
      <a:dk2>
        <a:srgbClr val="44546A"/>
      </a:dk2>
      <a:lt2>
        <a:srgbClr val="E7E6E6"/>
      </a:lt2>
      <a:accent1>
        <a:srgbClr val="00A9CE"/>
      </a:accent1>
      <a:accent2>
        <a:srgbClr val="84BD00"/>
      </a:accent2>
      <a:accent3>
        <a:srgbClr val="A5A5A5"/>
      </a:accent3>
      <a:accent4>
        <a:srgbClr val="FFC000"/>
      </a:accent4>
      <a:accent5>
        <a:srgbClr val="4472C4"/>
      </a:accent5>
      <a:accent6>
        <a:srgbClr val="70AD47"/>
      </a:accent6>
      <a:hlink>
        <a:srgbClr val="00A9CE"/>
      </a:hlink>
      <a:folHlink>
        <a:srgbClr val="954F72"/>
      </a:folHlink>
    </a:clrScheme>
    <a:fontScheme name="Custom 1">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EC_White_Standard [Read-Only] [Compatibility Mode]" id="{C210F3FB-9BF7-460E-B5BC-52338E6734F9}" vid="{8CC20108-FFCE-45DB-8B5E-1E42E2269AAA}"/>
    </a:ext>
  </a:extLst>
</a:theme>
</file>

<file path=ppt/theme/theme3.xml><?xml version="1.0" encoding="utf-8"?>
<a:theme xmlns:a="http://schemas.openxmlformats.org/drawingml/2006/main" name="Contact 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EC_White_Standard [Read-Only] [Compatibility Mode]" id="{C210F3FB-9BF7-460E-B5BC-52338E6734F9}" vid="{DE938F73-9D22-41A7-8576-6E3E22D75EF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6650313E46EF4499BB6A3777C8CD50" ma:contentTypeVersion="14" ma:contentTypeDescription="Create a new document." ma:contentTypeScope="" ma:versionID="1a961c577c1203d455f456cb74385ddc">
  <xsd:schema xmlns:xsd="http://www.w3.org/2001/XMLSchema" xmlns:xs="http://www.w3.org/2001/XMLSchema" xmlns:p="http://schemas.microsoft.com/office/2006/metadata/properties" xmlns:ns2="6fd46f14-6804-4f7d-8770-8bd14957b657" xmlns:ns3="d278573d-f97b-48de-b073-e2f3ff158040" targetNamespace="http://schemas.microsoft.com/office/2006/metadata/properties" ma:root="true" ma:fieldsID="77e888a29ffa6e662a40fbbad48b04b0" ns2:_="" ns3:_="">
    <xsd:import namespace="6fd46f14-6804-4f7d-8770-8bd14957b657"/>
    <xsd:import namespace="d278573d-f97b-48de-b073-e2f3ff15804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EventHashCode" minOccurs="0"/>
                <xsd:element ref="ns2:MediaServiceGenerationTim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d46f14-6804-4f7d-8770-8bd14957b6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b12bb8a-e8fb-479d-bf4c-54ca60cd303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278573d-f97b-48de-b073-e2f3ff15804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7176eab-941a-43c8-b392-bb05b58a13b1}" ma:internalName="TaxCatchAll" ma:showField="CatchAllData" ma:web="d278573d-f97b-48de-b073-e2f3ff1580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A28978-FCCC-43D2-BC24-6F11698AF431}">
  <ds:schemaRefs>
    <ds:schemaRef ds:uri="6fd46f14-6804-4f7d-8770-8bd14957b657"/>
    <ds:schemaRef ds:uri="d278573d-f97b-48de-b073-e2f3ff1580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DE35E56-3BA1-4D15-8314-B1A3CA0007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DHEC_White_Standard</Template>
  <TotalTime>4490</TotalTime>
  <Words>3446</Words>
  <Application>Microsoft Office PowerPoint</Application>
  <PresentationFormat>On-screen Show (4:3)</PresentationFormat>
  <Paragraphs>259</Paragraphs>
  <Slides>33</Slides>
  <Notes>7</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33</vt:i4>
      </vt:variant>
    </vt:vector>
  </HeadingPairs>
  <TitlesOfParts>
    <vt:vector size="49" baseType="lpstr">
      <vt:lpstr>Open Sans</vt:lpstr>
      <vt:lpstr>Montserrat</vt:lpstr>
      <vt:lpstr>CIDFont+F4</vt:lpstr>
      <vt:lpstr>Wingdings</vt:lpstr>
      <vt:lpstr>Calibri Light</vt:lpstr>
      <vt:lpstr>Georgia</vt:lpstr>
      <vt:lpstr>CIDFont+F1</vt:lpstr>
      <vt:lpstr>Courier New</vt:lpstr>
      <vt:lpstr>Arial</vt:lpstr>
      <vt:lpstr>Calibri</vt:lpstr>
      <vt:lpstr>Century Gothic</vt:lpstr>
      <vt:lpstr>Cover (Title Slide)</vt:lpstr>
      <vt:lpstr>Custom Design</vt:lpstr>
      <vt:lpstr>Contact Us</vt:lpstr>
      <vt:lpstr>Office Theme</vt:lpstr>
      <vt:lpstr>2_Office Theme</vt:lpstr>
      <vt:lpstr>SC Maternal Morbidity Mortality Review Committee  Data Analysis with Application to Clinical Practice  Project Echo November 1, 2023</vt:lpstr>
      <vt:lpstr>Data Sources</vt:lpstr>
      <vt:lpstr>PowerPoint Presentation</vt:lpstr>
      <vt:lpstr>South Carolina MMMRC Scope, Mission, and Vision</vt:lpstr>
      <vt:lpstr>PowerPoint Presentation</vt:lpstr>
      <vt:lpstr>PowerPoint Presentation</vt:lpstr>
      <vt:lpstr>Pregnancy Related Mortality Ratio (PRMR)</vt:lpstr>
      <vt:lpstr>Racial Disparities</vt:lpstr>
      <vt:lpstr>Leading Causes of PR Deaths</vt:lpstr>
      <vt:lpstr>Review:  Committee Determinations on Circumstances Surrounding Death</vt:lpstr>
      <vt:lpstr>Circumstances</vt:lpstr>
      <vt:lpstr>PowerPoint Presentation</vt:lpstr>
      <vt:lpstr>Recommendation/Clinical Application</vt:lpstr>
      <vt:lpstr>PowerPoint Presentation</vt:lpstr>
      <vt:lpstr>PowerPoint Presentation</vt:lpstr>
      <vt:lpstr>Recommendation/Clinical Application</vt:lpstr>
      <vt:lpstr>Review: Committee Determination on Discrimination</vt:lpstr>
      <vt:lpstr>PowerPoint Presentation</vt:lpstr>
      <vt:lpstr>PHRASING THAT CAN INDICATE DISCRIMINATION</vt:lpstr>
      <vt:lpstr>DISCRIMINATION &amp; RACISM </vt:lpstr>
      <vt:lpstr>IDENTIFYING – INTERPERSONAL RACISM</vt:lpstr>
      <vt:lpstr>IDENTIFYING DISCRIMINATION –STRUCTURAL RACISM</vt:lpstr>
      <vt:lpstr>PowerPoint Presentation</vt:lpstr>
      <vt:lpstr>Recommendation/Clinical Application</vt:lpstr>
      <vt:lpstr>Geography</vt:lpstr>
      <vt:lpstr>PowerPoint Presentation</vt:lpstr>
      <vt:lpstr>Preventability</vt:lpstr>
      <vt:lpstr>Prevention</vt:lpstr>
      <vt:lpstr>Contributing Factors of PR Deaths</vt:lpstr>
      <vt:lpstr>Strategies for Preventing Pregnancy-Related Deaths</vt:lpstr>
      <vt:lpstr>Moving the Needle to Prevent Maternal Mortality in South Carolina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Jenkins, Kimberly</dc:creator>
  <cp:lastModifiedBy>Rachel Grater</cp:lastModifiedBy>
  <cp:revision>4</cp:revision>
  <dcterms:created xsi:type="dcterms:W3CDTF">2023-02-06T12:50:48Z</dcterms:created>
  <dcterms:modified xsi:type="dcterms:W3CDTF">2023-10-31T18:47:19Z</dcterms:modified>
</cp:coreProperties>
</file>