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7"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9" autoAdjust="0"/>
    <p:restoredTop sz="94660"/>
  </p:normalViewPr>
  <p:slideViewPr>
    <p:cSldViewPr snapToGrid="0">
      <p:cViewPr varScale="1">
        <p:scale>
          <a:sx n="112" d="100"/>
          <a:sy n="112" d="100"/>
        </p:scale>
        <p:origin x="4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8/18/20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F2790-98FB-486A-A4FF-B6B9C0D914CC}"/>
              </a:ext>
            </a:extLst>
          </p:cNvPr>
          <p:cNvSpPr>
            <a:spLocks noGrp="1"/>
          </p:cNvSpPr>
          <p:nvPr>
            <p:ph type="ctrTitle"/>
          </p:nvPr>
        </p:nvSpPr>
        <p:spPr/>
        <p:txBody>
          <a:bodyPr/>
          <a:lstStyle/>
          <a:p>
            <a:r>
              <a:rPr lang="en-US" dirty="0"/>
              <a:t>Subutex, Suboxone, or Methadone: Which is better for baby? </a:t>
            </a:r>
          </a:p>
        </p:txBody>
      </p:sp>
      <p:sp>
        <p:nvSpPr>
          <p:cNvPr id="3" name="Subtitle 2">
            <a:extLst>
              <a:ext uri="{FF2B5EF4-FFF2-40B4-BE49-F238E27FC236}">
                <a16:creationId xmlns:a16="http://schemas.microsoft.com/office/drawing/2014/main" id="{2054B959-545F-4A53-A523-CE3D54757FA1}"/>
              </a:ext>
            </a:extLst>
          </p:cNvPr>
          <p:cNvSpPr>
            <a:spLocks noGrp="1"/>
          </p:cNvSpPr>
          <p:nvPr>
            <p:ph type="subTitle" idx="1"/>
          </p:nvPr>
        </p:nvSpPr>
        <p:spPr>
          <a:xfrm>
            <a:off x="1409093" y="6010260"/>
            <a:ext cx="7766936" cy="1096899"/>
          </a:xfrm>
        </p:spPr>
        <p:txBody>
          <a:bodyPr/>
          <a:lstStyle/>
          <a:p>
            <a:r>
              <a:rPr lang="en-US" dirty="0"/>
              <a:t>Lisa Boyars</a:t>
            </a:r>
          </a:p>
          <a:p>
            <a:r>
              <a:rPr lang="en-US" dirty="0"/>
              <a:t>Medical University of South Carolina</a:t>
            </a:r>
          </a:p>
        </p:txBody>
      </p:sp>
    </p:spTree>
    <p:extLst>
      <p:ext uri="{BB962C8B-B14F-4D97-AF65-F5344CB8AC3E}">
        <p14:creationId xmlns:p14="http://schemas.microsoft.com/office/powerpoint/2010/main" val="954773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73422-6EE2-4D4B-8BB7-A4DB9CE6AE43}"/>
              </a:ext>
            </a:extLst>
          </p:cNvPr>
          <p:cNvSpPr>
            <a:spLocks noGrp="1"/>
          </p:cNvSpPr>
          <p:nvPr>
            <p:ph type="title"/>
          </p:nvPr>
        </p:nvSpPr>
        <p:spPr/>
        <p:txBody>
          <a:bodyPr/>
          <a:lstStyle/>
          <a:p>
            <a:r>
              <a:rPr lang="en-US" dirty="0"/>
              <a:t>Meta-Analysis:</a:t>
            </a:r>
            <a:br>
              <a:rPr lang="en-US" dirty="0"/>
            </a:br>
            <a:r>
              <a:rPr lang="en-US" dirty="0"/>
              <a:t>Buprenorphine vs Methadone</a:t>
            </a:r>
          </a:p>
        </p:txBody>
      </p:sp>
      <p:sp>
        <p:nvSpPr>
          <p:cNvPr id="3" name="Content Placeholder 2">
            <a:extLst>
              <a:ext uri="{FF2B5EF4-FFF2-40B4-BE49-F238E27FC236}">
                <a16:creationId xmlns:a16="http://schemas.microsoft.com/office/drawing/2014/main" id="{412C562E-50BC-402E-B37F-A12E5C22AD5B}"/>
              </a:ext>
            </a:extLst>
          </p:cNvPr>
          <p:cNvSpPr>
            <a:spLocks noGrp="1"/>
          </p:cNvSpPr>
          <p:nvPr>
            <p:ph idx="1"/>
          </p:nvPr>
        </p:nvSpPr>
        <p:spPr/>
        <p:txBody>
          <a:bodyPr/>
          <a:lstStyle/>
          <a:p>
            <a:pPr marL="0" indent="0">
              <a:buNone/>
            </a:pPr>
            <a:r>
              <a:rPr lang="en-US" dirty="0"/>
              <a:t>Buprenorphine-exposed neonates  had: </a:t>
            </a:r>
          </a:p>
          <a:p>
            <a:r>
              <a:rPr lang="en-US" dirty="0"/>
              <a:t>Higher mean gestational age </a:t>
            </a:r>
          </a:p>
          <a:p>
            <a:r>
              <a:rPr lang="en-US" dirty="0"/>
              <a:t>Greater weight </a:t>
            </a:r>
          </a:p>
          <a:p>
            <a:r>
              <a:rPr lang="en-US" dirty="0"/>
              <a:t>Greater length </a:t>
            </a:r>
          </a:p>
          <a:p>
            <a:r>
              <a:rPr lang="en-US" dirty="0"/>
              <a:t>Greater head circumference at birth. </a:t>
            </a:r>
          </a:p>
          <a:p>
            <a:endParaRPr lang="en-US" dirty="0"/>
          </a:p>
          <a:p>
            <a:pPr marL="0" indent="0">
              <a:buNone/>
            </a:pPr>
            <a:r>
              <a:rPr lang="en-US" dirty="0"/>
              <a:t>In treated neonates, NAS treatment duration was shorter and total morphine dose was lower </a:t>
            </a:r>
          </a:p>
          <a:p>
            <a:pPr marL="0" indent="0">
              <a:buNone/>
            </a:pPr>
            <a:endParaRPr lang="en-US" dirty="0"/>
          </a:p>
          <a:p>
            <a:endParaRPr lang="en-US" dirty="0"/>
          </a:p>
        </p:txBody>
      </p:sp>
      <p:sp>
        <p:nvSpPr>
          <p:cNvPr id="4" name="Rectangle 3">
            <a:extLst>
              <a:ext uri="{FF2B5EF4-FFF2-40B4-BE49-F238E27FC236}">
                <a16:creationId xmlns:a16="http://schemas.microsoft.com/office/drawing/2014/main" id="{34E563DD-CA30-454B-A663-EC533B87F9EB}"/>
              </a:ext>
            </a:extLst>
          </p:cNvPr>
          <p:cNvSpPr/>
          <p:nvPr/>
        </p:nvSpPr>
        <p:spPr>
          <a:xfrm>
            <a:off x="533400" y="6103947"/>
            <a:ext cx="6096000" cy="754053"/>
          </a:xfrm>
          <a:prstGeom prst="rect">
            <a:avLst/>
          </a:prstGeom>
        </p:spPr>
        <p:txBody>
          <a:bodyPr>
            <a:spAutoFit/>
          </a:bodyPr>
          <a:lstStyle/>
          <a:p>
            <a:endParaRPr lang="en-US" sz="2800" dirty="0">
              <a:solidFill>
                <a:srgbClr val="000000"/>
              </a:solidFill>
              <a:latin typeface="Arial" panose="020B0604020202020204" pitchFamily="34" charset="0"/>
            </a:endParaRPr>
          </a:p>
          <a:p>
            <a:r>
              <a:rPr lang="da-DK" sz="1500" dirty="0">
                <a:latin typeface="+mj-lt"/>
              </a:rPr>
              <a:t>Brogly SB et al. </a:t>
            </a:r>
            <a:r>
              <a:rPr lang="da-DK" sz="1500" i="1" dirty="0">
                <a:latin typeface="+mj-lt"/>
              </a:rPr>
              <a:t>Am J Epidemiol </a:t>
            </a:r>
            <a:r>
              <a:rPr lang="da-DK" sz="1500" dirty="0">
                <a:latin typeface="+mj-lt"/>
              </a:rPr>
              <a:t>2014. </a:t>
            </a:r>
            <a:endParaRPr lang="en-US" sz="1500" dirty="0">
              <a:latin typeface="+mj-lt"/>
            </a:endParaRPr>
          </a:p>
        </p:txBody>
      </p:sp>
    </p:spTree>
    <p:extLst>
      <p:ext uri="{BB962C8B-B14F-4D97-AF65-F5344CB8AC3E}">
        <p14:creationId xmlns:p14="http://schemas.microsoft.com/office/powerpoint/2010/main" val="135053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9CB0-8B73-45C7-82B2-E06B875F64FD}"/>
              </a:ext>
            </a:extLst>
          </p:cNvPr>
          <p:cNvSpPr>
            <a:spLocks noGrp="1"/>
          </p:cNvSpPr>
          <p:nvPr>
            <p:ph type="title"/>
          </p:nvPr>
        </p:nvSpPr>
        <p:spPr>
          <a:xfrm>
            <a:off x="677334" y="156238"/>
            <a:ext cx="8596668" cy="1320800"/>
          </a:xfrm>
        </p:spPr>
        <p:txBody>
          <a:bodyPr>
            <a:normAutofit fontScale="90000"/>
          </a:bodyPr>
          <a:lstStyle/>
          <a:p>
            <a:pPr algn="ctr"/>
            <a:br>
              <a:rPr lang="en-US" dirty="0"/>
            </a:br>
            <a:r>
              <a:rPr lang="en-US" dirty="0"/>
              <a:t>Buprenorphine+ Naloxone </a:t>
            </a:r>
            <a:r>
              <a:rPr lang="en-US" i="1" dirty="0"/>
              <a:t>vs</a:t>
            </a:r>
            <a:r>
              <a:rPr lang="en-US" dirty="0"/>
              <a:t>. </a:t>
            </a:r>
            <a:br>
              <a:rPr lang="en-US" dirty="0"/>
            </a:br>
            <a:r>
              <a:rPr lang="en-US" dirty="0"/>
              <a:t>Buprenorphine or Methadone</a:t>
            </a:r>
          </a:p>
        </p:txBody>
      </p:sp>
      <p:sp>
        <p:nvSpPr>
          <p:cNvPr id="3" name="Content Placeholder 2">
            <a:extLst>
              <a:ext uri="{FF2B5EF4-FFF2-40B4-BE49-F238E27FC236}">
                <a16:creationId xmlns:a16="http://schemas.microsoft.com/office/drawing/2014/main" id="{3512846C-0CE9-470B-9BA6-F21A3DFE7D7A}"/>
              </a:ext>
            </a:extLst>
          </p:cNvPr>
          <p:cNvSpPr>
            <a:spLocks noGrp="1"/>
          </p:cNvSpPr>
          <p:nvPr>
            <p:ph idx="1"/>
          </p:nvPr>
        </p:nvSpPr>
        <p:spPr/>
        <p:txBody>
          <a:bodyPr/>
          <a:lstStyle/>
          <a:p>
            <a:pPr marL="0" indent="0">
              <a:buNone/>
            </a:pPr>
            <a:r>
              <a:rPr lang="en-US" dirty="0"/>
              <a:t>Collective data comparing </a:t>
            </a:r>
            <a:r>
              <a:rPr lang="en-US" dirty="0" err="1"/>
              <a:t>buprenorphine+naloxone</a:t>
            </a:r>
            <a:r>
              <a:rPr lang="en-US" dirty="0"/>
              <a:t> to methadone show: </a:t>
            </a:r>
          </a:p>
          <a:p>
            <a:r>
              <a:rPr lang="en-US" dirty="0"/>
              <a:t>Similar maternal outcomes as those seen with buprenorphine alone </a:t>
            </a:r>
          </a:p>
          <a:p>
            <a:r>
              <a:rPr lang="en-US" dirty="0"/>
              <a:t>Similar reductions in NAS severity </a:t>
            </a:r>
          </a:p>
          <a:p>
            <a:endParaRPr lang="en-US" dirty="0"/>
          </a:p>
          <a:p>
            <a:pPr marL="0" indent="0">
              <a:buNone/>
            </a:pPr>
            <a:r>
              <a:rPr lang="en-US" dirty="0"/>
              <a:t>Collective data comparing </a:t>
            </a:r>
            <a:r>
              <a:rPr lang="en-US" dirty="0" err="1"/>
              <a:t>buprenorphine+naloxone</a:t>
            </a:r>
            <a:r>
              <a:rPr lang="en-US" dirty="0"/>
              <a:t> to buprenorphine alone show: </a:t>
            </a:r>
          </a:p>
          <a:p>
            <a:r>
              <a:rPr lang="en-US" dirty="0"/>
              <a:t>Similar maternal outcomes </a:t>
            </a:r>
          </a:p>
          <a:p>
            <a:r>
              <a:rPr lang="en-US" dirty="0"/>
              <a:t>Similar birth outcomes including NAS severity </a:t>
            </a:r>
          </a:p>
          <a:p>
            <a:endParaRPr lang="en-US" dirty="0"/>
          </a:p>
        </p:txBody>
      </p:sp>
      <p:sp>
        <p:nvSpPr>
          <p:cNvPr id="4" name="Rectangle 3">
            <a:extLst>
              <a:ext uri="{FF2B5EF4-FFF2-40B4-BE49-F238E27FC236}">
                <a16:creationId xmlns:a16="http://schemas.microsoft.com/office/drawing/2014/main" id="{3C20D7FF-4CCF-44C4-9931-C67C1E2F5C44}"/>
              </a:ext>
            </a:extLst>
          </p:cNvPr>
          <p:cNvSpPr/>
          <p:nvPr/>
        </p:nvSpPr>
        <p:spPr>
          <a:xfrm>
            <a:off x="402772" y="6041362"/>
            <a:ext cx="6096000" cy="784830"/>
          </a:xfrm>
          <a:prstGeom prst="rect">
            <a:avLst/>
          </a:prstGeom>
        </p:spPr>
        <p:txBody>
          <a:bodyPr>
            <a:spAutoFit/>
          </a:bodyPr>
          <a:lstStyle/>
          <a:p>
            <a:endParaRPr lang="en-US" sz="1500" dirty="0">
              <a:solidFill>
                <a:srgbClr val="000000"/>
              </a:solidFill>
            </a:endParaRPr>
          </a:p>
          <a:p>
            <a:r>
              <a:rPr lang="en-US" sz="1500" dirty="0"/>
              <a:t>Lund IO, et al. </a:t>
            </a:r>
            <a:r>
              <a:rPr lang="en-US" sz="1500" i="1" dirty="0" err="1"/>
              <a:t>Subst</a:t>
            </a:r>
            <a:r>
              <a:rPr lang="en-US" sz="1500" i="1" dirty="0"/>
              <a:t> Abuse. </a:t>
            </a:r>
            <a:r>
              <a:rPr lang="en-US" sz="1500" dirty="0"/>
              <a:t>2013 </a:t>
            </a:r>
          </a:p>
          <a:p>
            <a:r>
              <a:rPr lang="en-US" sz="1500" dirty="0"/>
              <a:t>Wiegand SL, et al., </a:t>
            </a:r>
            <a:r>
              <a:rPr lang="en-US" sz="1500" i="1" dirty="0" err="1"/>
              <a:t>Obstet</a:t>
            </a:r>
            <a:r>
              <a:rPr lang="en-US" sz="1500" i="1" dirty="0"/>
              <a:t> Gynecol. </a:t>
            </a:r>
            <a:r>
              <a:rPr lang="en-US" sz="1500" dirty="0"/>
              <a:t>2015;125(2):363-368. </a:t>
            </a:r>
          </a:p>
        </p:txBody>
      </p:sp>
    </p:spTree>
    <p:extLst>
      <p:ext uri="{BB962C8B-B14F-4D97-AF65-F5344CB8AC3E}">
        <p14:creationId xmlns:p14="http://schemas.microsoft.com/office/powerpoint/2010/main" val="2667679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D5B84-51CF-41F7-AFCD-AE3D50E202AA}"/>
              </a:ext>
            </a:extLst>
          </p:cNvPr>
          <p:cNvSpPr>
            <a:spLocks noGrp="1"/>
          </p:cNvSpPr>
          <p:nvPr>
            <p:ph type="title"/>
          </p:nvPr>
        </p:nvSpPr>
        <p:spPr/>
        <p:txBody>
          <a:bodyPr/>
          <a:lstStyle/>
          <a:p>
            <a:r>
              <a:rPr lang="en-US" dirty="0"/>
              <a:t>Breastfeeding</a:t>
            </a:r>
          </a:p>
        </p:txBody>
      </p:sp>
      <p:sp>
        <p:nvSpPr>
          <p:cNvPr id="3" name="Content Placeholder 2">
            <a:extLst>
              <a:ext uri="{FF2B5EF4-FFF2-40B4-BE49-F238E27FC236}">
                <a16:creationId xmlns:a16="http://schemas.microsoft.com/office/drawing/2014/main" id="{4A640DD1-4CAA-4650-9F98-F55DBACBFFD6}"/>
              </a:ext>
            </a:extLst>
          </p:cNvPr>
          <p:cNvSpPr>
            <a:spLocks noGrp="1"/>
          </p:cNvSpPr>
          <p:nvPr>
            <p:ph idx="1"/>
          </p:nvPr>
        </p:nvSpPr>
        <p:spPr/>
        <p:txBody>
          <a:bodyPr>
            <a:normAutofit/>
          </a:bodyPr>
          <a:lstStyle/>
          <a:p>
            <a:pPr marL="0" indent="0">
              <a:buNone/>
            </a:pPr>
            <a:endParaRPr lang="en-US" dirty="0"/>
          </a:p>
          <a:p>
            <a:r>
              <a:rPr lang="en-US" dirty="0"/>
              <a:t>Breastfeeding is recommended for women on buprenorphine and methadone.</a:t>
            </a:r>
          </a:p>
          <a:p>
            <a:r>
              <a:rPr lang="en-US" dirty="0"/>
              <a:t>There are no data on the combination product buprenorphine/naloxone in breastfeeding, however oral absorption of naloxone is minimal. </a:t>
            </a:r>
          </a:p>
          <a:p>
            <a:r>
              <a:rPr lang="en-US" dirty="0"/>
              <a:t>Advise the nursing mother taking </a:t>
            </a:r>
            <a:r>
              <a:rPr lang="en-US" dirty="0" err="1"/>
              <a:t>buprenorphine+naloxone</a:t>
            </a:r>
            <a:r>
              <a:rPr lang="en-US" dirty="0"/>
              <a:t> to monitor the infant for increased drowsiness and breathing difficulties.</a:t>
            </a:r>
          </a:p>
          <a:p>
            <a:endParaRPr lang="en-US" dirty="0"/>
          </a:p>
          <a:p>
            <a:endParaRPr lang="en-US" dirty="0"/>
          </a:p>
        </p:txBody>
      </p:sp>
    </p:spTree>
    <p:extLst>
      <p:ext uri="{BB962C8B-B14F-4D97-AF65-F5344CB8AC3E}">
        <p14:creationId xmlns:p14="http://schemas.microsoft.com/office/powerpoint/2010/main" val="184642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9C175-99A4-4770-A668-7EE4E02D39A9}"/>
              </a:ext>
            </a:extLst>
          </p:cNvPr>
          <p:cNvSpPr>
            <a:spLocks noGrp="1"/>
          </p:cNvSpPr>
          <p:nvPr>
            <p:ph type="title"/>
          </p:nvPr>
        </p:nvSpPr>
        <p:spPr>
          <a:xfrm>
            <a:off x="677334" y="156238"/>
            <a:ext cx="8596668" cy="1320800"/>
          </a:xfrm>
        </p:spPr>
        <p:txBody>
          <a:bodyPr>
            <a:normAutofit fontScale="90000"/>
          </a:bodyPr>
          <a:lstStyle/>
          <a:p>
            <a:r>
              <a:rPr lang="en-US" dirty="0"/>
              <a:t>Neonatal Abstinence Syndrome (NAS) or Neonatal Opioid Withdrawal Syndrome (NOWS)</a:t>
            </a:r>
          </a:p>
        </p:txBody>
      </p:sp>
      <p:sp>
        <p:nvSpPr>
          <p:cNvPr id="3" name="Content Placeholder 2">
            <a:extLst>
              <a:ext uri="{FF2B5EF4-FFF2-40B4-BE49-F238E27FC236}">
                <a16:creationId xmlns:a16="http://schemas.microsoft.com/office/drawing/2014/main" id="{021CC140-8EA3-46E3-8E30-E0E5C11100CF}"/>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F9AAEE8D-BE7C-4E54-B769-AF9FFA4199CF}"/>
              </a:ext>
            </a:extLst>
          </p:cNvPr>
          <p:cNvPicPr>
            <a:picLocks noChangeAspect="1"/>
          </p:cNvPicPr>
          <p:nvPr/>
        </p:nvPicPr>
        <p:blipFill>
          <a:blip r:embed="rId2"/>
          <a:stretch>
            <a:fillRect/>
          </a:stretch>
        </p:blipFill>
        <p:spPr>
          <a:xfrm>
            <a:off x="677334" y="1891782"/>
            <a:ext cx="6953250" cy="4714875"/>
          </a:xfrm>
          <a:prstGeom prst="rect">
            <a:avLst/>
          </a:prstGeom>
        </p:spPr>
      </p:pic>
      <p:sp>
        <p:nvSpPr>
          <p:cNvPr id="4" name="Rectangle 3">
            <a:extLst>
              <a:ext uri="{FF2B5EF4-FFF2-40B4-BE49-F238E27FC236}">
                <a16:creationId xmlns:a16="http://schemas.microsoft.com/office/drawing/2014/main" id="{040739A5-8D75-4F72-895B-619F5D6C9AC3}"/>
              </a:ext>
            </a:extLst>
          </p:cNvPr>
          <p:cNvSpPr/>
          <p:nvPr/>
        </p:nvSpPr>
        <p:spPr>
          <a:xfrm>
            <a:off x="7630584" y="2160589"/>
            <a:ext cx="2718634" cy="3600986"/>
          </a:xfrm>
          <a:prstGeom prst="rect">
            <a:avLst/>
          </a:prstGeom>
        </p:spPr>
        <p:txBody>
          <a:bodyPr wrap="square">
            <a:spAutoFit/>
          </a:bodyPr>
          <a:lstStyle/>
          <a:p>
            <a:r>
              <a:rPr lang="en-US" sz="1200" dirty="0">
                <a:solidFill>
                  <a:srgbClr val="000000"/>
                </a:solidFill>
              </a:rPr>
              <a:t>Refers to an opioid withdrawal syndrome characterized by behavioral dysregulation that occurs within 2-3 days of birth for infants exposed chronically to opioids in-utero. Signs and symptoms include altered sleep, high muscle tone, tremors, irritability, poor feeding, vomiting and diarrhea, sweating, tachypnea, fevers, and other autonomic nervous system disturbances. All opioids can cause withdrawal symptoms, including methadone, buprenorphine (Subutex, Suboxone), and short-acting agents such as oxycodone, heroin, and fentanyl, but the severity of these symptoms vary greatly. </a:t>
            </a:r>
            <a:endParaRPr lang="en-US" sz="1200" dirty="0"/>
          </a:p>
        </p:txBody>
      </p:sp>
    </p:spTree>
    <p:extLst>
      <p:ext uri="{BB962C8B-B14F-4D97-AF65-F5344CB8AC3E}">
        <p14:creationId xmlns:p14="http://schemas.microsoft.com/office/powerpoint/2010/main" val="39497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41039-7208-4EF2-840F-1D31C2E9722D}"/>
              </a:ext>
            </a:extLst>
          </p:cNvPr>
          <p:cNvSpPr>
            <a:spLocks noGrp="1"/>
          </p:cNvSpPr>
          <p:nvPr>
            <p:ph type="title"/>
          </p:nvPr>
        </p:nvSpPr>
        <p:spPr/>
        <p:txBody>
          <a:bodyPr/>
          <a:lstStyle/>
          <a:p>
            <a:pPr algn="ctr"/>
            <a:r>
              <a:rPr lang="en-US" dirty="0"/>
              <a:t>NAS statistics</a:t>
            </a:r>
          </a:p>
        </p:txBody>
      </p:sp>
      <p:sp>
        <p:nvSpPr>
          <p:cNvPr id="3" name="Content Placeholder 2">
            <a:extLst>
              <a:ext uri="{FF2B5EF4-FFF2-40B4-BE49-F238E27FC236}">
                <a16:creationId xmlns:a16="http://schemas.microsoft.com/office/drawing/2014/main" id="{B5DF00FA-B6A7-4AE6-B403-FA76BB39C388}"/>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BF069442-B172-4E12-ACFF-B2E5252018F6}"/>
              </a:ext>
            </a:extLst>
          </p:cNvPr>
          <p:cNvPicPr>
            <a:picLocks noChangeAspect="1"/>
          </p:cNvPicPr>
          <p:nvPr/>
        </p:nvPicPr>
        <p:blipFill>
          <a:blip r:embed="rId2"/>
          <a:stretch>
            <a:fillRect/>
          </a:stretch>
        </p:blipFill>
        <p:spPr>
          <a:xfrm>
            <a:off x="913667" y="1692744"/>
            <a:ext cx="8124001" cy="3632200"/>
          </a:xfrm>
          <a:prstGeom prst="rect">
            <a:avLst/>
          </a:prstGeom>
        </p:spPr>
      </p:pic>
      <p:pic>
        <p:nvPicPr>
          <p:cNvPr id="6" name="Picture 5">
            <a:extLst>
              <a:ext uri="{FF2B5EF4-FFF2-40B4-BE49-F238E27FC236}">
                <a16:creationId xmlns:a16="http://schemas.microsoft.com/office/drawing/2014/main" id="{273A6FA9-F57B-4303-99CA-952E412762FF}"/>
              </a:ext>
            </a:extLst>
          </p:cNvPr>
          <p:cNvPicPr>
            <a:picLocks noChangeAspect="1"/>
          </p:cNvPicPr>
          <p:nvPr/>
        </p:nvPicPr>
        <p:blipFill>
          <a:blip r:embed="rId3"/>
          <a:stretch>
            <a:fillRect/>
          </a:stretch>
        </p:blipFill>
        <p:spPr>
          <a:xfrm>
            <a:off x="518432" y="6408088"/>
            <a:ext cx="5775101" cy="609600"/>
          </a:xfrm>
          <a:prstGeom prst="rect">
            <a:avLst/>
          </a:prstGeom>
        </p:spPr>
      </p:pic>
      <p:sp>
        <p:nvSpPr>
          <p:cNvPr id="7" name="Rectangle 6">
            <a:extLst>
              <a:ext uri="{FF2B5EF4-FFF2-40B4-BE49-F238E27FC236}">
                <a16:creationId xmlns:a16="http://schemas.microsoft.com/office/drawing/2014/main" id="{BAFC00A8-5784-4A8C-B006-3CD2172E31C7}"/>
              </a:ext>
            </a:extLst>
          </p:cNvPr>
          <p:cNvSpPr/>
          <p:nvPr/>
        </p:nvSpPr>
        <p:spPr>
          <a:xfrm>
            <a:off x="4030006" y="5928058"/>
            <a:ext cx="5243996" cy="784830"/>
          </a:xfrm>
          <a:prstGeom prst="rect">
            <a:avLst/>
          </a:prstGeom>
        </p:spPr>
        <p:txBody>
          <a:bodyPr wrap="square">
            <a:spAutoFit/>
          </a:bodyPr>
          <a:lstStyle/>
          <a:p>
            <a:endParaRPr lang="en-US" sz="1500" b="1" dirty="0">
              <a:solidFill>
                <a:schemeClr val="accent2"/>
              </a:solidFill>
              <a:latin typeface="+mj-lt"/>
            </a:endParaRPr>
          </a:p>
          <a:p>
            <a:r>
              <a:rPr lang="en-US" sz="1500" b="1" dirty="0">
                <a:solidFill>
                  <a:schemeClr val="accent2"/>
                </a:solidFill>
                <a:latin typeface="+mj-lt"/>
              </a:rPr>
              <a:t>**Methadone or buprenorphine dose is not consistently related to NAS/NOWS severity</a:t>
            </a:r>
          </a:p>
        </p:txBody>
      </p:sp>
    </p:spTree>
    <p:extLst>
      <p:ext uri="{BB962C8B-B14F-4D97-AF65-F5344CB8AC3E}">
        <p14:creationId xmlns:p14="http://schemas.microsoft.com/office/powerpoint/2010/main" val="352891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CBB93-D4F6-4138-A448-737BDA4FD066}"/>
              </a:ext>
            </a:extLst>
          </p:cNvPr>
          <p:cNvSpPr>
            <a:spLocks noGrp="1"/>
          </p:cNvSpPr>
          <p:nvPr>
            <p:ph type="title"/>
          </p:nvPr>
        </p:nvSpPr>
        <p:spPr/>
        <p:txBody>
          <a:bodyPr/>
          <a:lstStyle/>
          <a:p>
            <a:r>
              <a:rPr lang="en-US" dirty="0"/>
              <a:t>Other factors contributing to NAS</a:t>
            </a:r>
          </a:p>
        </p:txBody>
      </p:sp>
      <p:sp>
        <p:nvSpPr>
          <p:cNvPr id="3" name="Content Placeholder 2">
            <a:extLst>
              <a:ext uri="{FF2B5EF4-FFF2-40B4-BE49-F238E27FC236}">
                <a16:creationId xmlns:a16="http://schemas.microsoft.com/office/drawing/2014/main" id="{F526B2E9-C759-42D2-9172-77EE95BE33AA}"/>
              </a:ext>
            </a:extLst>
          </p:cNvPr>
          <p:cNvSpPr>
            <a:spLocks noGrp="1"/>
          </p:cNvSpPr>
          <p:nvPr>
            <p:ph idx="1"/>
          </p:nvPr>
        </p:nvSpPr>
        <p:spPr>
          <a:xfrm>
            <a:off x="2777938" y="1488613"/>
            <a:ext cx="4596795" cy="3880773"/>
          </a:xfrm>
        </p:spPr>
        <p:txBody>
          <a:bodyPr>
            <a:normAutofit fontScale="92500" lnSpcReduction="10000"/>
          </a:bodyPr>
          <a:lstStyle/>
          <a:p>
            <a:r>
              <a:rPr lang="en-US" dirty="0"/>
              <a:t>Genetics</a:t>
            </a:r>
          </a:p>
          <a:p>
            <a:r>
              <a:rPr lang="en-US" dirty="0"/>
              <a:t>Other substances</a:t>
            </a:r>
          </a:p>
          <a:p>
            <a:pPr lvl="1"/>
            <a:r>
              <a:rPr lang="en-US" dirty="0"/>
              <a:t>Tobacco use</a:t>
            </a:r>
          </a:p>
          <a:p>
            <a:pPr lvl="1"/>
            <a:r>
              <a:rPr lang="en-US" dirty="0"/>
              <a:t>Benzodiazepines</a:t>
            </a:r>
          </a:p>
          <a:p>
            <a:pPr lvl="1"/>
            <a:r>
              <a:rPr lang="en-US" dirty="0"/>
              <a:t>SSRIs</a:t>
            </a:r>
          </a:p>
          <a:p>
            <a:r>
              <a:rPr lang="en-US" dirty="0"/>
              <a:t>Birth weight &amp; weeks gestational age</a:t>
            </a:r>
          </a:p>
          <a:p>
            <a:r>
              <a:rPr lang="en-US" dirty="0"/>
              <a:t>Hospital protocols</a:t>
            </a:r>
          </a:p>
          <a:p>
            <a:pPr lvl="1"/>
            <a:r>
              <a:rPr lang="en-US" dirty="0"/>
              <a:t>NAS assessment choice</a:t>
            </a:r>
          </a:p>
          <a:p>
            <a:pPr lvl="1"/>
            <a:r>
              <a:rPr lang="en-US" dirty="0"/>
              <a:t>Not breastfeeding</a:t>
            </a:r>
          </a:p>
          <a:p>
            <a:pPr lvl="1"/>
            <a:r>
              <a:rPr lang="en-US" dirty="0"/>
              <a:t>Separating mother and baby</a:t>
            </a:r>
          </a:p>
          <a:p>
            <a:pPr lvl="1"/>
            <a:r>
              <a:rPr lang="en-US" dirty="0"/>
              <a:t>Rooming in/ skin to skin contact</a:t>
            </a:r>
          </a:p>
          <a:p>
            <a:pPr lvl="1"/>
            <a:endParaRPr lang="en-US" dirty="0"/>
          </a:p>
          <a:p>
            <a:pPr lvl="1"/>
            <a:endParaRPr lang="en-US" dirty="0"/>
          </a:p>
          <a:p>
            <a:pPr marL="0" indent="0">
              <a:buNone/>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712493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85DB2-C874-4479-972A-48C399D733EB}"/>
              </a:ext>
            </a:extLst>
          </p:cNvPr>
          <p:cNvSpPr>
            <a:spLocks noGrp="1"/>
          </p:cNvSpPr>
          <p:nvPr>
            <p:ph type="title"/>
          </p:nvPr>
        </p:nvSpPr>
        <p:spPr>
          <a:xfrm>
            <a:off x="0" y="514350"/>
            <a:ext cx="8596668" cy="1320800"/>
          </a:xfrm>
        </p:spPr>
        <p:txBody>
          <a:bodyPr/>
          <a:lstStyle/>
          <a:p>
            <a:pPr algn="ctr"/>
            <a:r>
              <a:rPr lang="en-US" dirty="0"/>
              <a:t>Eat, sleep, console</a:t>
            </a:r>
          </a:p>
        </p:txBody>
      </p:sp>
      <p:pic>
        <p:nvPicPr>
          <p:cNvPr id="5" name="Content Placeholder 4">
            <a:extLst>
              <a:ext uri="{FF2B5EF4-FFF2-40B4-BE49-F238E27FC236}">
                <a16:creationId xmlns:a16="http://schemas.microsoft.com/office/drawing/2014/main" id="{5439AAC0-8F21-407F-B305-31F2C6640CBE}"/>
              </a:ext>
            </a:extLst>
          </p:cNvPr>
          <p:cNvPicPr>
            <a:picLocks noGrp="1" noChangeAspect="1"/>
          </p:cNvPicPr>
          <p:nvPr>
            <p:ph idx="1"/>
          </p:nvPr>
        </p:nvPicPr>
        <p:blipFill>
          <a:blip r:embed="rId2"/>
          <a:stretch>
            <a:fillRect/>
          </a:stretch>
        </p:blipFill>
        <p:spPr>
          <a:xfrm>
            <a:off x="1328861" y="3398838"/>
            <a:ext cx="6162675" cy="3248025"/>
          </a:xfrm>
          <a:prstGeom prst="rect">
            <a:avLst/>
          </a:prstGeom>
        </p:spPr>
      </p:pic>
      <p:sp>
        <p:nvSpPr>
          <p:cNvPr id="6" name="Rectangle 5">
            <a:extLst>
              <a:ext uri="{FF2B5EF4-FFF2-40B4-BE49-F238E27FC236}">
                <a16:creationId xmlns:a16="http://schemas.microsoft.com/office/drawing/2014/main" id="{34BAAA95-FE4D-4255-BBBE-FC94DA795630}"/>
              </a:ext>
            </a:extLst>
          </p:cNvPr>
          <p:cNvSpPr/>
          <p:nvPr/>
        </p:nvSpPr>
        <p:spPr>
          <a:xfrm>
            <a:off x="1328861" y="1835150"/>
            <a:ext cx="6229620" cy="1077218"/>
          </a:xfrm>
          <a:prstGeom prst="rect">
            <a:avLst/>
          </a:prstGeom>
        </p:spPr>
        <p:txBody>
          <a:bodyPr wrap="square">
            <a:spAutoFit/>
          </a:bodyPr>
          <a:lstStyle/>
          <a:p>
            <a:r>
              <a:rPr lang="en-US" sz="1600" dirty="0"/>
              <a:t>This approach focuses on the comfort and care of infants by maximizing nonpharmacologic methods, increasing family involvement in the treatment of their infant, and prn or "as needed" use of morphine.</a:t>
            </a:r>
          </a:p>
        </p:txBody>
      </p:sp>
    </p:spTree>
    <p:extLst>
      <p:ext uri="{BB962C8B-B14F-4D97-AF65-F5344CB8AC3E}">
        <p14:creationId xmlns:p14="http://schemas.microsoft.com/office/powerpoint/2010/main" val="2521797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BA51-978D-4015-B20C-DC000023216D}"/>
              </a:ext>
            </a:extLst>
          </p:cNvPr>
          <p:cNvSpPr>
            <a:spLocks noGrp="1"/>
          </p:cNvSpPr>
          <p:nvPr>
            <p:ph type="title"/>
          </p:nvPr>
        </p:nvSpPr>
        <p:spPr/>
        <p:txBody>
          <a:bodyPr/>
          <a:lstStyle/>
          <a:p>
            <a:r>
              <a:rPr lang="en-US" dirty="0"/>
              <a:t>Medication Options</a:t>
            </a:r>
          </a:p>
        </p:txBody>
      </p:sp>
      <p:sp>
        <p:nvSpPr>
          <p:cNvPr id="3" name="Content Placeholder 2">
            <a:extLst>
              <a:ext uri="{FF2B5EF4-FFF2-40B4-BE49-F238E27FC236}">
                <a16:creationId xmlns:a16="http://schemas.microsoft.com/office/drawing/2014/main" id="{8A6CB4A7-E977-4DD7-B380-0C6C08DF01C4}"/>
              </a:ext>
            </a:extLst>
          </p:cNvPr>
          <p:cNvSpPr>
            <a:spLocks noGrp="1"/>
          </p:cNvSpPr>
          <p:nvPr>
            <p:ph idx="1"/>
          </p:nvPr>
        </p:nvSpPr>
        <p:spPr>
          <a:xfrm>
            <a:off x="677334" y="2894202"/>
            <a:ext cx="8596668" cy="3147160"/>
          </a:xfrm>
        </p:spPr>
        <p:txBody>
          <a:bodyPr/>
          <a:lstStyle/>
          <a:p>
            <a:r>
              <a:rPr lang="en-US" dirty="0"/>
              <a:t>Methadone</a:t>
            </a:r>
          </a:p>
          <a:p>
            <a:endParaRPr lang="en-US" dirty="0"/>
          </a:p>
          <a:p>
            <a:r>
              <a:rPr lang="en-US" dirty="0"/>
              <a:t>Buprenorphine monotherapy</a:t>
            </a:r>
          </a:p>
          <a:p>
            <a:endParaRPr lang="en-US" dirty="0"/>
          </a:p>
          <a:p>
            <a:r>
              <a:rPr lang="en-US" dirty="0"/>
              <a:t>Buprenorphine + naloxone</a:t>
            </a:r>
          </a:p>
          <a:p>
            <a:endParaRPr lang="en-US" dirty="0"/>
          </a:p>
        </p:txBody>
      </p:sp>
    </p:spTree>
    <p:extLst>
      <p:ext uri="{BB962C8B-B14F-4D97-AF65-F5344CB8AC3E}">
        <p14:creationId xmlns:p14="http://schemas.microsoft.com/office/powerpoint/2010/main" val="296929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037F5-8DEF-49D8-921E-020657C6D9EF}"/>
              </a:ext>
            </a:extLst>
          </p:cNvPr>
          <p:cNvSpPr>
            <a:spLocks noGrp="1"/>
          </p:cNvSpPr>
          <p:nvPr>
            <p:ph type="title"/>
          </p:nvPr>
        </p:nvSpPr>
        <p:spPr/>
        <p:txBody>
          <a:bodyPr/>
          <a:lstStyle/>
          <a:p>
            <a:r>
              <a:rPr lang="en-US" dirty="0"/>
              <a:t>Methadone vs Buprenorphine Advantages</a:t>
            </a:r>
          </a:p>
        </p:txBody>
      </p:sp>
      <p:graphicFrame>
        <p:nvGraphicFramePr>
          <p:cNvPr id="4" name="Table 4">
            <a:extLst>
              <a:ext uri="{FF2B5EF4-FFF2-40B4-BE49-F238E27FC236}">
                <a16:creationId xmlns:a16="http://schemas.microsoft.com/office/drawing/2014/main" id="{E0DA2A03-2E59-4F07-85DD-3EDC5A900FBF}"/>
              </a:ext>
            </a:extLst>
          </p:cNvPr>
          <p:cNvGraphicFramePr>
            <a:graphicFrameLocks noGrp="1"/>
          </p:cNvGraphicFramePr>
          <p:nvPr>
            <p:ph idx="1"/>
            <p:extLst>
              <p:ext uri="{D42A27DB-BD31-4B8C-83A1-F6EECF244321}">
                <p14:modId xmlns:p14="http://schemas.microsoft.com/office/powerpoint/2010/main" val="3456774217"/>
              </p:ext>
            </p:extLst>
          </p:nvPr>
        </p:nvGraphicFramePr>
        <p:xfrm>
          <a:off x="677691" y="1930400"/>
          <a:ext cx="8596311" cy="347472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4205901140"/>
                    </a:ext>
                  </a:extLst>
                </a:gridCol>
                <a:gridCol w="2865437">
                  <a:extLst>
                    <a:ext uri="{9D8B030D-6E8A-4147-A177-3AD203B41FA5}">
                      <a16:colId xmlns:a16="http://schemas.microsoft.com/office/drawing/2014/main" val="1306062367"/>
                    </a:ext>
                  </a:extLst>
                </a:gridCol>
                <a:gridCol w="2865437">
                  <a:extLst>
                    <a:ext uri="{9D8B030D-6E8A-4147-A177-3AD203B41FA5}">
                      <a16:colId xmlns:a16="http://schemas.microsoft.com/office/drawing/2014/main" val="2021598097"/>
                    </a:ext>
                  </a:extLst>
                </a:gridCol>
              </a:tblGrid>
              <a:tr h="345119">
                <a:tc>
                  <a:txBody>
                    <a:bodyPr/>
                    <a:lstStyle/>
                    <a:p>
                      <a:endParaRPr lang="en-US"/>
                    </a:p>
                  </a:txBody>
                  <a:tcPr/>
                </a:tc>
                <a:tc>
                  <a:txBody>
                    <a:bodyPr/>
                    <a:lstStyle/>
                    <a:p>
                      <a:r>
                        <a:rPr lang="en-US" dirty="0"/>
                        <a:t>Methadone</a:t>
                      </a:r>
                    </a:p>
                  </a:txBody>
                  <a:tcPr/>
                </a:tc>
                <a:tc>
                  <a:txBody>
                    <a:bodyPr/>
                    <a:lstStyle/>
                    <a:p>
                      <a:r>
                        <a:rPr lang="en-US" dirty="0"/>
                        <a:t>Buprenorphine</a:t>
                      </a:r>
                    </a:p>
                  </a:txBody>
                  <a:tcPr/>
                </a:tc>
                <a:extLst>
                  <a:ext uri="{0D108BD9-81ED-4DB2-BD59-A6C34878D82A}">
                    <a16:rowId xmlns:a16="http://schemas.microsoft.com/office/drawing/2014/main" val="2364681561"/>
                  </a:ext>
                </a:extLst>
              </a:tr>
              <a:tr h="345119">
                <a:tc>
                  <a:txBody>
                    <a:bodyPr/>
                    <a:lstStyle/>
                    <a:p>
                      <a:r>
                        <a:rPr lang="en-US" b="1" dirty="0"/>
                        <a:t>Advantages</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778057499"/>
                  </a:ext>
                </a:extLst>
              </a:tr>
              <a:tr h="345119">
                <a:tc>
                  <a:txBody>
                    <a:bodyPr/>
                    <a:lstStyle/>
                    <a:p>
                      <a:r>
                        <a:rPr lang="en-US" dirty="0"/>
                        <a:t>Reduces cravings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1613194"/>
                  </a:ext>
                </a:extLst>
              </a:tr>
              <a:tr h="595685">
                <a:tc>
                  <a:txBody>
                    <a:bodyPr/>
                    <a:lstStyle/>
                    <a:p>
                      <a:r>
                        <a:rPr lang="en-US" dirty="0"/>
                        <a:t>Blocks effects of other opioids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9586824"/>
                  </a:ext>
                </a:extLst>
              </a:tr>
              <a:tr h="595685">
                <a:tc>
                  <a:txBody>
                    <a:bodyPr/>
                    <a:lstStyle/>
                    <a:p>
                      <a:r>
                        <a:rPr lang="en-US" dirty="0"/>
                        <a:t>Prevents onset of withdrawal for 24 hours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30094906"/>
                  </a:ext>
                </a:extLst>
              </a:tr>
              <a:tr h="345119">
                <a:tc>
                  <a:txBody>
                    <a:bodyPr/>
                    <a:lstStyle/>
                    <a:p>
                      <a:r>
                        <a:rPr lang="en-US" dirty="0"/>
                        <a:t>Lower risk of overdose</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104622208"/>
                  </a:ext>
                </a:extLst>
              </a:tr>
              <a:tr h="345119">
                <a:tc>
                  <a:txBody>
                    <a:bodyPr/>
                    <a:lstStyle/>
                    <a:p>
                      <a:r>
                        <a:rPr lang="en-US" dirty="0"/>
                        <a:t>Fewer drug interactions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718795421"/>
                  </a:ext>
                </a:extLst>
              </a:tr>
              <a:tr h="345119">
                <a:tc>
                  <a:txBody>
                    <a:bodyPr/>
                    <a:lstStyle/>
                    <a:p>
                      <a:r>
                        <a:rPr lang="en-US" dirty="0"/>
                        <a:t>Shorter NAS course</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87092193"/>
                  </a:ext>
                </a:extLst>
              </a:tr>
            </a:tbl>
          </a:graphicData>
        </a:graphic>
      </p:graphicFrame>
      <p:sp>
        <p:nvSpPr>
          <p:cNvPr id="6" name="Plus Sign 5">
            <a:extLst>
              <a:ext uri="{FF2B5EF4-FFF2-40B4-BE49-F238E27FC236}">
                <a16:creationId xmlns:a16="http://schemas.microsoft.com/office/drawing/2014/main" id="{97637209-54C7-4164-8D65-F5CEC58DAADF}"/>
              </a:ext>
            </a:extLst>
          </p:cNvPr>
          <p:cNvSpPr/>
          <p:nvPr/>
        </p:nvSpPr>
        <p:spPr>
          <a:xfrm>
            <a:off x="4604657" y="2710543"/>
            <a:ext cx="375557" cy="29391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lus Sign 6">
            <a:extLst>
              <a:ext uri="{FF2B5EF4-FFF2-40B4-BE49-F238E27FC236}">
                <a16:creationId xmlns:a16="http://schemas.microsoft.com/office/drawing/2014/main" id="{82BE5902-8583-4F04-92F0-0C11A8D12432}"/>
              </a:ext>
            </a:extLst>
          </p:cNvPr>
          <p:cNvSpPr/>
          <p:nvPr/>
        </p:nvSpPr>
        <p:spPr>
          <a:xfrm>
            <a:off x="7467600" y="2710543"/>
            <a:ext cx="375557" cy="29391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us Sign 7">
            <a:extLst>
              <a:ext uri="{FF2B5EF4-FFF2-40B4-BE49-F238E27FC236}">
                <a16:creationId xmlns:a16="http://schemas.microsoft.com/office/drawing/2014/main" id="{6D53D1AD-55C7-4408-B00C-9938F4459360}"/>
              </a:ext>
            </a:extLst>
          </p:cNvPr>
          <p:cNvSpPr/>
          <p:nvPr/>
        </p:nvSpPr>
        <p:spPr>
          <a:xfrm>
            <a:off x="4604657" y="3282043"/>
            <a:ext cx="375557" cy="29391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lus Sign 8">
            <a:extLst>
              <a:ext uri="{FF2B5EF4-FFF2-40B4-BE49-F238E27FC236}">
                <a16:creationId xmlns:a16="http://schemas.microsoft.com/office/drawing/2014/main" id="{BED43189-CCCD-4ED9-A55E-5319D15747F9}"/>
              </a:ext>
            </a:extLst>
          </p:cNvPr>
          <p:cNvSpPr/>
          <p:nvPr/>
        </p:nvSpPr>
        <p:spPr>
          <a:xfrm>
            <a:off x="4628222" y="3857715"/>
            <a:ext cx="375557" cy="29391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lus Sign 9">
            <a:extLst>
              <a:ext uri="{FF2B5EF4-FFF2-40B4-BE49-F238E27FC236}">
                <a16:creationId xmlns:a16="http://schemas.microsoft.com/office/drawing/2014/main" id="{7894225D-2E69-40CF-B98E-EC7212901F9D}"/>
              </a:ext>
            </a:extLst>
          </p:cNvPr>
          <p:cNvSpPr/>
          <p:nvPr/>
        </p:nvSpPr>
        <p:spPr>
          <a:xfrm>
            <a:off x="7492989" y="3190059"/>
            <a:ext cx="375557" cy="29391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lus Sign 10">
            <a:extLst>
              <a:ext uri="{FF2B5EF4-FFF2-40B4-BE49-F238E27FC236}">
                <a16:creationId xmlns:a16="http://schemas.microsoft.com/office/drawing/2014/main" id="{055DF557-F1C0-4A54-829D-99FE84F35E19}"/>
              </a:ext>
            </a:extLst>
          </p:cNvPr>
          <p:cNvSpPr/>
          <p:nvPr/>
        </p:nvSpPr>
        <p:spPr>
          <a:xfrm>
            <a:off x="7492989" y="3823697"/>
            <a:ext cx="375557" cy="29391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lus Sign 11">
            <a:extLst>
              <a:ext uri="{FF2B5EF4-FFF2-40B4-BE49-F238E27FC236}">
                <a16:creationId xmlns:a16="http://schemas.microsoft.com/office/drawing/2014/main" id="{1601C451-1B6B-444E-9B1B-D2523093FD46}"/>
              </a:ext>
            </a:extLst>
          </p:cNvPr>
          <p:cNvSpPr/>
          <p:nvPr/>
        </p:nvSpPr>
        <p:spPr>
          <a:xfrm>
            <a:off x="7498400" y="4387669"/>
            <a:ext cx="375557" cy="29391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us Sign 12">
            <a:extLst>
              <a:ext uri="{FF2B5EF4-FFF2-40B4-BE49-F238E27FC236}">
                <a16:creationId xmlns:a16="http://schemas.microsoft.com/office/drawing/2014/main" id="{DC97EDBA-3FF9-44E0-B162-6FFFC197F0F8}"/>
              </a:ext>
            </a:extLst>
          </p:cNvPr>
          <p:cNvSpPr/>
          <p:nvPr/>
        </p:nvSpPr>
        <p:spPr>
          <a:xfrm>
            <a:off x="7497535" y="4727393"/>
            <a:ext cx="375557" cy="29391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lus Sign 13">
            <a:extLst>
              <a:ext uri="{FF2B5EF4-FFF2-40B4-BE49-F238E27FC236}">
                <a16:creationId xmlns:a16="http://schemas.microsoft.com/office/drawing/2014/main" id="{D12F065A-E887-4B58-88CA-5701A3157598}"/>
              </a:ext>
            </a:extLst>
          </p:cNvPr>
          <p:cNvSpPr/>
          <p:nvPr/>
        </p:nvSpPr>
        <p:spPr>
          <a:xfrm>
            <a:off x="7498399" y="5086894"/>
            <a:ext cx="375557" cy="29391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5964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295B-ABBB-4021-A7B3-E7FF2BA0324A}"/>
              </a:ext>
            </a:extLst>
          </p:cNvPr>
          <p:cNvSpPr>
            <a:spLocks noGrp="1"/>
          </p:cNvSpPr>
          <p:nvPr>
            <p:ph type="title"/>
          </p:nvPr>
        </p:nvSpPr>
        <p:spPr>
          <a:xfrm>
            <a:off x="359229" y="609600"/>
            <a:ext cx="9388927" cy="1320800"/>
          </a:xfrm>
        </p:spPr>
        <p:txBody>
          <a:bodyPr/>
          <a:lstStyle/>
          <a:p>
            <a:r>
              <a:rPr lang="en-US" dirty="0"/>
              <a:t>Methadone vs Buprenorphine Disadvantages</a:t>
            </a:r>
          </a:p>
        </p:txBody>
      </p:sp>
      <p:sp>
        <p:nvSpPr>
          <p:cNvPr id="3" name="Content Placeholder 2">
            <a:extLst>
              <a:ext uri="{FF2B5EF4-FFF2-40B4-BE49-F238E27FC236}">
                <a16:creationId xmlns:a16="http://schemas.microsoft.com/office/drawing/2014/main" id="{1F7708B9-6A6A-4A3A-8A50-7CF135527ADC}"/>
              </a:ext>
            </a:extLst>
          </p:cNvPr>
          <p:cNvSpPr>
            <a:spLocks noGrp="1"/>
          </p:cNvSpPr>
          <p:nvPr>
            <p:ph idx="1"/>
          </p:nvPr>
        </p:nvSpPr>
        <p:spPr/>
        <p:txBody>
          <a:bodyPr>
            <a:normAutofit/>
          </a:bodyPr>
          <a:lstStyle/>
          <a:p>
            <a:r>
              <a:rPr lang="en-US" dirty="0"/>
              <a:t>Methadone:</a:t>
            </a:r>
          </a:p>
          <a:p>
            <a:pPr lvl="1"/>
            <a:r>
              <a:rPr lang="en-US" dirty="0"/>
              <a:t>Achieving stable dose</a:t>
            </a:r>
          </a:p>
          <a:p>
            <a:pPr lvl="1"/>
            <a:r>
              <a:rPr lang="en-US" dirty="0"/>
              <a:t>Increased risk of overdose</a:t>
            </a:r>
          </a:p>
          <a:p>
            <a:pPr lvl="1"/>
            <a:r>
              <a:rPr lang="en-US" dirty="0"/>
              <a:t>Often requires daily visits to federally qualified programs</a:t>
            </a:r>
          </a:p>
          <a:p>
            <a:pPr lvl="1"/>
            <a:r>
              <a:rPr lang="en-US" dirty="0"/>
              <a:t>Longer NAS duration and more medication to treat NAS </a:t>
            </a:r>
          </a:p>
          <a:p>
            <a:pPr marL="457200" lvl="1" indent="0">
              <a:buNone/>
            </a:pPr>
            <a:endParaRPr lang="en-US" dirty="0"/>
          </a:p>
          <a:p>
            <a:r>
              <a:rPr lang="en-US" dirty="0"/>
              <a:t>Buprenorphine: </a:t>
            </a:r>
          </a:p>
          <a:p>
            <a:pPr lvl="1"/>
            <a:r>
              <a:rPr lang="en-US" dirty="0"/>
              <a:t>Can precipitate clinical withdrawal</a:t>
            </a:r>
          </a:p>
          <a:p>
            <a:pPr lvl="1"/>
            <a:r>
              <a:rPr lang="en-US" dirty="0"/>
              <a:t>Possible increased risk of diversion </a:t>
            </a:r>
          </a:p>
        </p:txBody>
      </p:sp>
    </p:spTree>
    <p:extLst>
      <p:ext uri="{BB962C8B-B14F-4D97-AF65-F5344CB8AC3E}">
        <p14:creationId xmlns:p14="http://schemas.microsoft.com/office/powerpoint/2010/main" val="302670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9C322-A2D8-4BDC-9E97-0C3F27128B6D}"/>
              </a:ext>
            </a:extLst>
          </p:cNvPr>
          <p:cNvSpPr>
            <a:spLocks noGrp="1"/>
          </p:cNvSpPr>
          <p:nvPr>
            <p:ph type="title"/>
          </p:nvPr>
        </p:nvSpPr>
        <p:spPr/>
        <p:txBody>
          <a:bodyPr/>
          <a:lstStyle/>
          <a:p>
            <a:r>
              <a:rPr lang="en-US" dirty="0"/>
              <a:t>MOTHER Study:</a:t>
            </a:r>
            <a:br>
              <a:rPr lang="en-US" dirty="0"/>
            </a:br>
            <a:r>
              <a:rPr lang="en-US" dirty="0"/>
              <a:t>Buprenorphine vs Methadone</a:t>
            </a:r>
          </a:p>
        </p:txBody>
      </p:sp>
      <p:sp>
        <p:nvSpPr>
          <p:cNvPr id="3" name="Content Placeholder 2">
            <a:extLst>
              <a:ext uri="{FF2B5EF4-FFF2-40B4-BE49-F238E27FC236}">
                <a16:creationId xmlns:a16="http://schemas.microsoft.com/office/drawing/2014/main" id="{74590FAA-C450-41DA-9EC6-C52EF3820012}"/>
              </a:ext>
            </a:extLst>
          </p:cNvPr>
          <p:cNvSpPr>
            <a:spLocks noGrp="1"/>
          </p:cNvSpPr>
          <p:nvPr>
            <p:ph idx="1"/>
          </p:nvPr>
        </p:nvSpPr>
        <p:spPr/>
        <p:txBody>
          <a:bodyPr/>
          <a:lstStyle/>
          <a:p>
            <a:pPr marL="0" indent="0">
              <a:buNone/>
            </a:pPr>
            <a:r>
              <a:rPr lang="en-US" dirty="0"/>
              <a:t>Compared with methadone-exposed neonates, buprenorphine-exposed neonates</a:t>
            </a:r>
          </a:p>
          <a:p>
            <a:pPr marL="0" indent="0">
              <a:buNone/>
            </a:pPr>
            <a:endParaRPr lang="en-US" dirty="0"/>
          </a:p>
          <a:p>
            <a:r>
              <a:rPr lang="en-US" dirty="0"/>
              <a:t>Both medications in the context of comprehensive care produced similar maternal treatment and delivery outcomes </a:t>
            </a:r>
          </a:p>
          <a:p>
            <a:pPr marL="0" indent="0">
              <a:buNone/>
            </a:pPr>
            <a:r>
              <a:rPr lang="en-US" dirty="0"/>
              <a:t> </a:t>
            </a:r>
          </a:p>
          <a:p>
            <a:pPr marL="0" indent="0">
              <a:buNone/>
            </a:pPr>
            <a:r>
              <a:rPr lang="en-US" dirty="0"/>
              <a:t>Neonates exposed to Buprenorphine…</a:t>
            </a:r>
          </a:p>
          <a:p>
            <a:r>
              <a:rPr lang="en-US" dirty="0"/>
              <a:t>Required 89% less morphine to treat NAS </a:t>
            </a:r>
          </a:p>
          <a:p>
            <a:r>
              <a:rPr lang="en-US" dirty="0"/>
              <a:t>Spent 43% less time in the hospital </a:t>
            </a:r>
          </a:p>
          <a:p>
            <a:r>
              <a:rPr lang="en-US" dirty="0"/>
              <a:t>Spent 58% less time in the hospital being medicated for NAS </a:t>
            </a:r>
          </a:p>
          <a:p>
            <a:endParaRPr lang="en-US" dirty="0"/>
          </a:p>
        </p:txBody>
      </p:sp>
      <p:sp>
        <p:nvSpPr>
          <p:cNvPr id="4" name="Rectangle 3">
            <a:extLst>
              <a:ext uri="{FF2B5EF4-FFF2-40B4-BE49-F238E27FC236}">
                <a16:creationId xmlns:a16="http://schemas.microsoft.com/office/drawing/2014/main" id="{21ACCA14-C582-42CE-97CD-712D38CDD330}"/>
              </a:ext>
            </a:extLst>
          </p:cNvPr>
          <p:cNvSpPr/>
          <p:nvPr/>
        </p:nvSpPr>
        <p:spPr>
          <a:xfrm>
            <a:off x="435428" y="6103947"/>
            <a:ext cx="6096000" cy="754053"/>
          </a:xfrm>
          <a:prstGeom prst="rect">
            <a:avLst/>
          </a:prstGeom>
        </p:spPr>
        <p:txBody>
          <a:bodyPr>
            <a:spAutoFit/>
          </a:bodyPr>
          <a:lstStyle/>
          <a:p>
            <a:endParaRPr lang="en-US" sz="2800" dirty="0">
              <a:solidFill>
                <a:srgbClr val="000000"/>
              </a:solidFill>
              <a:latin typeface="Arial" panose="020B0604020202020204" pitchFamily="34" charset="0"/>
            </a:endParaRPr>
          </a:p>
          <a:p>
            <a:r>
              <a:rPr lang="en-US" sz="1500" dirty="0"/>
              <a:t>Jones HE, Kaltenbach K, Heil SH, et al. </a:t>
            </a:r>
            <a:r>
              <a:rPr lang="en-US" sz="1500" i="1" dirty="0"/>
              <a:t>N </a:t>
            </a:r>
            <a:r>
              <a:rPr lang="en-US" sz="1500" i="1" dirty="0" err="1"/>
              <a:t>Engl</a:t>
            </a:r>
            <a:r>
              <a:rPr lang="en-US" sz="1500" i="1" dirty="0"/>
              <a:t> J Med. </a:t>
            </a:r>
            <a:r>
              <a:rPr lang="en-US" sz="1500" dirty="0"/>
              <a:t>2010 </a:t>
            </a:r>
          </a:p>
        </p:txBody>
      </p:sp>
    </p:spTree>
    <p:extLst>
      <p:ext uri="{BB962C8B-B14F-4D97-AF65-F5344CB8AC3E}">
        <p14:creationId xmlns:p14="http://schemas.microsoft.com/office/powerpoint/2010/main" val="41043943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81</TotalTime>
  <Words>545</Words>
  <Application>Microsoft Macintosh PowerPoint</Application>
  <PresentationFormat>Widescreen</PresentationFormat>
  <Paragraphs>88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Subutex, Suboxone, or Methadone: Which is better for baby? </vt:lpstr>
      <vt:lpstr>Neonatal Abstinence Syndrome (NAS) or Neonatal Opioid Withdrawal Syndrome (NOWS)</vt:lpstr>
      <vt:lpstr>NAS statistics</vt:lpstr>
      <vt:lpstr>Other factors contributing to NAS</vt:lpstr>
      <vt:lpstr>Eat, sleep, console</vt:lpstr>
      <vt:lpstr>Medication Options</vt:lpstr>
      <vt:lpstr>Methadone vs Buprenorphine Advantages</vt:lpstr>
      <vt:lpstr>Methadone vs Buprenorphine Disadvantages</vt:lpstr>
      <vt:lpstr>MOTHER Study: Buprenorphine vs Methadone</vt:lpstr>
      <vt:lpstr>Meta-Analysis: Buprenorphine vs Methadone</vt:lpstr>
      <vt:lpstr> Buprenorphine+ Naloxone vs.  Buprenorphine or Methadone</vt:lpstr>
      <vt:lpstr>Breastfeeding</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Subutex, Methadone, Suboxone: Which is better for baby?</dc:title>
  <dc:creator>Boyars, Lisa</dc:creator>
  <cp:lastModifiedBy>Microsoft Office User</cp:lastModifiedBy>
  <cp:revision>12</cp:revision>
  <dcterms:created xsi:type="dcterms:W3CDTF">2020-02-26T14:28:40Z</dcterms:created>
  <dcterms:modified xsi:type="dcterms:W3CDTF">2020-08-18T23:59:06Z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1119752876</vt:i4>
  </property>
  <property fmtid="{D5CDD505-2E9C-101B-9397-08002B2CF9AE}" pid="3" name="_NewReviewCycle">
    <vt:lpwstr/>
  </property>
  <property fmtid="{D5CDD505-2E9C-101B-9397-08002B2CF9AE}" pid="4" name="_EmailSubject">
    <vt:lpwstr>Slide set for Project ECHO Pregnancy Wellness</vt:lpwstr>
  </property>
  <property fmtid="{D5CDD505-2E9C-101B-9397-08002B2CF9AE}" pid="5" name="_AuthorEmail">
    <vt:lpwstr>boyarsl@musc.edu</vt:lpwstr>
  </property>
  <property fmtid="{D5CDD505-2E9C-101B-9397-08002B2CF9AE}" pid="6" name="_AuthorEmailDisplayName">
    <vt:lpwstr>Boyars, Lisa</vt:lpwstr>
  </property>
</Properties>
</file>