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7" r:id="rId3"/>
    <p:sldId id="376" r:id="rId4"/>
    <p:sldId id="258" r:id="rId5"/>
    <p:sldId id="282" r:id="rId6"/>
    <p:sldId id="283" r:id="rId7"/>
    <p:sldId id="260" r:id="rId8"/>
    <p:sldId id="388" r:id="rId9"/>
    <p:sldId id="372" r:id="rId10"/>
    <p:sldId id="261" r:id="rId11"/>
    <p:sldId id="389" r:id="rId12"/>
    <p:sldId id="259" r:id="rId13"/>
    <p:sldId id="284" r:id="rId14"/>
    <p:sldId id="285" r:id="rId15"/>
    <p:sldId id="287" r:id="rId16"/>
    <p:sldId id="387" r:id="rId17"/>
    <p:sldId id="262" r:id="rId18"/>
    <p:sldId id="289" r:id="rId19"/>
    <p:sldId id="386" r:id="rId20"/>
    <p:sldId id="286" r:id="rId21"/>
    <p:sldId id="373" r:id="rId22"/>
    <p:sldId id="263" r:id="rId23"/>
    <p:sldId id="264" r:id="rId24"/>
    <p:sldId id="381" r:id="rId25"/>
    <p:sldId id="379" r:id="rId26"/>
    <p:sldId id="378" r:id="rId27"/>
    <p:sldId id="385" r:id="rId28"/>
    <p:sldId id="382" r:id="rId29"/>
    <p:sldId id="383" r:id="rId30"/>
    <p:sldId id="377" r:id="rId31"/>
    <p:sldId id="38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C677-AA8E-49B6-BEEB-F8E58E7A7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D0AD-AA1F-4B86-8B7B-5E0D38FFB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717AF-8EB8-4A41-87A1-A7CA8555B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AE12-266D-4E43-A534-F7576689E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9CE3-9888-48AF-9755-82FF8D04B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598F-4F02-4B22-8FDC-089B2B3A5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8293100" y="5803900"/>
            <a:ext cx="366713" cy="6778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44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20EFD80-EBC9-4FB9-B188-8FCBAE39E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A698-FCDF-4BFE-95FD-B3A79BED5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8EAA-338B-4428-BB54-818892228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F3F1-474B-4181-922B-4EE401851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FB60-FD5C-4A58-97DB-53A28B8E8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135D-D5A3-424D-B5A1-3E49C25E9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6DCF-983B-444E-95E9-DFA4FCF05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53CE-FA90-47FC-B170-02712E893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D565FA8-1DB0-4730-8BE2-7EF2099A3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5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7" r:id="rId10"/>
    <p:sldLayoutId id="2147483768" r:id="rId11"/>
    <p:sldLayoutId id="2147483763" r:id="rId12"/>
    <p:sldLayoutId id="2147483769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981200"/>
            <a:ext cx="8228013" cy="1927225"/>
          </a:xfrm>
        </p:spPr>
        <p:txBody>
          <a:bodyPr tIns="0" bIns="0" anchor="b">
            <a:normAutofit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</a:rPr>
              <a:t>The Three Major	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 err="1">
                <a:solidFill>
                  <a:schemeClr val="tx1"/>
                </a:solidFill>
              </a:rPr>
              <a:t>Dermatoses</a:t>
            </a:r>
            <a:r>
              <a:rPr lang="en-US" sz="5400" dirty="0">
                <a:solidFill>
                  <a:schemeClr val="tx1"/>
                </a:solidFill>
              </a:rPr>
              <a:t> of Pregnancy</a:t>
            </a:r>
            <a:r>
              <a:rPr lang="en-US" sz="5400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5029200"/>
            <a:ext cx="8228013" cy="1066800"/>
          </a:xfrm>
        </p:spPr>
        <p:txBody>
          <a:bodyPr tIns="0" bIns="0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Eric H. Dellinger, MD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USCSOM-Greenville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Greenville, SC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Pemphigoid Gestationis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dirty="0"/>
              <a:t>Diagnosis:  Skin biopsy diagnostic</a:t>
            </a:r>
          </a:p>
          <a:p>
            <a:pPr lvl="1" eaLnBrk="1" hangingPunct="1"/>
            <a:r>
              <a:rPr lang="en-US" sz="1800" dirty="0"/>
              <a:t>Immunofluorescence positive for complement and IgG along the basement membrane</a:t>
            </a:r>
          </a:p>
          <a:p>
            <a:pPr lvl="1" eaLnBrk="1" hangingPunct="1"/>
            <a:r>
              <a:rPr lang="en-US" sz="1800" dirty="0"/>
              <a:t>Serum levels of anti-BP180 antibodies (correlate with disease severity and help monitor response to treatment)</a:t>
            </a:r>
          </a:p>
          <a:p>
            <a:pPr eaLnBrk="1" hangingPunct="1"/>
            <a:r>
              <a:rPr lang="en-US" sz="1800" dirty="0"/>
              <a:t>Newborn rash secondary to passive transfer of maternal IgG</a:t>
            </a:r>
          </a:p>
          <a:p>
            <a:pPr eaLnBrk="1" hangingPunct="1"/>
            <a:r>
              <a:rPr lang="en-US" sz="1800" dirty="0"/>
              <a:t>5% newborns affected, resolves in 2 weeks</a:t>
            </a:r>
          </a:p>
          <a:p>
            <a:pPr eaLnBrk="1" hangingPunct="1"/>
            <a:r>
              <a:rPr lang="en-US" sz="1800" dirty="0"/>
              <a:t>Increased rates of FGR and preterm delivery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6ECA1B-2893-4810-18E9-62F2F0596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16"/>
          <a:stretch/>
        </p:blipFill>
        <p:spPr>
          <a:xfrm>
            <a:off x="2286000" y="1676400"/>
            <a:ext cx="511083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7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Pemphigoid Gestationis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/>
              <a:t>Association with other autoimmune diseases: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800" dirty="0"/>
              <a:t>	Graves’ disease and </a:t>
            </a:r>
            <a:r>
              <a:rPr lang="en-US" sz="1800" dirty="0" err="1"/>
              <a:t>vitiligo</a:t>
            </a:r>
            <a:endParaRPr lang="en-US" sz="1800" dirty="0"/>
          </a:p>
          <a:p>
            <a:pPr eaLnBrk="1" hangingPunct="1">
              <a:defRPr/>
            </a:pPr>
            <a:r>
              <a:rPr lang="en-US" sz="1800" dirty="0"/>
              <a:t>Treatment:</a:t>
            </a:r>
          </a:p>
          <a:p>
            <a:pPr lvl="1" eaLnBrk="1" hangingPunct="1">
              <a:defRPr/>
            </a:pPr>
            <a:r>
              <a:rPr lang="en-US" sz="1800" dirty="0"/>
              <a:t>Topical steroids usually inadequate</a:t>
            </a:r>
          </a:p>
          <a:p>
            <a:pPr lvl="1" eaLnBrk="1" hangingPunct="1">
              <a:defRPr/>
            </a:pPr>
            <a:r>
              <a:rPr lang="en-US" sz="1800" dirty="0"/>
              <a:t>Prednisone 20-80 mg daily</a:t>
            </a:r>
          </a:p>
          <a:p>
            <a:pPr lvl="1" eaLnBrk="1" hangingPunct="1">
              <a:defRPr/>
            </a:pPr>
            <a:r>
              <a:rPr lang="en-US" sz="1800" dirty="0"/>
              <a:t>Titrate dose to control symptoms, flares</a:t>
            </a:r>
          </a:p>
          <a:p>
            <a:pPr lvl="1" eaLnBrk="1" hangingPunct="1">
              <a:defRPr/>
            </a:pPr>
            <a:r>
              <a:rPr lang="en-US" sz="1800" dirty="0"/>
              <a:t>Continue for 8-10 weeks postpartum</a:t>
            </a:r>
          </a:p>
          <a:p>
            <a:pPr lvl="1" eaLnBrk="1" hangingPunct="1">
              <a:defRPr/>
            </a:pPr>
            <a:r>
              <a:rPr lang="en-US" sz="1800" dirty="0"/>
              <a:t>Oral antihistamines may help control pruritus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h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36004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 descr="h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62000"/>
            <a:ext cx="35909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hg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90613"/>
            <a:ext cx="6096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2" cstate="print"/>
          <a:srcRect l="7777" t="7993" r="4813" b="4297"/>
          <a:stretch>
            <a:fillRect/>
          </a:stretch>
        </p:blipFill>
        <p:spPr bwMode="auto">
          <a:xfrm>
            <a:off x="4038600" y="1752600"/>
            <a:ext cx="4219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1066800" y="5791200"/>
            <a:ext cx="6896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Deposition of complement 3 along the basement membrane zone.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333340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Polymorphic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Eruption of Pregnancy</a:t>
            </a:r>
          </a:p>
        </p:txBody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chemeClr val="folHlink"/>
                </a:solidFill>
                <a:latin typeface="Arial" charset="0"/>
              </a:rPr>
              <a:t>Polymorphic eruption 		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Pruritic urticarial papules and </a:t>
            </a:r>
            <a:endParaRPr lang="en-US" sz="1800" b="1" dirty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1800" b="1" dirty="0">
                <a:solidFill>
                  <a:schemeClr val="folHlink"/>
                </a:solidFill>
                <a:latin typeface="Arial" charset="0"/>
              </a:rPr>
              <a:t>of pregnancy</a:t>
            </a:r>
            <a:r>
              <a:rPr lang="en-US" sz="1600" dirty="0">
                <a:solidFill>
                  <a:schemeClr val="folHlink"/>
                </a:solidFill>
                <a:latin typeface="Arial" charset="0"/>
              </a:rPr>
              <a:t> 			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plaques of pregnancy (PUPPP)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chemeClr val="folHlink"/>
                </a:solidFill>
                <a:latin typeface="Arial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sz="1600" b="1" dirty="0">
                <a:solidFill>
                  <a:schemeClr val="folHlink"/>
                </a:solidFill>
                <a:latin typeface="Arial" charset="0"/>
              </a:rPr>
              <a:t>(PEP)</a:t>
            </a: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			 	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Toxaemic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rash of pregnancy 		    											Late onset prurigo of pregnancy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	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					Toxic erythema of pregnancy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6662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Polymorphic Eruption of Pregnancy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Incidence = 1 in 160 - 300 pregnancies</a:t>
            </a:r>
          </a:p>
          <a:p>
            <a:pPr eaLnBrk="1" hangingPunct="1"/>
            <a:r>
              <a:rPr lang="en-US" dirty="0"/>
              <a:t>76% of cases present in </a:t>
            </a:r>
            <a:r>
              <a:rPr lang="en-US" dirty="0" err="1"/>
              <a:t>primagravidas</a:t>
            </a:r>
            <a:endParaRPr lang="en-US" dirty="0"/>
          </a:p>
          <a:p>
            <a:pPr lvl="1" eaLnBrk="1" hangingPunct="1"/>
            <a:r>
              <a:rPr lang="en-US" dirty="0"/>
              <a:t>Generally considered non-recurrent</a:t>
            </a:r>
          </a:p>
          <a:p>
            <a:pPr lvl="1" eaLnBrk="1" hangingPunct="1"/>
            <a:r>
              <a:rPr lang="en-US" dirty="0"/>
              <a:t>24% multigravidas</a:t>
            </a:r>
          </a:p>
          <a:p>
            <a:pPr eaLnBrk="1" hangingPunct="1"/>
            <a:r>
              <a:rPr lang="en-US" dirty="0"/>
              <a:t>Almost exclusive to the third trimester</a:t>
            </a:r>
          </a:p>
          <a:p>
            <a:pPr lvl="1" eaLnBrk="1" hangingPunct="1"/>
            <a:r>
              <a:rPr lang="en-US" dirty="0"/>
              <a:t>Usually around 36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pPr lvl="1" eaLnBrk="1" hangingPunct="1"/>
            <a:r>
              <a:rPr lang="en-US" dirty="0"/>
              <a:t>39</a:t>
            </a:r>
            <a:r>
              <a:rPr lang="en-US" baseline="30000" dirty="0"/>
              <a:t>th</a:t>
            </a:r>
            <a:r>
              <a:rPr lang="en-US" dirty="0"/>
              <a:t> week most common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urticaria_pupp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6200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Polymorphic Eruption of Pregnancy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Etiology: Unknown. Skin stretching? More common twins. Immune response to circulating fetal antigens? More XY.</a:t>
            </a:r>
          </a:p>
          <a:p>
            <a:pPr eaLnBrk="1" hangingPunct="1"/>
            <a:r>
              <a:rPr lang="en-US" dirty="0"/>
              <a:t>Usually occurs in nulliparous women late in the third trimester (mean onset 35 weeks) but may develop. </a:t>
            </a:r>
          </a:p>
          <a:p>
            <a:pPr eaLnBrk="1" hangingPunct="1"/>
            <a:r>
              <a:rPr lang="en-US" dirty="0"/>
              <a:t>Rare reports of first or second trimester or postpartum disease.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4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skin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8538"/>
            <a:ext cx="693420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06PUPPPSt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27050"/>
            <a:ext cx="70104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loadBinary"/>
          <p:cNvPicPr>
            <a:picLocks noChangeAspect="1" noChangeArrowheads="1"/>
          </p:cNvPicPr>
          <p:nvPr/>
        </p:nvPicPr>
        <p:blipFill>
          <a:blip r:embed="rId2" cstate="print"/>
          <a:srcRect t="2110" r="2222" b="21899"/>
          <a:stretch>
            <a:fillRect/>
          </a:stretch>
        </p:blipFill>
        <p:spPr bwMode="auto">
          <a:xfrm>
            <a:off x="3886200" y="4572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7" descr="loadBinary"/>
          <p:cNvPicPr>
            <a:picLocks noChangeAspect="1" noChangeArrowheads="1"/>
          </p:cNvPicPr>
          <p:nvPr/>
        </p:nvPicPr>
        <p:blipFill>
          <a:blip r:embed="rId3" cstate="print"/>
          <a:srcRect b="13637"/>
          <a:stretch>
            <a:fillRect/>
          </a:stretch>
        </p:blipFill>
        <p:spPr bwMode="auto">
          <a:xfrm>
            <a:off x="1676400" y="3048000"/>
            <a:ext cx="52387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9" descr="loadBinary"/>
          <p:cNvPicPr>
            <a:picLocks noChangeAspect="1" noChangeArrowheads="1"/>
          </p:cNvPicPr>
          <p:nvPr/>
        </p:nvPicPr>
        <p:blipFill>
          <a:blip r:embed="rId4" cstate="print"/>
          <a:srcRect b="16254"/>
          <a:stretch>
            <a:fillRect/>
          </a:stretch>
        </p:blipFill>
        <p:spPr bwMode="auto">
          <a:xfrm>
            <a:off x="457200" y="3048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Polymorphic Eruption of Pregnancy</a:t>
            </a:r>
            <a:endParaRPr lang="en-US" sz="4000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Lesions appear on abdomen first, often in striae (Koebner phenomenon) with periumbilical sparing </a:t>
            </a:r>
          </a:p>
          <a:p>
            <a:pPr lvl="1" eaLnBrk="1" hangingPunct="1"/>
            <a:r>
              <a:rPr lang="en-US" sz="1800" dirty="0"/>
              <a:t>Spread to arms, legs, breasts, buttocks, back</a:t>
            </a:r>
          </a:p>
          <a:p>
            <a:pPr lvl="1" eaLnBrk="1" hangingPunct="1"/>
            <a:r>
              <a:rPr lang="en-US" sz="1800" dirty="0"/>
              <a:t>Face, palms, and soles spared</a:t>
            </a:r>
          </a:p>
          <a:p>
            <a:pPr eaLnBrk="1" hangingPunct="1"/>
            <a:r>
              <a:rPr lang="en-US" sz="2000" dirty="0"/>
              <a:t>Pruritis is intense, excoriations minimal</a:t>
            </a:r>
          </a:p>
          <a:p>
            <a:pPr eaLnBrk="1" hangingPunct="1"/>
            <a:r>
              <a:rPr lang="en-US" sz="2000" dirty="0"/>
              <a:t>Eruption generally lasts 4-6 weeks and resolves within two weeks postpartum (may last longer or resolve prior to delivery)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Polymorphic Eruption of Pregnancy</a:t>
            </a:r>
            <a:endParaRPr lang="en-US" sz="40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8229600" cy="3581400"/>
          </a:xfrm>
        </p:spPr>
        <p:txBody>
          <a:bodyPr/>
          <a:lstStyle/>
          <a:p>
            <a:pPr eaLnBrk="1" hangingPunct="1"/>
            <a:r>
              <a:rPr lang="en-US" sz="2000" dirty="0"/>
              <a:t>Diagnosis:  Clinical, based upon history and physical. A skin biopsy is generally not necessary (perivascular lymphocytic infiltrate containing eosinophils)</a:t>
            </a:r>
          </a:p>
          <a:p>
            <a:pPr eaLnBrk="1" hangingPunct="1"/>
            <a:r>
              <a:rPr lang="en-US" sz="2000" dirty="0"/>
              <a:t>Newborns are unaffected</a:t>
            </a:r>
          </a:p>
          <a:p>
            <a:pPr eaLnBrk="1" hangingPunct="1"/>
            <a:r>
              <a:rPr lang="en-US" sz="2000" dirty="0"/>
              <a:t>No increase in perinatal M&amp;M</a:t>
            </a:r>
          </a:p>
          <a:p>
            <a:pPr eaLnBrk="1" hangingPunct="1"/>
            <a:r>
              <a:rPr lang="en-US" sz="2000" dirty="0"/>
              <a:t>Treatment:</a:t>
            </a:r>
          </a:p>
          <a:p>
            <a:pPr lvl="1" eaLnBrk="1" hangingPunct="1"/>
            <a:r>
              <a:rPr lang="en-US" sz="1800" dirty="0"/>
              <a:t>Topical steroids initially</a:t>
            </a:r>
          </a:p>
          <a:p>
            <a:pPr lvl="1" eaLnBrk="1" hangingPunct="1"/>
            <a:r>
              <a:rPr lang="en-US" sz="1800" dirty="0"/>
              <a:t>Systemic steroids for failures</a:t>
            </a:r>
          </a:p>
          <a:p>
            <a:pPr lvl="1" eaLnBrk="1" hangingPunct="1"/>
            <a:r>
              <a:rPr lang="en-US" sz="1800" dirty="0"/>
              <a:t>Antihistamines may help control pruritus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Atopic Eruption of Pregnancy</a:t>
            </a:r>
          </a:p>
        </p:txBody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chemeClr val="folHlink"/>
                </a:solidFill>
                <a:latin typeface="Arial" charset="0"/>
              </a:rPr>
              <a:t>Atopic eruption of pregnancy</a:t>
            </a:r>
            <a:r>
              <a:rPr lang="en-US" sz="1600" dirty="0">
                <a:solidFill>
                  <a:schemeClr val="folHlink"/>
                </a:solidFill>
                <a:latin typeface="Arial" charset="0"/>
              </a:rPr>
              <a:t> 	</a:t>
            </a:r>
            <a:r>
              <a:rPr lang="en-US" sz="1600" b="1" dirty="0" err="1">
                <a:solidFill>
                  <a:schemeClr val="tx1"/>
                </a:solidFill>
                <a:latin typeface="Arial" charset="0"/>
              </a:rPr>
              <a:t>Prurigo</a:t>
            </a: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 of pregnancy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600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sz="1800" b="1" dirty="0">
                <a:solidFill>
                  <a:schemeClr val="folHlink"/>
                </a:solidFill>
                <a:latin typeface="Arial" charset="0"/>
              </a:rPr>
              <a:t>(AEP)</a:t>
            </a: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			Prurigo gestationis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600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					Early onset </a:t>
            </a:r>
            <a:r>
              <a:rPr lang="en-US" sz="1600" b="1" dirty="0" err="1">
                <a:solidFill>
                  <a:schemeClr val="tx1"/>
                </a:solidFill>
                <a:latin typeface="Arial" charset="0"/>
              </a:rPr>
              <a:t>prurigo</a:t>
            </a: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 of pregnancy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600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					</a:t>
            </a:r>
            <a:r>
              <a:rPr lang="en-US" sz="1600" b="1" dirty="0" err="1">
                <a:solidFill>
                  <a:schemeClr val="tx1"/>
                </a:solidFill>
                <a:latin typeface="Arial" charset="0"/>
              </a:rPr>
              <a:t>Papular</a:t>
            </a: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 dermatitis of pregnancy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					Pruritic folliculitis of pregnancy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600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					Eczema in pregnancy</a:t>
            </a: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Atopic Eruption of Pregnancy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662863" cy="3267075"/>
          </a:xfrm>
        </p:spPr>
        <p:txBody>
          <a:bodyPr/>
          <a:lstStyle/>
          <a:p>
            <a:r>
              <a:rPr lang="en-US" sz="1800" dirty="0"/>
              <a:t>Most common dermatoses of pregnancy: 50% of cases</a:t>
            </a:r>
          </a:p>
          <a:p>
            <a:r>
              <a:rPr lang="en-US" sz="1800" dirty="0"/>
              <a:t>Benign, self-limited pruritic disorder of pregnancy</a:t>
            </a:r>
          </a:p>
          <a:p>
            <a:r>
              <a:rPr lang="en-US" sz="1800" dirty="0"/>
              <a:t>Personal and/or family history of atopy (seasonal rhinitis, asthma, or atopic dermatitis)</a:t>
            </a:r>
          </a:p>
          <a:p>
            <a:r>
              <a:rPr lang="en-US" sz="1800" dirty="0"/>
              <a:t>Etiology: immune changes of pregnancy (changes in T helper cell cytokines) lead to eczema</a:t>
            </a:r>
          </a:p>
          <a:p>
            <a:r>
              <a:rPr lang="en-US" sz="1800" dirty="0"/>
              <a:t>Clinically presents as eczematous lesions (2/3 of cases) or prurigo lesions (1/3 of cases) or rarely pruritic folliculitis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/>
          </p:cNvPicPr>
          <p:nvPr/>
        </p:nvPicPr>
        <p:blipFill>
          <a:blip r:embed="rId2" cstate="print"/>
          <a:srcRect t="7280" b="7663"/>
          <a:stretch>
            <a:fillRect/>
          </a:stretch>
        </p:blipFill>
        <p:spPr bwMode="auto">
          <a:xfrm>
            <a:off x="2222500" y="498475"/>
            <a:ext cx="4689475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A33CE2-85AB-488D-3D1A-A1757F1D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Atopic Eruption of Pregnancy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1351B7-2A69-6B40-A15E-BA4542400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Lesions found on face, neck, breast cleavage, and flexor surfaces (typical atopy areas)</a:t>
            </a:r>
          </a:p>
          <a:p>
            <a:r>
              <a:rPr lang="en-US" sz="1800" dirty="0"/>
              <a:t>Diagnosis: usually clinical in a patient with a personal or family history of atopy. Skin biopsy generally not helpful (nonspecific). Biopsy if suspicion of pemphigoid gestationis</a:t>
            </a:r>
          </a:p>
          <a:p>
            <a:r>
              <a:rPr lang="en-US" sz="1800" dirty="0"/>
              <a:t>Treatment: Moisturizers (emollient creams and ointments), topical steroids, oral steroids (prednisone). Antihistamines may be tried: </a:t>
            </a:r>
            <a:r>
              <a:rPr lang="en-US" sz="1800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</a:t>
            </a:r>
            <a:r>
              <a:rPr lang="en-US" sz="18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chlorpheniramine, loratadine</a:t>
            </a:r>
            <a:r>
              <a:rPr lang="en-US" sz="18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</a:t>
            </a:r>
            <a:r>
              <a:rPr lang="en-US" sz="18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cetirizine</a:t>
            </a:r>
            <a:r>
              <a:rPr lang="en-US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Prognosis: No adverse effects on the fetus. Usually resolves prior to delivery or within two weeks postpartum. May recur in pregnancy.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1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114300"/>
            <a:ext cx="45910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0"/>
            <a:ext cx="45815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accessmedicine.ca/loadBinary.aspx?name=gold8&amp;filename=gold8_c108f006.png"/>
          <p:cNvPicPr>
            <a:picLocks noChangeAspect="1" noChangeArrowheads="1"/>
          </p:cNvPicPr>
          <p:nvPr/>
        </p:nvPicPr>
        <p:blipFill>
          <a:blip r:embed="rId3" cstate="print"/>
          <a:srcRect l="1581" t="1584" r="41502" b="11287"/>
          <a:stretch>
            <a:fillRect/>
          </a:stretch>
        </p:blipFill>
        <p:spPr bwMode="auto">
          <a:xfrm>
            <a:off x="5486400" y="381000"/>
            <a:ext cx="3200400" cy="48895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38065"/>
            <a:ext cx="4543425" cy="296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562600"/>
            <a:ext cx="77724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8474075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New Classification 			Synonyms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600" b="1" dirty="0">
                <a:solidFill>
                  <a:schemeClr val="folHlink"/>
                </a:solidFill>
              </a:rPr>
              <a:t>Pemphigoid gestationis </a:t>
            </a:r>
            <a:r>
              <a:rPr lang="en-US" sz="1600" dirty="0">
                <a:solidFill>
                  <a:schemeClr val="folHlink"/>
                </a:solidFill>
              </a:rPr>
              <a:t>(PG)		</a:t>
            </a:r>
            <a:r>
              <a:rPr lang="en-US" sz="1400" b="1" dirty="0"/>
              <a:t>Herpes gestationis</a:t>
            </a:r>
          </a:p>
          <a:p>
            <a:endParaRPr lang="en-US" sz="1400" dirty="0">
              <a:solidFill>
                <a:schemeClr val="folHlink"/>
              </a:solidFill>
            </a:endParaRPr>
          </a:p>
          <a:p>
            <a:r>
              <a:rPr lang="en-US" sz="1600" b="1" dirty="0">
                <a:solidFill>
                  <a:schemeClr val="folHlink"/>
                </a:solidFill>
              </a:rPr>
              <a:t>Polymorphic eruption of pregnancy</a:t>
            </a:r>
            <a:r>
              <a:rPr lang="en-US" sz="1600" dirty="0">
                <a:solidFill>
                  <a:schemeClr val="folHlink"/>
                </a:solidFill>
              </a:rPr>
              <a:t> 		</a:t>
            </a:r>
            <a:r>
              <a:rPr lang="en-US" sz="1400" b="1" dirty="0"/>
              <a:t>Pruritic urticarial papules and 		    	</a:t>
            </a:r>
            <a:r>
              <a:rPr lang="en-US" sz="1600" dirty="0">
                <a:solidFill>
                  <a:schemeClr val="folHlink"/>
                </a:solidFill>
              </a:rPr>
              <a:t>(PEP)</a:t>
            </a:r>
            <a:r>
              <a:rPr lang="en-US" sz="1400" b="1" dirty="0">
                <a:solidFill>
                  <a:schemeClr val="folHlink"/>
                </a:solidFill>
              </a:rPr>
              <a:t>	</a:t>
            </a:r>
            <a:r>
              <a:rPr lang="en-US" sz="1400" b="1" dirty="0"/>
              <a:t>			plaques of pregnancy (PUPPP)</a:t>
            </a:r>
          </a:p>
          <a:p>
            <a:r>
              <a:rPr lang="en-US" sz="1400" b="1" dirty="0"/>
              <a:t>					</a:t>
            </a:r>
            <a:r>
              <a:rPr lang="en-US" sz="1400" b="1" dirty="0" err="1"/>
              <a:t>Toxaemic</a:t>
            </a:r>
            <a:r>
              <a:rPr lang="en-US" sz="1400" b="1" dirty="0"/>
              <a:t> rash of pregnancy </a:t>
            </a:r>
          </a:p>
          <a:p>
            <a:r>
              <a:rPr lang="en-US" sz="1400" b="1" dirty="0"/>
              <a:t>					Late onset </a:t>
            </a:r>
            <a:r>
              <a:rPr lang="en-US" sz="1400" b="1" dirty="0" err="1"/>
              <a:t>prurigo</a:t>
            </a:r>
            <a:r>
              <a:rPr lang="en-US" sz="1400" b="1" dirty="0"/>
              <a:t> of pregnancy </a:t>
            </a:r>
          </a:p>
          <a:p>
            <a:r>
              <a:rPr lang="en-US" sz="1400" b="1" dirty="0"/>
              <a:t>					Toxic erythema of pregnancy</a:t>
            </a:r>
            <a:r>
              <a:rPr lang="en-US" sz="1400" dirty="0">
                <a:solidFill>
                  <a:schemeClr val="folHlink"/>
                </a:solidFill>
              </a:rPr>
              <a:t> </a:t>
            </a:r>
          </a:p>
          <a:p>
            <a:endParaRPr lang="en-US" sz="1400" dirty="0">
              <a:solidFill>
                <a:schemeClr val="folHlink"/>
              </a:solidFill>
            </a:endParaRPr>
          </a:p>
          <a:p>
            <a:r>
              <a:rPr lang="en-US" sz="1600" b="1" dirty="0">
                <a:solidFill>
                  <a:schemeClr val="folHlink"/>
                </a:solidFill>
              </a:rPr>
              <a:t>Atopic eruption of pregnancy</a:t>
            </a:r>
            <a:r>
              <a:rPr lang="en-US" sz="1600" dirty="0">
                <a:solidFill>
                  <a:schemeClr val="folHlink"/>
                </a:solidFill>
              </a:rPr>
              <a:t> 		</a:t>
            </a:r>
            <a:r>
              <a:rPr lang="en-US" sz="1400" b="1" dirty="0" err="1"/>
              <a:t>Prurigo</a:t>
            </a:r>
            <a:r>
              <a:rPr lang="en-US" sz="1400" b="1" dirty="0"/>
              <a:t> of pregnancy</a:t>
            </a:r>
          </a:p>
          <a:p>
            <a:r>
              <a:rPr lang="en-US" sz="1400" b="1" dirty="0"/>
              <a:t>	</a:t>
            </a:r>
            <a:r>
              <a:rPr lang="en-US" sz="1600" dirty="0">
                <a:solidFill>
                  <a:schemeClr val="folHlink"/>
                </a:solidFill>
              </a:rPr>
              <a:t>(AEP)</a:t>
            </a:r>
            <a:r>
              <a:rPr lang="en-US" sz="1400" b="1" dirty="0"/>
              <a:t>				Prurigo gestationis </a:t>
            </a:r>
          </a:p>
          <a:p>
            <a:r>
              <a:rPr lang="en-US" sz="1400" b="1" dirty="0"/>
              <a:t>					Early onset </a:t>
            </a:r>
            <a:r>
              <a:rPr lang="en-US" sz="1400" b="1" dirty="0" err="1"/>
              <a:t>prurigo</a:t>
            </a:r>
            <a:r>
              <a:rPr lang="en-US" sz="1400" b="1" dirty="0"/>
              <a:t> of pregnancy </a:t>
            </a:r>
          </a:p>
          <a:p>
            <a:r>
              <a:rPr lang="en-US" sz="1400" b="1" dirty="0"/>
              <a:t>					</a:t>
            </a:r>
            <a:r>
              <a:rPr lang="en-US" sz="1400" b="1" dirty="0" err="1"/>
              <a:t>Papular</a:t>
            </a:r>
            <a:r>
              <a:rPr lang="en-US" sz="1400" b="1" dirty="0"/>
              <a:t> dermatitis of pregnancy </a:t>
            </a:r>
          </a:p>
          <a:p>
            <a:r>
              <a:rPr lang="en-US" sz="1400" b="1" dirty="0"/>
              <a:t>					Pruritic folliculitis of pregnancy</a:t>
            </a:r>
          </a:p>
          <a:p>
            <a:r>
              <a:rPr lang="en-US" sz="1400" b="1" dirty="0"/>
              <a:t>					Eczema in pregnancy</a:t>
            </a:r>
          </a:p>
          <a:p>
            <a:endParaRPr lang="en-US" sz="1400" b="1" dirty="0"/>
          </a:p>
          <a:p>
            <a:r>
              <a:rPr lang="en-US" sz="1600" b="1" dirty="0">
                <a:solidFill>
                  <a:schemeClr val="folHlink"/>
                </a:solidFill>
              </a:rPr>
              <a:t>Intrahepatic cholestasis of pregnancy</a:t>
            </a:r>
            <a:r>
              <a:rPr lang="en-US" sz="1600" dirty="0">
                <a:solidFill>
                  <a:schemeClr val="folHlink"/>
                </a:solidFill>
              </a:rPr>
              <a:t> 	</a:t>
            </a:r>
            <a:r>
              <a:rPr lang="en-US" sz="1400" b="1" dirty="0"/>
              <a:t>Cholestasis of pregnancy </a:t>
            </a:r>
          </a:p>
          <a:p>
            <a:r>
              <a:rPr lang="en-US" sz="1400" b="1" dirty="0"/>
              <a:t>	</a:t>
            </a:r>
            <a:r>
              <a:rPr lang="en-US" sz="1600" dirty="0">
                <a:solidFill>
                  <a:schemeClr val="folHlink"/>
                </a:solidFill>
              </a:rPr>
              <a:t>(ICP)</a:t>
            </a:r>
            <a:r>
              <a:rPr lang="en-US" sz="1400" b="1" dirty="0"/>
              <a:t>				Pruritus / </a:t>
            </a:r>
            <a:r>
              <a:rPr lang="en-US" sz="1400" b="1" dirty="0" err="1"/>
              <a:t>Prurigo</a:t>
            </a:r>
            <a:r>
              <a:rPr lang="en-US" sz="1400" b="1" dirty="0"/>
              <a:t> </a:t>
            </a:r>
            <a:r>
              <a:rPr lang="en-US" sz="1400" b="1" dirty="0" err="1"/>
              <a:t>gravidarum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					Obstetric cholestasis 							Jaundice of pregnancy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ChangeArrowheads="1"/>
          </p:cNvSpPr>
          <p:nvPr/>
        </p:nvSpPr>
        <p:spPr bwMode="auto">
          <a:xfrm>
            <a:off x="266700" y="2819400"/>
            <a:ext cx="8610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pt-BR" sz="1600" b="1" dirty="0">
                <a:cs typeface="Times New Roman" pitchFamily="18" charset="0"/>
              </a:rPr>
              <a:t>					</a:t>
            </a:r>
            <a:r>
              <a:rPr lang="pt-BR" sz="1200" b="1" dirty="0">
                <a:cs typeface="Times New Roman" pitchFamily="18" charset="0"/>
              </a:rPr>
              <a:t>PG 	PEP 	 AEP </a:t>
            </a:r>
          </a:p>
          <a:p>
            <a:pPr indent="457200"/>
            <a:r>
              <a:rPr lang="pt-BR" sz="1200" b="1" dirty="0">
                <a:cs typeface="Times New Roman" pitchFamily="18" charset="0"/>
              </a:rPr>
              <a:t> 					(n=21) 	(n=109) 	(n=256)</a:t>
            </a:r>
          </a:p>
          <a:p>
            <a:pPr indent="457200"/>
            <a:endParaRPr lang="pt-BR" sz="1200" b="1" dirty="0">
              <a:cs typeface="Times New Roman" pitchFamily="18" charset="0"/>
            </a:endParaRPr>
          </a:p>
          <a:p>
            <a:pPr indent="457200"/>
            <a:endParaRPr lang="en-US" sz="1200" b="1" dirty="0"/>
          </a:p>
          <a:p>
            <a:pPr indent="457200" eaLnBrk="0" hangingPunct="0"/>
            <a:r>
              <a:rPr lang="en-US" sz="1200" b="1" dirty="0" err="1">
                <a:cs typeface="Times New Roman" pitchFamily="18" charset="0"/>
              </a:rPr>
              <a:t>Primiparous</a:t>
            </a:r>
            <a:r>
              <a:rPr lang="en-US" sz="1200" b="1" dirty="0">
                <a:cs typeface="Times New Roman" pitchFamily="18" charset="0"/>
              </a:rPr>
              <a:t> women, % 			48 	</a:t>
            </a:r>
            <a:r>
              <a:rPr lang="en-US" sz="1200" b="1" dirty="0">
                <a:solidFill>
                  <a:srgbClr val="FF0000"/>
                </a:solidFill>
                <a:cs typeface="Times New Roman" pitchFamily="18" charset="0"/>
              </a:rPr>
              <a:t>73</a:t>
            </a:r>
            <a:r>
              <a:rPr lang="en-US" sz="1200" b="1" dirty="0">
                <a:cs typeface="Times New Roman" pitchFamily="18" charset="0"/>
              </a:rPr>
              <a:t> 	44 </a:t>
            </a:r>
          </a:p>
          <a:p>
            <a:pPr indent="457200" eaLnBrk="0" hangingPunct="0"/>
            <a:endParaRPr lang="en-US" sz="1200" b="1" dirty="0">
              <a:cs typeface="Times New Roman" pitchFamily="18" charset="0"/>
            </a:endParaRPr>
          </a:p>
          <a:p>
            <a:pPr indent="457200" eaLnBrk="0" hangingPunct="0"/>
            <a:r>
              <a:rPr lang="en-US" sz="1200" b="1" dirty="0">
                <a:cs typeface="Times New Roman" pitchFamily="18" charset="0"/>
              </a:rPr>
              <a:t>Identical skin lesions in previous pregnancies, %	9 	7 	</a:t>
            </a:r>
            <a:r>
              <a:rPr lang="en-US" sz="1200" b="1" dirty="0">
                <a:solidFill>
                  <a:srgbClr val="FF0000"/>
                </a:solidFill>
                <a:cs typeface="Times New Roman" pitchFamily="18" charset="0"/>
              </a:rPr>
              <a:t>34 </a:t>
            </a:r>
          </a:p>
          <a:p>
            <a:pPr indent="457200" eaLnBrk="0" hangingPunct="0"/>
            <a:endParaRPr lang="en-US" sz="1200" b="1" dirty="0"/>
          </a:p>
          <a:p>
            <a:pPr indent="457200" eaLnBrk="0" hangingPunct="0"/>
            <a:r>
              <a:rPr lang="en-US" sz="1200" b="1" dirty="0">
                <a:cs typeface="Times New Roman" pitchFamily="18" charset="0"/>
              </a:rPr>
              <a:t>Early presentation (&lt;third trimester), % 		29 	3 	</a:t>
            </a:r>
            <a:r>
              <a:rPr lang="en-US" sz="1200" b="1" dirty="0">
                <a:solidFill>
                  <a:srgbClr val="FF0000"/>
                </a:solidFill>
                <a:cs typeface="Times New Roman" pitchFamily="18" charset="0"/>
              </a:rPr>
              <a:t>75</a:t>
            </a:r>
          </a:p>
          <a:p>
            <a:pPr indent="457200" eaLnBrk="0" hangingPunct="0"/>
            <a:endParaRPr lang="en-US" sz="1200" b="1" dirty="0"/>
          </a:p>
          <a:p>
            <a:pPr indent="457200" eaLnBrk="0" hangingPunct="0"/>
            <a:r>
              <a:rPr lang="en-US" sz="1200" b="1" dirty="0">
                <a:cs typeface="Times New Roman" pitchFamily="18" charset="0"/>
              </a:rPr>
              <a:t>Recurrence in another pregnancy		</a:t>
            </a:r>
            <a:r>
              <a:rPr lang="en-US" sz="1200" b="1" dirty="0">
                <a:solidFill>
                  <a:srgbClr val="FF0000"/>
                </a:solidFill>
                <a:cs typeface="Times New Roman" pitchFamily="18" charset="0"/>
              </a:rPr>
              <a:t>Yes</a:t>
            </a:r>
            <a:r>
              <a:rPr lang="en-US" sz="1200" b="1" dirty="0">
                <a:cs typeface="Times New Roman" pitchFamily="18" charset="0"/>
              </a:rPr>
              <a:t>	No	</a:t>
            </a:r>
            <a:r>
              <a:rPr lang="en-US" sz="1200" b="1" dirty="0">
                <a:solidFill>
                  <a:srgbClr val="FF0000"/>
                </a:solidFill>
                <a:cs typeface="Times New Roman" pitchFamily="18" charset="0"/>
              </a:rPr>
              <a:t>Yes</a:t>
            </a:r>
          </a:p>
          <a:p>
            <a:pPr indent="457200" eaLnBrk="0" hangingPunct="0"/>
            <a:endParaRPr lang="en-US" sz="1200" b="1" dirty="0"/>
          </a:p>
          <a:p>
            <a:pPr indent="457200" eaLnBrk="0" hangingPunct="0"/>
            <a:r>
              <a:rPr lang="en-US" sz="1200" b="1" dirty="0">
                <a:cs typeface="Times New Roman" pitchFamily="18" charset="0"/>
              </a:rPr>
              <a:t>Location: abdominal involvement, %		</a:t>
            </a:r>
            <a:r>
              <a:rPr lang="en-US" sz="1200" b="1" dirty="0">
                <a:solidFill>
                  <a:srgbClr val="FF0000"/>
                </a:solidFill>
                <a:cs typeface="Times New Roman" pitchFamily="18" charset="0"/>
              </a:rPr>
              <a:t>95 	98 </a:t>
            </a:r>
            <a:r>
              <a:rPr lang="en-US" sz="1200" b="1" dirty="0">
                <a:cs typeface="Times New Roman" pitchFamily="18" charset="0"/>
              </a:rPr>
              <a:t>	68 </a:t>
            </a:r>
          </a:p>
          <a:p>
            <a:pPr indent="457200" eaLnBrk="0" hangingPunct="0"/>
            <a:endParaRPr lang="en-US" sz="1200" b="1" dirty="0">
              <a:cs typeface="Times New Roman" pitchFamily="18" charset="0"/>
            </a:endParaRPr>
          </a:p>
          <a:p>
            <a:pPr indent="457200" eaLnBrk="0" hangingPunct="0"/>
            <a:r>
              <a:rPr lang="en-US" sz="1200" b="1" dirty="0">
                <a:cs typeface="Times New Roman" pitchFamily="18" charset="0"/>
              </a:rPr>
              <a:t>Fetal risk				</a:t>
            </a:r>
            <a:r>
              <a:rPr lang="en-US" sz="1200" b="1" dirty="0">
                <a:solidFill>
                  <a:srgbClr val="FF0000"/>
                </a:solidFill>
                <a:cs typeface="Times New Roman" pitchFamily="18" charset="0"/>
              </a:rPr>
              <a:t>FGR, PTL,</a:t>
            </a:r>
            <a:r>
              <a:rPr lang="en-US" sz="1200" b="1" dirty="0">
                <a:cs typeface="Times New Roman" pitchFamily="18" charset="0"/>
              </a:rPr>
              <a:t>	No	No</a:t>
            </a:r>
          </a:p>
          <a:p>
            <a:pPr indent="457200" eaLnBrk="0" hangingPunct="0"/>
            <a:r>
              <a:rPr lang="en-US" sz="1200" b="1" dirty="0">
                <a:cs typeface="Times New Roman" pitchFamily="18" charset="0"/>
              </a:rPr>
              <a:t>					</a:t>
            </a:r>
            <a:r>
              <a:rPr lang="en-US" sz="1200" b="1" dirty="0">
                <a:solidFill>
                  <a:srgbClr val="FF0000"/>
                </a:solidFill>
                <a:cs typeface="Times New Roman" pitchFamily="18" charset="0"/>
              </a:rPr>
              <a:t>Rash (10%)</a:t>
            </a:r>
          </a:p>
          <a:p>
            <a:pPr indent="457200" eaLnBrk="0" hangingPunct="0"/>
            <a:endParaRPr lang="en-US" sz="1200" b="1" dirty="0"/>
          </a:p>
        </p:txBody>
      </p:sp>
      <p:sp>
        <p:nvSpPr>
          <p:cNvPr id="52226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Differences in </a:t>
            </a:r>
            <a:br>
              <a:rPr lang="en-US" sz="3800"/>
            </a:br>
            <a:r>
              <a:rPr lang="en-US" sz="3800"/>
              <a:t>Clinical Characteristics (n=401)</a:t>
            </a:r>
            <a:r>
              <a:rPr lang="en-US" sz="4200"/>
              <a:t>  </a:t>
            </a:r>
          </a:p>
        </p:txBody>
      </p:sp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4648200" y="6248400"/>
            <a:ext cx="3503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/>
              <a:t>J Am Acad Dermatol. 2006 Mar; 54(3):395-404.</a:t>
            </a:r>
            <a:endParaRPr lang="en-US" sz="1200" b="1"/>
          </a:p>
        </p:txBody>
      </p:sp>
      <p:sp>
        <p:nvSpPr>
          <p:cNvPr id="52228" name="Line 8"/>
          <p:cNvSpPr>
            <a:spLocks noChangeShapeType="1"/>
          </p:cNvSpPr>
          <p:nvPr/>
        </p:nvSpPr>
        <p:spPr bwMode="auto">
          <a:xfrm flipH="1">
            <a:off x="762000" y="2895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dycarehealth.com/wp-content/uploads/2011/08/pregnancy-and-skin-probl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Pemphigoid Gestationis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Incidence 1 in 50,000 pregnancies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Presents most commonly in 6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-7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month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Range 9 weeks GA to 1 week postpartum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Recurs frequently in subsequent pregnancies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Earlier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severe symptoms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4579938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/>
          </p:cNvPicPr>
          <p:nvPr/>
        </p:nvPicPr>
        <p:blipFill>
          <a:blip r:embed="rId3" cstate="print"/>
          <a:srcRect b="7152"/>
          <a:stretch>
            <a:fillRect/>
          </a:stretch>
        </p:blipFill>
        <p:spPr bwMode="auto">
          <a:xfrm>
            <a:off x="152400" y="152400"/>
            <a:ext cx="440055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h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457200"/>
            <a:ext cx="37719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Pemphigoid Gestationis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976562"/>
            <a:ext cx="6042025" cy="326707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Etiology: circulating immunoglobulin directed against the bullous pemphigoid antigen in the basement membrane of the skin.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site of autoimmunity seems to be the placenta, as antibodies also bind to chorionic and amniotic epithelia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54B398-CAC4-E31B-68EC-97D94C436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28" t="1112" r="918" b="40000"/>
          <a:stretch/>
        </p:blipFill>
        <p:spPr>
          <a:xfrm>
            <a:off x="6957447" y="2590800"/>
            <a:ext cx="1752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Pemphigoid Gestationis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Characterized by intensely pruritic eruption of erythematous papules, plaques, and vesiculobullous lesions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Periumbilical lesions initially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Spreads to trunk and extremities, palms and soles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Face and mucus membranes spared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3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trimesters most common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Rarely may present postpartum, but postpartum flares seen in 75%. And 25% subsequently have a flare with OCPs or during menses. </a:t>
            </a:r>
          </a:p>
        </p:txBody>
      </p:sp>
    </p:spTree>
    <p:extLst>
      <p:ext uri="{BB962C8B-B14F-4D97-AF65-F5344CB8AC3E}">
        <p14:creationId xmlns:p14="http://schemas.microsoft.com/office/powerpoint/2010/main" val="212452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 descr="HerpesGestation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762000"/>
            <a:ext cx="40100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5" descr="HerpesGestationi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1676400"/>
            <a:ext cx="42513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4907</TotalTime>
  <Words>1089</Words>
  <Application>Microsoft Macintosh PowerPoint</Application>
  <PresentationFormat>On-screen Show (4:3)</PresentationFormat>
  <Paragraphs>134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Calisto MT</vt:lpstr>
      <vt:lpstr>Noto Sans</vt:lpstr>
      <vt:lpstr>Wingdings</vt:lpstr>
      <vt:lpstr>Genesis</vt:lpstr>
      <vt:lpstr>The Three Major  Dermatoses of Pregnancy </vt:lpstr>
      <vt:lpstr>PowerPoint Presentation</vt:lpstr>
      <vt:lpstr>PowerPoint Presentation</vt:lpstr>
      <vt:lpstr>Pemphigoid Gestationis</vt:lpstr>
      <vt:lpstr>PowerPoint Presentation</vt:lpstr>
      <vt:lpstr>PowerPoint Presentation</vt:lpstr>
      <vt:lpstr>Pemphigoid Gestationis</vt:lpstr>
      <vt:lpstr>Pemphigoid Gestationis</vt:lpstr>
      <vt:lpstr>PowerPoint Presentation</vt:lpstr>
      <vt:lpstr>Pemphigoid Gestationis</vt:lpstr>
      <vt:lpstr>PowerPoint Presentation</vt:lpstr>
      <vt:lpstr>Pemphigoid Gestationis</vt:lpstr>
      <vt:lpstr>PowerPoint Presentation</vt:lpstr>
      <vt:lpstr>PowerPoint Presentation</vt:lpstr>
      <vt:lpstr>PowerPoint Presentation</vt:lpstr>
      <vt:lpstr>Polymorphic Eruption of Pregnancy</vt:lpstr>
      <vt:lpstr>Polymorphic Eruption of Pregnancy</vt:lpstr>
      <vt:lpstr>PowerPoint Presentation</vt:lpstr>
      <vt:lpstr>Polymorphic Eruption of Pregnancy</vt:lpstr>
      <vt:lpstr>PowerPoint Presentation</vt:lpstr>
      <vt:lpstr>PowerPoint Presentation</vt:lpstr>
      <vt:lpstr>Polymorphic Eruption of Pregnancy</vt:lpstr>
      <vt:lpstr>Polymorphic Eruption of Pregnancy</vt:lpstr>
      <vt:lpstr>Atopic Eruption of Pregnancy</vt:lpstr>
      <vt:lpstr>Atopic Eruption of Pregnancy</vt:lpstr>
      <vt:lpstr>PowerPoint Presentation</vt:lpstr>
      <vt:lpstr>Atopic Eruption of Pregnancy</vt:lpstr>
      <vt:lpstr>PowerPoint Presentation</vt:lpstr>
      <vt:lpstr>PowerPoint Presentation</vt:lpstr>
      <vt:lpstr>Differences in  Clinical Characteristics (n=401)  </vt:lpstr>
      <vt:lpstr>PowerPoint Presentation</vt:lpstr>
    </vt:vector>
  </TitlesOfParts>
  <Company>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Dermatology in Obstetrics and Gynecology</dc:title>
  <dc:creator> </dc:creator>
  <cp:lastModifiedBy>Grater, Rachel</cp:lastModifiedBy>
  <cp:revision>113</cp:revision>
  <dcterms:created xsi:type="dcterms:W3CDTF">2006-03-07T15:15:54Z</dcterms:created>
  <dcterms:modified xsi:type="dcterms:W3CDTF">2023-07-09T01:35:47Z</dcterms:modified>
</cp:coreProperties>
</file>